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5.xml" ContentType="application/vnd.openxmlformats-officedocument.drawingml.chart+xml"/>
  <Override PartName="/ppt/notesSlides/notesSlide88.xml" ContentType="application/vnd.openxmlformats-officedocument.presentationml.notesSlide+xml"/>
  <Override PartName="/ppt/charts/chart6.xml" ContentType="application/vnd.openxmlformats-officedocument.drawingml.chart+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7"/>
  </p:notesMasterIdLst>
  <p:handoutMasterIdLst>
    <p:handoutMasterId r:id="rId258"/>
  </p:handoutMasterIdLst>
  <p:sldIdLst>
    <p:sldId id="515" r:id="rId2"/>
    <p:sldId id="452" r:id="rId3"/>
    <p:sldId id="450" r:id="rId4"/>
    <p:sldId id="449" r:id="rId5"/>
    <p:sldId id="577" r:id="rId6"/>
    <p:sldId id="581" r:id="rId7"/>
    <p:sldId id="582" r:id="rId8"/>
    <p:sldId id="583" r:id="rId9"/>
    <p:sldId id="584" r:id="rId10"/>
    <p:sldId id="585" r:id="rId11"/>
    <p:sldId id="586" r:id="rId12"/>
    <p:sldId id="587" r:id="rId13"/>
    <p:sldId id="588" r:id="rId14"/>
    <p:sldId id="589" r:id="rId15"/>
    <p:sldId id="590" r:id="rId16"/>
    <p:sldId id="593" r:id="rId17"/>
    <p:sldId id="594" r:id="rId18"/>
    <p:sldId id="578" r:id="rId19"/>
    <p:sldId id="580" r:id="rId20"/>
    <p:sldId id="579" r:id="rId21"/>
    <p:sldId id="451" r:id="rId22"/>
    <p:sldId id="453" r:id="rId23"/>
    <p:sldId id="454" r:id="rId24"/>
    <p:sldId id="455" r:id="rId25"/>
    <p:sldId id="456" r:id="rId26"/>
    <p:sldId id="461" r:id="rId27"/>
    <p:sldId id="457" r:id="rId28"/>
    <p:sldId id="489" r:id="rId29"/>
    <p:sldId id="563" r:id="rId30"/>
    <p:sldId id="547" r:id="rId31"/>
    <p:sldId id="467" r:id="rId32"/>
    <p:sldId id="463" r:id="rId33"/>
    <p:sldId id="464" r:id="rId34"/>
    <p:sldId id="465" r:id="rId35"/>
    <p:sldId id="466" r:id="rId36"/>
    <p:sldId id="470" r:id="rId37"/>
    <p:sldId id="468" r:id="rId38"/>
    <p:sldId id="471" r:id="rId39"/>
    <p:sldId id="472" r:id="rId40"/>
    <p:sldId id="469" r:id="rId41"/>
    <p:sldId id="474" r:id="rId42"/>
    <p:sldId id="529" r:id="rId43"/>
    <p:sldId id="530" r:id="rId44"/>
    <p:sldId id="531" r:id="rId45"/>
    <p:sldId id="545" r:id="rId46"/>
    <p:sldId id="558" r:id="rId47"/>
    <p:sldId id="556" r:id="rId48"/>
    <p:sldId id="551" r:id="rId49"/>
    <p:sldId id="552" r:id="rId50"/>
    <p:sldId id="553" r:id="rId51"/>
    <p:sldId id="557" r:id="rId52"/>
    <p:sldId id="554" r:id="rId53"/>
    <p:sldId id="559" r:id="rId54"/>
    <p:sldId id="560" r:id="rId55"/>
    <p:sldId id="561" r:id="rId56"/>
    <p:sldId id="555" r:id="rId57"/>
    <p:sldId id="548" r:id="rId58"/>
    <p:sldId id="480" r:id="rId59"/>
    <p:sldId id="565" r:id="rId60"/>
    <p:sldId id="481" r:id="rId61"/>
    <p:sldId id="482" r:id="rId62"/>
    <p:sldId id="484" r:id="rId63"/>
    <p:sldId id="571" r:id="rId64"/>
    <p:sldId id="572" r:id="rId65"/>
    <p:sldId id="485" r:id="rId66"/>
    <p:sldId id="573" r:id="rId67"/>
    <p:sldId id="566" r:id="rId68"/>
    <p:sldId id="567" r:id="rId69"/>
    <p:sldId id="575" r:id="rId70"/>
    <p:sldId id="568" r:id="rId71"/>
    <p:sldId id="569" r:id="rId72"/>
    <p:sldId id="576" r:id="rId73"/>
    <p:sldId id="536" r:id="rId74"/>
    <p:sldId id="537" r:id="rId75"/>
    <p:sldId id="538" r:id="rId76"/>
    <p:sldId id="539" r:id="rId77"/>
    <p:sldId id="540" r:id="rId78"/>
    <p:sldId id="541" r:id="rId79"/>
    <p:sldId id="542" r:id="rId80"/>
    <p:sldId id="543" r:id="rId81"/>
    <p:sldId id="595" r:id="rId82"/>
    <p:sldId id="741" r:id="rId83"/>
    <p:sldId id="774" r:id="rId84"/>
    <p:sldId id="742" r:id="rId85"/>
    <p:sldId id="775" r:id="rId86"/>
    <p:sldId id="776" r:id="rId87"/>
    <p:sldId id="596" r:id="rId88"/>
    <p:sldId id="766" r:id="rId89"/>
    <p:sldId id="767" r:id="rId90"/>
    <p:sldId id="768" r:id="rId91"/>
    <p:sldId id="769" r:id="rId92"/>
    <p:sldId id="770" r:id="rId93"/>
    <p:sldId id="772" r:id="rId94"/>
    <p:sldId id="771" r:id="rId95"/>
    <p:sldId id="773" r:id="rId96"/>
    <p:sldId id="597" r:id="rId97"/>
    <p:sldId id="777" r:id="rId98"/>
    <p:sldId id="778" r:id="rId99"/>
    <p:sldId id="599" r:id="rId100"/>
    <p:sldId id="598" r:id="rId101"/>
    <p:sldId id="600" r:id="rId102"/>
    <p:sldId id="602" r:id="rId103"/>
    <p:sldId id="603" r:id="rId104"/>
    <p:sldId id="628" r:id="rId105"/>
    <p:sldId id="629" r:id="rId106"/>
    <p:sldId id="630" r:id="rId107"/>
    <p:sldId id="604" r:id="rId108"/>
    <p:sldId id="605" r:id="rId109"/>
    <p:sldId id="608" r:id="rId110"/>
    <p:sldId id="606" r:id="rId111"/>
    <p:sldId id="609" r:id="rId112"/>
    <p:sldId id="610" r:id="rId113"/>
    <p:sldId id="611" r:id="rId114"/>
    <p:sldId id="612" r:id="rId115"/>
    <p:sldId id="623" r:id="rId116"/>
    <p:sldId id="624" r:id="rId117"/>
    <p:sldId id="625" r:id="rId118"/>
    <p:sldId id="626" r:id="rId119"/>
    <p:sldId id="613" r:id="rId120"/>
    <p:sldId id="614" r:id="rId121"/>
    <p:sldId id="617" r:id="rId122"/>
    <p:sldId id="616" r:id="rId123"/>
    <p:sldId id="618" r:id="rId124"/>
    <p:sldId id="619" r:id="rId125"/>
    <p:sldId id="620" r:id="rId126"/>
    <p:sldId id="621" r:id="rId127"/>
    <p:sldId id="622" r:id="rId128"/>
    <p:sldId id="779" r:id="rId129"/>
    <p:sldId id="780" r:id="rId130"/>
    <p:sldId id="631" r:id="rId131"/>
    <p:sldId id="781" r:id="rId132"/>
    <p:sldId id="632" r:id="rId133"/>
    <p:sldId id="633" r:id="rId134"/>
    <p:sldId id="634" r:id="rId135"/>
    <p:sldId id="635" r:id="rId136"/>
    <p:sldId id="636" r:id="rId137"/>
    <p:sldId id="641" r:id="rId138"/>
    <p:sldId id="637" r:id="rId139"/>
    <p:sldId id="638" r:id="rId140"/>
    <p:sldId id="639" r:id="rId141"/>
    <p:sldId id="642" r:id="rId142"/>
    <p:sldId id="640" r:id="rId143"/>
    <p:sldId id="643" r:id="rId144"/>
    <p:sldId id="644" r:id="rId145"/>
    <p:sldId id="645" r:id="rId146"/>
    <p:sldId id="646" r:id="rId147"/>
    <p:sldId id="647" r:id="rId148"/>
    <p:sldId id="648" r:id="rId149"/>
    <p:sldId id="649" r:id="rId150"/>
    <p:sldId id="650" r:id="rId151"/>
    <p:sldId id="651" r:id="rId152"/>
    <p:sldId id="652" r:id="rId153"/>
    <p:sldId id="653" r:id="rId154"/>
    <p:sldId id="654" r:id="rId155"/>
    <p:sldId id="655" r:id="rId156"/>
    <p:sldId id="656" r:id="rId157"/>
    <p:sldId id="657" r:id="rId158"/>
    <p:sldId id="658" r:id="rId159"/>
    <p:sldId id="659" r:id="rId160"/>
    <p:sldId id="660" r:id="rId161"/>
    <p:sldId id="661" r:id="rId162"/>
    <p:sldId id="662" r:id="rId163"/>
    <p:sldId id="663" r:id="rId164"/>
    <p:sldId id="664" r:id="rId165"/>
    <p:sldId id="782" r:id="rId166"/>
    <p:sldId id="709" r:id="rId167"/>
    <p:sldId id="710" r:id="rId168"/>
    <p:sldId id="711" r:id="rId169"/>
    <p:sldId id="712" r:id="rId170"/>
    <p:sldId id="713" r:id="rId171"/>
    <p:sldId id="714" r:id="rId172"/>
    <p:sldId id="715" r:id="rId173"/>
    <p:sldId id="716" r:id="rId174"/>
    <p:sldId id="717" r:id="rId175"/>
    <p:sldId id="718" r:id="rId176"/>
    <p:sldId id="719" r:id="rId177"/>
    <p:sldId id="720" r:id="rId178"/>
    <p:sldId id="721" r:id="rId179"/>
    <p:sldId id="722" r:id="rId180"/>
    <p:sldId id="723" r:id="rId181"/>
    <p:sldId id="724" r:id="rId182"/>
    <p:sldId id="725" r:id="rId183"/>
    <p:sldId id="726" r:id="rId184"/>
    <p:sldId id="727" r:id="rId185"/>
    <p:sldId id="733" r:id="rId186"/>
    <p:sldId id="734" r:id="rId187"/>
    <p:sldId id="665" r:id="rId188"/>
    <p:sldId id="671" r:id="rId189"/>
    <p:sldId id="783" r:id="rId190"/>
    <p:sldId id="666" r:id="rId191"/>
    <p:sldId id="667" r:id="rId192"/>
    <p:sldId id="668" r:id="rId193"/>
    <p:sldId id="784" r:id="rId194"/>
    <p:sldId id="669" r:id="rId195"/>
    <p:sldId id="670" r:id="rId196"/>
    <p:sldId id="672" r:id="rId197"/>
    <p:sldId id="673" r:id="rId198"/>
    <p:sldId id="684" r:id="rId199"/>
    <p:sldId id="674" r:id="rId200"/>
    <p:sldId id="675" r:id="rId201"/>
    <p:sldId id="685" r:id="rId202"/>
    <p:sldId id="686" r:id="rId203"/>
    <p:sldId id="678" r:id="rId204"/>
    <p:sldId id="679" r:id="rId205"/>
    <p:sldId id="687" r:id="rId206"/>
    <p:sldId id="688" r:id="rId207"/>
    <p:sldId id="680" r:id="rId208"/>
    <p:sldId id="682" r:id="rId209"/>
    <p:sldId id="690" r:id="rId210"/>
    <p:sldId id="691" r:id="rId211"/>
    <p:sldId id="692" r:id="rId212"/>
    <p:sldId id="708" r:id="rId213"/>
    <p:sldId id="698" r:id="rId214"/>
    <p:sldId id="696" r:id="rId215"/>
    <p:sldId id="695" r:id="rId216"/>
    <p:sldId id="699" r:id="rId217"/>
    <p:sldId id="694" r:id="rId218"/>
    <p:sldId id="701" r:id="rId219"/>
    <p:sldId id="700" r:id="rId220"/>
    <p:sldId id="697" r:id="rId221"/>
    <p:sldId id="702" r:id="rId222"/>
    <p:sldId id="703" r:id="rId223"/>
    <p:sldId id="704" r:id="rId224"/>
    <p:sldId id="706" r:id="rId225"/>
    <p:sldId id="705" r:id="rId226"/>
    <p:sldId id="707" r:id="rId227"/>
    <p:sldId id="760" r:id="rId228"/>
    <p:sldId id="764" r:id="rId229"/>
    <p:sldId id="765" r:id="rId230"/>
    <p:sldId id="762" r:id="rId231"/>
    <p:sldId id="763" r:id="rId232"/>
    <p:sldId id="743" r:id="rId233"/>
    <p:sldId id="756" r:id="rId234"/>
    <p:sldId id="744" r:id="rId235"/>
    <p:sldId id="745" r:id="rId236"/>
    <p:sldId id="746" r:id="rId237"/>
    <p:sldId id="747" r:id="rId238"/>
    <p:sldId id="757" r:id="rId239"/>
    <p:sldId id="758" r:id="rId240"/>
    <p:sldId id="759" r:id="rId241"/>
    <p:sldId id="748" r:id="rId242"/>
    <p:sldId id="785" r:id="rId243"/>
    <p:sldId id="786" r:id="rId244"/>
    <p:sldId id="787" r:id="rId245"/>
    <p:sldId id="788" r:id="rId246"/>
    <p:sldId id="789" r:id="rId247"/>
    <p:sldId id="790" r:id="rId248"/>
    <p:sldId id="791" r:id="rId249"/>
    <p:sldId id="792" r:id="rId250"/>
    <p:sldId id="793" r:id="rId251"/>
    <p:sldId id="794" r:id="rId252"/>
    <p:sldId id="795" r:id="rId253"/>
    <p:sldId id="796" r:id="rId254"/>
    <p:sldId id="797" r:id="rId255"/>
    <p:sldId id="414" r:id="rId256"/>
  </p:sldIdLst>
  <p:sldSz cx="9144000" cy="6858000" type="screen4x3"/>
  <p:notesSz cx="7315200" cy="9601200"/>
  <p:defaultTextStyle>
    <a:defPPr>
      <a:defRPr lang="en-US"/>
    </a:defPPr>
    <a:lvl1pPr algn="l" defTabSz="457200" rtl="0" eaLnBrk="0" fontAlgn="base" hangingPunct="0">
      <a:spcBef>
        <a:spcPct val="0"/>
      </a:spcBef>
      <a:spcAft>
        <a:spcPct val="0"/>
      </a:spcAft>
      <a:defRPr kern="1200">
        <a:solidFill>
          <a:schemeClr val="tx1"/>
        </a:solidFill>
        <a:latin typeface="Arial" pitchFamily="34" charset="0"/>
        <a:ea typeface="MS PGothic" pitchFamily="34" charset="-128"/>
        <a:cs typeface="+mn-cs"/>
      </a:defRPr>
    </a:lvl1pPr>
    <a:lvl2pPr marL="457200" algn="l" defTabSz="457200" rtl="0" eaLnBrk="0" fontAlgn="base" hangingPunct="0">
      <a:spcBef>
        <a:spcPct val="0"/>
      </a:spcBef>
      <a:spcAft>
        <a:spcPct val="0"/>
      </a:spcAft>
      <a:defRPr kern="1200">
        <a:solidFill>
          <a:schemeClr val="tx1"/>
        </a:solidFill>
        <a:latin typeface="Arial" pitchFamily="34" charset="0"/>
        <a:ea typeface="MS PGothic" pitchFamily="34" charset="-128"/>
        <a:cs typeface="+mn-cs"/>
      </a:defRPr>
    </a:lvl2pPr>
    <a:lvl3pPr marL="914400" algn="l" defTabSz="457200" rtl="0" eaLnBrk="0" fontAlgn="base" hangingPunct="0">
      <a:spcBef>
        <a:spcPct val="0"/>
      </a:spcBef>
      <a:spcAft>
        <a:spcPct val="0"/>
      </a:spcAft>
      <a:defRPr kern="1200">
        <a:solidFill>
          <a:schemeClr val="tx1"/>
        </a:solidFill>
        <a:latin typeface="Arial" pitchFamily="34" charset="0"/>
        <a:ea typeface="MS PGothic"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itchFamily="34" charset="0"/>
        <a:ea typeface="MS PGothic"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brat Mahapatra"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0000"/>
    <a:srgbClr val="0000CC"/>
    <a:srgbClr val="E68900"/>
    <a:srgbClr val="CC0000"/>
    <a:srgbClr val="0000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88" autoAdjust="0"/>
  </p:normalViewPr>
  <p:slideViewPr>
    <p:cSldViewPr snapToGrid="0" snapToObjects="1">
      <p:cViewPr varScale="1">
        <p:scale>
          <a:sx n="97" d="100"/>
          <a:sy n="97" d="100"/>
        </p:scale>
        <p:origin x="1042" y="77"/>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57150" cy="5715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commentAuthors" Target="commentAuthor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temp\I210%20W\Data%20and%20Q-K%20Calibration\Mid%20Sensor\764146.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zhou\My%20Documents\My_own_documents\My%20papers\SingleLevelODEstimation\single_level_OD_estimation.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zhou\My%20Documents\My_own_documents\My%20papers\SingleLevelODEstimation\single_level_OD_estim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Sheet1!$D$4</c:f>
              <c:strCache>
                <c:ptCount val="1"/>
                <c:pt idx="0">
                  <c:v>Flow</c:v>
                </c:pt>
              </c:strCache>
            </c:strRef>
          </c:tx>
          <c:spPr>
            <a:ln w="50800">
              <a:solidFill>
                <a:sysClr val="windowText" lastClr="000000"/>
              </a:solidFill>
            </a:ln>
          </c:spPr>
          <c:marker>
            <c:symbol val="none"/>
          </c:marker>
          <c:xVal>
            <c:numRef>
              <c:f>Sheet1!$C$5:$C$185</c:f>
              <c:numCache>
                <c:formatCode>General</c:formatCode>
                <c:ptCount val="181"/>
                <c:pt idx="0">
                  <c:v>0</c:v>
                </c:pt>
                <c:pt idx="1">
                  <c:v>15</c:v>
                </c:pt>
                <c:pt idx="2">
                  <c:v>30</c:v>
                </c:pt>
                <c:pt idx="3">
                  <c:v>45</c:v>
                </c:pt>
                <c:pt idx="4">
                  <c:v>60</c:v>
                </c:pt>
                <c:pt idx="5">
                  <c:v>75</c:v>
                </c:pt>
                <c:pt idx="6">
                  <c:v>90</c:v>
                </c:pt>
                <c:pt idx="7">
                  <c:v>105</c:v>
                </c:pt>
                <c:pt idx="8">
                  <c:v>120</c:v>
                </c:pt>
                <c:pt idx="9">
                  <c:v>135</c:v>
                </c:pt>
                <c:pt idx="10">
                  <c:v>150</c:v>
                </c:pt>
                <c:pt idx="11">
                  <c:v>165</c:v>
                </c:pt>
                <c:pt idx="12">
                  <c:v>180</c:v>
                </c:pt>
              </c:numCache>
            </c:numRef>
          </c:xVal>
          <c:yVal>
            <c:numRef>
              <c:f>Sheet1!$D$5:$D$185</c:f>
              <c:numCache>
                <c:formatCode>General</c:formatCode>
                <c:ptCount val="181"/>
                <c:pt idx="0">
                  <c:v>0</c:v>
                </c:pt>
                <c:pt idx="1">
                  <c:v>900</c:v>
                </c:pt>
                <c:pt idx="2">
                  <c:v>1800</c:v>
                </c:pt>
                <c:pt idx="3">
                  <c:v>1620</c:v>
                </c:pt>
                <c:pt idx="4">
                  <c:v>1440</c:v>
                </c:pt>
                <c:pt idx="5">
                  <c:v>1260</c:v>
                </c:pt>
                <c:pt idx="6">
                  <c:v>1080</c:v>
                </c:pt>
                <c:pt idx="7">
                  <c:v>900</c:v>
                </c:pt>
                <c:pt idx="8">
                  <c:v>720</c:v>
                </c:pt>
                <c:pt idx="9">
                  <c:v>540</c:v>
                </c:pt>
                <c:pt idx="10">
                  <c:v>360</c:v>
                </c:pt>
                <c:pt idx="11">
                  <c:v>180</c:v>
                </c:pt>
                <c:pt idx="12">
                  <c:v>0</c:v>
                </c:pt>
              </c:numCache>
            </c:numRef>
          </c:yVal>
          <c:smooth val="0"/>
          <c:extLst>
            <c:ext xmlns:c16="http://schemas.microsoft.com/office/drawing/2014/chart" uri="{C3380CC4-5D6E-409C-BE32-E72D297353CC}">
              <c16:uniqueId val="{00000000-402B-45C9-98B4-A18721170ACF}"/>
            </c:ext>
          </c:extLst>
        </c:ser>
        <c:dLbls>
          <c:showLegendKey val="0"/>
          <c:showVal val="0"/>
          <c:showCatName val="0"/>
          <c:showSerName val="0"/>
          <c:showPercent val="0"/>
          <c:showBubbleSize val="0"/>
        </c:dLbls>
        <c:axId val="231646016"/>
        <c:axId val="232414888"/>
      </c:scatterChart>
      <c:valAx>
        <c:axId val="231646016"/>
        <c:scaling>
          <c:orientation val="minMax"/>
        </c:scaling>
        <c:delete val="0"/>
        <c:axPos val="b"/>
        <c:title>
          <c:tx>
            <c:rich>
              <a:bodyPr/>
              <a:lstStyle/>
              <a:p>
                <a:pPr>
                  <a:defRPr/>
                </a:pPr>
                <a:r>
                  <a:rPr lang="en-US"/>
                  <a:t>Density (vpmpl)</a:t>
                </a:r>
              </a:p>
            </c:rich>
          </c:tx>
          <c:overlay val="0"/>
        </c:title>
        <c:numFmt formatCode="General" sourceLinked="1"/>
        <c:majorTickMark val="out"/>
        <c:minorTickMark val="none"/>
        <c:tickLblPos val="nextTo"/>
        <c:crossAx val="232414888"/>
        <c:crosses val="autoZero"/>
        <c:crossBetween val="midCat"/>
      </c:valAx>
      <c:valAx>
        <c:axId val="232414888"/>
        <c:scaling>
          <c:orientation val="minMax"/>
        </c:scaling>
        <c:delete val="0"/>
        <c:axPos val="l"/>
        <c:title>
          <c:tx>
            <c:rich>
              <a:bodyPr rot="-5400000" vert="horz"/>
              <a:lstStyle/>
              <a:p>
                <a:pPr>
                  <a:defRPr/>
                </a:pPr>
                <a:r>
                  <a:rPr lang="en-US"/>
                  <a:t>Flow Rate (vphpl)</a:t>
                </a:r>
              </a:p>
            </c:rich>
          </c:tx>
          <c:overlay val="0"/>
        </c:title>
        <c:numFmt formatCode="General" sourceLinked="1"/>
        <c:majorTickMark val="out"/>
        <c:minorTickMark val="none"/>
        <c:tickLblPos val="nextTo"/>
        <c:crossAx val="231646016"/>
        <c:crosses val="autoZero"/>
        <c:crossBetween val="midCat"/>
        <c:majorUnit val="500"/>
      </c:valAx>
    </c:plotArea>
    <c:plotVisOnly val="1"/>
    <c:dispBlanksAs val="gap"/>
    <c:showDLblsOverMax val="0"/>
  </c:chart>
  <c:txPr>
    <a:bodyPr/>
    <a:lstStyle/>
    <a:p>
      <a:pPr>
        <a:defRPr sz="12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50800">
              <a:solidFill>
                <a:sysClr val="windowText" lastClr="000000"/>
              </a:solidFill>
            </a:ln>
          </c:spPr>
          <c:marker>
            <c:symbol val="none"/>
          </c:marker>
          <c:xVal>
            <c:numRef>
              <c:f>Sheet1!$O$4:$O$40</c:f>
              <c:numCache>
                <c:formatCode>General</c:formatCode>
                <c:ptCount val="37"/>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numCache>
            </c:numRef>
          </c:xVal>
          <c:yVal>
            <c:numRef>
              <c:f>Sheet1!$Q$4:$Q$40</c:f>
              <c:numCache>
                <c:formatCode>General</c:formatCode>
                <c:ptCount val="37"/>
                <c:pt idx="0">
                  <c:v>60</c:v>
                </c:pt>
                <c:pt idx="1">
                  <c:v>60</c:v>
                </c:pt>
                <c:pt idx="2">
                  <c:v>60</c:v>
                </c:pt>
                <c:pt idx="3">
                  <c:v>60</c:v>
                </c:pt>
                <c:pt idx="4">
                  <c:v>60</c:v>
                </c:pt>
                <c:pt idx="5">
                  <c:v>60</c:v>
                </c:pt>
                <c:pt idx="6">
                  <c:v>60</c:v>
                </c:pt>
                <c:pt idx="7">
                  <c:v>49.714285714285722</c:v>
                </c:pt>
                <c:pt idx="8">
                  <c:v>42</c:v>
                </c:pt>
                <c:pt idx="9">
                  <c:v>36</c:v>
                </c:pt>
                <c:pt idx="10">
                  <c:v>31.2</c:v>
                </c:pt>
                <c:pt idx="11">
                  <c:v>27.272727272727192</c:v>
                </c:pt>
                <c:pt idx="12">
                  <c:v>24</c:v>
                </c:pt>
                <c:pt idx="13">
                  <c:v>21.230769230769148</c:v>
                </c:pt>
                <c:pt idx="14">
                  <c:v>18.85714285714284</c:v>
                </c:pt>
                <c:pt idx="15">
                  <c:v>16.8</c:v>
                </c:pt>
                <c:pt idx="16">
                  <c:v>15</c:v>
                </c:pt>
                <c:pt idx="17">
                  <c:v>13.41176470588235</c:v>
                </c:pt>
                <c:pt idx="18">
                  <c:v>12</c:v>
                </c:pt>
                <c:pt idx="19">
                  <c:v>10.736842105263159</c:v>
                </c:pt>
                <c:pt idx="20">
                  <c:v>9.6</c:v>
                </c:pt>
                <c:pt idx="21">
                  <c:v>8.5714285714285712</c:v>
                </c:pt>
                <c:pt idx="22">
                  <c:v>7.6363636363636411</c:v>
                </c:pt>
                <c:pt idx="23">
                  <c:v>6.7826086956521801</c:v>
                </c:pt>
                <c:pt idx="24">
                  <c:v>6</c:v>
                </c:pt>
                <c:pt idx="25">
                  <c:v>5.28</c:v>
                </c:pt>
                <c:pt idx="26">
                  <c:v>4.615384615384615</c:v>
                </c:pt>
                <c:pt idx="27">
                  <c:v>4</c:v>
                </c:pt>
                <c:pt idx="28">
                  <c:v>3.4285714285714302</c:v>
                </c:pt>
                <c:pt idx="29">
                  <c:v>2.896551724137931</c:v>
                </c:pt>
                <c:pt idx="30">
                  <c:v>2.4</c:v>
                </c:pt>
                <c:pt idx="31">
                  <c:v>1.9354838709677431</c:v>
                </c:pt>
                <c:pt idx="32">
                  <c:v>1.5</c:v>
                </c:pt>
                <c:pt idx="33">
                  <c:v>1.0909090909090899</c:v>
                </c:pt>
                <c:pt idx="34">
                  <c:v>0.70588235294117696</c:v>
                </c:pt>
                <c:pt idx="35">
                  <c:v>0.34285714285714303</c:v>
                </c:pt>
                <c:pt idx="36">
                  <c:v>0</c:v>
                </c:pt>
              </c:numCache>
            </c:numRef>
          </c:yVal>
          <c:smooth val="0"/>
          <c:extLst>
            <c:ext xmlns:c16="http://schemas.microsoft.com/office/drawing/2014/chart" uri="{C3380CC4-5D6E-409C-BE32-E72D297353CC}">
              <c16:uniqueId val="{00000000-18BD-4607-9937-6C336E7F56FA}"/>
            </c:ext>
          </c:extLst>
        </c:ser>
        <c:dLbls>
          <c:showLegendKey val="0"/>
          <c:showVal val="0"/>
          <c:showCatName val="0"/>
          <c:showSerName val="0"/>
          <c:showPercent val="0"/>
          <c:showBubbleSize val="0"/>
        </c:dLbls>
        <c:axId val="232415672"/>
        <c:axId val="232416064"/>
      </c:scatterChart>
      <c:valAx>
        <c:axId val="232415672"/>
        <c:scaling>
          <c:orientation val="minMax"/>
        </c:scaling>
        <c:delete val="0"/>
        <c:axPos val="b"/>
        <c:title>
          <c:tx>
            <c:rich>
              <a:bodyPr/>
              <a:lstStyle/>
              <a:p>
                <a:pPr>
                  <a:defRPr/>
                </a:pPr>
                <a:r>
                  <a:rPr lang="en-US"/>
                  <a:t>Density (vpmpl)</a:t>
                </a:r>
              </a:p>
            </c:rich>
          </c:tx>
          <c:overlay val="0"/>
        </c:title>
        <c:numFmt formatCode="General" sourceLinked="1"/>
        <c:majorTickMark val="out"/>
        <c:minorTickMark val="none"/>
        <c:tickLblPos val="nextTo"/>
        <c:crossAx val="232416064"/>
        <c:crosses val="autoZero"/>
        <c:crossBetween val="midCat"/>
      </c:valAx>
      <c:valAx>
        <c:axId val="232416064"/>
        <c:scaling>
          <c:orientation val="minMax"/>
        </c:scaling>
        <c:delete val="0"/>
        <c:axPos val="l"/>
        <c:title>
          <c:tx>
            <c:rich>
              <a:bodyPr rot="-5400000" vert="horz"/>
              <a:lstStyle/>
              <a:p>
                <a:pPr>
                  <a:defRPr/>
                </a:pPr>
                <a:r>
                  <a:rPr lang="en-US"/>
                  <a:t>Speed (MPH)</a:t>
                </a:r>
              </a:p>
            </c:rich>
          </c:tx>
          <c:overlay val="0"/>
        </c:title>
        <c:numFmt formatCode="General" sourceLinked="1"/>
        <c:majorTickMark val="out"/>
        <c:minorTickMark val="none"/>
        <c:tickLblPos val="nextTo"/>
        <c:crossAx val="232415672"/>
        <c:crosses val="autoZero"/>
        <c:crossBetween val="midCat"/>
      </c:valAx>
    </c:plotArea>
    <c:plotVisOnly val="1"/>
    <c:dispBlanksAs val="gap"/>
    <c:showDLblsOverMax val="0"/>
  </c:chart>
  <c:txPr>
    <a:bodyPr/>
    <a:lstStyle/>
    <a:p>
      <a:pPr>
        <a:defRPr sz="12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strRef>
              <c:f>Sheet1!$E$1</c:f>
              <c:strCache>
                <c:ptCount val="1"/>
                <c:pt idx="0">
                  <c:v>Avg Travel Time (min)</c:v>
                </c:pt>
              </c:strCache>
            </c:strRef>
          </c:tx>
          <c:spPr>
            <a:ln w="31750"/>
          </c:spPr>
          <c:marker>
            <c:symbol val="none"/>
          </c:marker>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Sheet1!$E$2:$E$11</c:f>
              <c:numCache>
                <c:formatCode>General</c:formatCode>
                <c:ptCount val="10"/>
                <c:pt idx="0">
                  <c:v>76.859499999999997</c:v>
                </c:pt>
                <c:pt idx="1">
                  <c:v>49.095700000000001</c:v>
                </c:pt>
                <c:pt idx="2">
                  <c:v>32.509900000000002</c:v>
                </c:pt>
                <c:pt idx="3">
                  <c:v>17.395600000000002</c:v>
                </c:pt>
                <c:pt idx="4">
                  <c:v>17.4283</c:v>
                </c:pt>
                <c:pt idx="5">
                  <c:v>12.049899999999999</c:v>
                </c:pt>
                <c:pt idx="6">
                  <c:v>12.261200000000001</c:v>
                </c:pt>
                <c:pt idx="7">
                  <c:v>11.1318</c:v>
                </c:pt>
                <c:pt idx="8">
                  <c:v>11.2126</c:v>
                </c:pt>
                <c:pt idx="9">
                  <c:v>10.6883</c:v>
                </c:pt>
              </c:numCache>
            </c:numRef>
          </c:yVal>
          <c:smooth val="0"/>
          <c:extLst>
            <c:ext xmlns:c16="http://schemas.microsoft.com/office/drawing/2014/chart" uri="{C3380CC4-5D6E-409C-BE32-E72D297353CC}">
              <c16:uniqueId val="{00000000-3E3E-4CE4-B863-AFD076FBCE04}"/>
            </c:ext>
          </c:extLst>
        </c:ser>
        <c:ser>
          <c:idx val="1"/>
          <c:order val="1"/>
          <c:tx>
            <c:strRef>
              <c:f>Sheet1!$H$1</c:f>
              <c:strCache>
                <c:ptCount val="1"/>
                <c:pt idx="0">
                  <c:v>Avg Trip Time Index=(Mean TT/Free-flow TT)</c:v>
                </c:pt>
              </c:strCache>
            </c:strRef>
          </c:tx>
          <c:spPr>
            <a:ln w="31750"/>
          </c:spPr>
          <c:marker>
            <c:symbol val="none"/>
          </c:marker>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Sheet1!$H$2:$H$11</c:f>
              <c:numCache>
                <c:formatCode>General</c:formatCode>
                <c:ptCount val="10"/>
                <c:pt idx="0">
                  <c:v>11.837300000000001</c:v>
                </c:pt>
                <c:pt idx="1">
                  <c:v>7.2905300000000004</c:v>
                </c:pt>
                <c:pt idx="2">
                  <c:v>4.8453499999999998</c:v>
                </c:pt>
                <c:pt idx="3">
                  <c:v>2.58751</c:v>
                </c:pt>
                <c:pt idx="4">
                  <c:v>2.6547999999999998</c:v>
                </c:pt>
                <c:pt idx="5">
                  <c:v>1.9305600000000001</c:v>
                </c:pt>
                <c:pt idx="6">
                  <c:v>1.96482</c:v>
                </c:pt>
                <c:pt idx="7">
                  <c:v>1.83585</c:v>
                </c:pt>
                <c:pt idx="8">
                  <c:v>1.8325400000000001</c:v>
                </c:pt>
                <c:pt idx="9">
                  <c:v>1.7323</c:v>
                </c:pt>
              </c:numCache>
            </c:numRef>
          </c:yVal>
          <c:smooth val="0"/>
          <c:extLst>
            <c:ext xmlns:c16="http://schemas.microsoft.com/office/drawing/2014/chart" uri="{C3380CC4-5D6E-409C-BE32-E72D297353CC}">
              <c16:uniqueId val="{00000001-3E3E-4CE4-B863-AFD076FBCE04}"/>
            </c:ext>
          </c:extLst>
        </c:ser>
        <c:ser>
          <c:idx val="2"/>
          <c:order val="2"/>
          <c:tx>
            <c:strRef>
              <c:f>Sheet1!$I$1</c:f>
              <c:strCache>
                <c:ptCount val="1"/>
                <c:pt idx="0">
                  <c:v>Avg Speed (mph)</c:v>
                </c:pt>
              </c:strCache>
            </c:strRef>
          </c:tx>
          <c:spPr>
            <a:ln w="31750"/>
          </c:spPr>
          <c:marker>
            <c:symbol val="none"/>
          </c:marker>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Sheet1!$I$2:$I$11</c:f>
              <c:numCache>
                <c:formatCode>General</c:formatCode>
                <c:ptCount val="10"/>
                <c:pt idx="0">
                  <c:v>4.0175299999999998</c:v>
                </c:pt>
                <c:pt idx="1">
                  <c:v>6.1897500000000001</c:v>
                </c:pt>
                <c:pt idx="2">
                  <c:v>9.2238500000000005</c:v>
                </c:pt>
                <c:pt idx="3">
                  <c:v>17.195399999999999</c:v>
                </c:pt>
                <c:pt idx="4">
                  <c:v>17.120899999999999</c:v>
                </c:pt>
                <c:pt idx="5">
                  <c:v>24.402999999999999</c:v>
                </c:pt>
                <c:pt idx="6">
                  <c:v>23.719799999999999</c:v>
                </c:pt>
                <c:pt idx="7">
                  <c:v>25.7562</c:v>
                </c:pt>
                <c:pt idx="8">
                  <c:v>25.470400000000001</c:v>
                </c:pt>
                <c:pt idx="9">
                  <c:v>26.4556</c:v>
                </c:pt>
              </c:numCache>
            </c:numRef>
          </c:yVal>
          <c:smooth val="0"/>
          <c:extLst>
            <c:ext xmlns:c16="http://schemas.microsoft.com/office/drawing/2014/chart" uri="{C3380CC4-5D6E-409C-BE32-E72D297353CC}">
              <c16:uniqueId val="{00000002-3E3E-4CE4-B863-AFD076FBCE04}"/>
            </c:ext>
          </c:extLst>
        </c:ser>
        <c:dLbls>
          <c:showLegendKey val="0"/>
          <c:showVal val="0"/>
          <c:showCatName val="0"/>
          <c:showSerName val="0"/>
          <c:showPercent val="0"/>
          <c:showBubbleSize val="0"/>
        </c:dLbls>
        <c:axId val="232418024"/>
        <c:axId val="232418416"/>
      </c:scatterChart>
      <c:scatterChart>
        <c:scatterStyle val="lineMarker"/>
        <c:varyColors val="0"/>
        <c:ser>
          <c:idx val="3"/>
          <c:order val="3"/>
          <c:tx>
            <c:strRef>
              <c:f>Sheet1!$M$1</c:f>
              <c:strCache>
                <c:ptCount val="1"/>
                <c:pt idx="0">
                  <c:v>Network Clearance Time (in min)</c:v>
                </c:pt>
              </c:strCache>
            </c:strRef>
          </c:tx>
          <c:spPr>
            <a:ln w="31750"/>
          </c:spPr>
          <c:marker>
            <c:symbol val="none"/>
          </c:marker>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Sheet1!$M$2:$M$11</c:f>
              <c:numCache>
                <c:formatCode>General</c:formatCode>
                <c:ptCount val="10"/>
                <c:pt idx="0">
                  <c:v>1440</c:v>
                </c:pt>
                <c:pt idx="1">
                  <c:v>1440</c:v>
                </c:pt>
                <c:pt idx="2">
                  <c:v>1440</c:v>
                </c:pt>
                <c:pt idx="3">
                  <c:v>1364</c:v>
                </c:pt>
                <c:pt idx="4">
                  <c:v>1319</c:v>
                </c:pt>
                <c:pt idx="5">
                  <c:v>1316</c:v>
                </c:pt>
                <c:pt idx="6">
                  <c:v>1276</c:v>
                </c:pt>
                <c:pt idx="7">
                  <c:v>1244</c:v>
                </c:pt>
                <c:pt idx="8">
                  <c:v>1233</c:v>
                </c:pt>
                <c:pt idx="9">
                  <c:v>1214</c:v>
                </c:pt>
              </c:numCache>
            </c:numRef>
          </c:yVal>
          <c:smooth val="0"/>
          <c:extLst>
            <c:ext xmlns:c16="http://schemas.microsoft.com/office/drawing/2014/chart" uri="{C3380CC4-5D6E-409C-BE32-E72D297353CC}">
              <c16:uniqueId val="{00000003-3E3E-4CE4-B863-AFD076FBCE04}"/>
            </c:ext>
          </c:extLst>
        </c:ser>
        <c:dLbls>
          <c:showLegendKey val="0"/>
          <c:showVal val="0"/>
          <c:showCatName val="0"/>
          <c:showSerName val="0"/>
          <c:showPercent val="0"/>
          <c:showBubbleSize val="0"/>
        </c:dLbls>
        <c:axId val="234042456"/>
        <c:axId val="234042064"/>
      </c:scatterChart>
      <c:valAx>
        <c:axId val="232418024"/>
        <c:scaling>
          <c:orientation val="minMax"/>
          <c:max val="250"/>
          <c:min val="100"/>
        </c:scaling>
        <c:delete val="0"/>
        <c:axPos val="b"/>
        <c:title>
          <c:tx>
            <c:rich>
              <a:bodyPr/>
              <a:lstStyle/>
              <a:p>
                <a:pPr>
                  <a:defRPr/>
                </a:pPr>
                <a:r>
                  <a:rPr lang="en-US"/>
                  <a:t>Jam Density (veh/mile/lane)</a:t>
                </a:r>
              </a:p>
            </c:rich>
          </c:tx>
          <c:overlay val="0"/>
        </c:title>
        <c:numFmt formatCode="General" sourceLinked="1"/>
        <c:majorTickMark val="out"/>
        <c:minorTickMark val="none"/>
        <c:tickLblPos val="nextTo"/>
        <c:crossAx val="232418416"/>
        <c:crosses val="autoZero"/>
        <c:crossBetween val="midCat"/>
      </c:valAx>
      <c:valAx>
        <c:axId val="232418416"/>
        <c:scaling>
          <c:orientation val="minMax"/>
        </c:scaling>
        <c:delete val="0"/>
        <c:axPos val="l"/>
        <c:majorGridlines/>
        <c:numFmt formatCode="General" sourceLinked="1"/>
        <c:majorTickMark val="out"/>
        <c:minorTickMark val="none"/>
        <c:tickLblPos val="nextTo"/>
        <c:crossAx val="232418024"/>
        <c:crosses val="autoZero"/>
        <c:crossBetween val="midCat"/>
      </c:valAx>
      <c:valAx>
        <c:axId val="234042064"/>
        <c:scaling>
          <c:orientation val="minMax"/>
        </c:scaling>
        <c:delete val="0"/>
        <c:axPos val="r"/>
        <c:title>
          <c:tx>
            <c:rich>
              <a:bodyPr rot="-5400000" vert="horz"/>
              <a:lstStyle/>
              <a:p>
                <a:pPr>
                  <a:defRPr/>
                </a:pPr>
                <a:r>
                  <a:rPr lang="en-US"/>
                  <a:t>Network Clearance Time (minutes)</a:t>
                </a:r>
              </a:p>
            </c:rich>
          </c:tx>
          <c:overlay val="0"/>
        </c:title>
        <c:numFmt formatCode="General" sourceLinked="1"/>
        <c:majorTickMark val="out"/>
        <c:minorTickMark val="none"/>
        <c:tickLblPos val="nextTo"/>
        <c:crossAx val="234042456"/>
        <c:crosses val="max"/>
        <c:crossBetween val="midCat"/>
      </c:valAx>
      <c:valAx>
        <c:axId val="234042456"/>
        <c:scaling>
          <c:orientation val="minMax"/>
        </c:scaling>
        <c:delete val="1"/>
        <c:axPos val="b"/>
        <c:numFmt formatCode="General" sourceLinked="1"/>
        <c:majorTickMark val="out"/>
        <c:minorTickMark val="none"/>
        <c:tickLblPos val="none"/>
        <c:crossAx val="234042064"/>
        <c:crosses val="autoZero"/>
        <c:crossBetween val="midCat"/>
      </c:valAx>
    </c:plotArea>
    <c:legend>
      <c:legendPos val="r"/>
      <c:layout>
        <c:manualLayout>
          <c:xMode val="edge"/>
          <c:yMode val="edge"/>
          <c:x val="0.50788798969573246"/>
          <c:y val="3.3982602155607548E-2"/>
          <c:w val="0.39005370856420724"/>
          <c:h val="0.26940763766738701"/>
        </c:manualLayout>
      </c:layout>
      <c:overlay val="1"/>
      <c:spPr>
        <a:solidFill>
          <a:schemeClr val="bg1"/>
        </a:solidFill>
        <a:ln>
          <a:solidFill>
            <a:schemeClr val="tx1"/>
          </a:solidFill>
        </a:ln>
      </c:spPr>
    </c:legend>
    <c:plotVisOnly val="1"/>
    <c:dispBlanksAs val="gap"/>
    <c:showDLblsOverMax val="0"/>
  </c:chart>
  <c:txPr>
    <a:bodyPr/>
    <a:lstStyle/>
    <a:p>
      <a:pPr>
        <a:defRPr sz="12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Flow-Density</c:v>
          </c:tx>
          <c:spPr>
            <a:ln w="28575">
              <a:noFill/>
            </a:ln>
          </c:spPr>
          <c:xVal>
            <c:numRef>
              <c:f>'Report Data'!$H$2:$H$2269</c:f>
              <c:numCache>
                <c:formatCode>General</c:formatCode>
                <c:ptCount val="2268"/>
                <c:pt idx="0">
                  <c:v>1.9092886145803438</c:v>
                </c:pt>
                <c:pt idx="1">
                  <c:v>3.6024313482648012</c:v>
                </c:pt>
                <c:pt idx="2">
                  <c:v>3.3682733106275866</c:v>
                </c:pt>
                <c:pt idx="3">
                  <c:v>3.0440544892837527</c:v>
                </c:pt>
                <c:pt idx="4">
                  <c:v>2.413629003337415</c:v>
                </c:pt>
                <c:pt idx="5">
                  <c:v>4.0707474235392533</c:v>
                </c:pt>
                <c:pt idx="6">
                  <c:v>4.5030391853310938</c:v>
                </c:pt>
                <c:pt idx="7">
                  <c:v>3.7825529156780378</c:v>
                </c:pt>
                <c:pt idx="8">
                  <c:v>4.3409297746590818</c:v>
                </c:pt>
                <c:pt idx="9">
                  <c:v>3.3862854673689107</c:v>
                </c:pt>
                <c:pt idx="10">
                  <c:v>5.1514768280186605</c:v>
                </c:pt>
                <c:pt idx="11">
                  <c:v>2.7198356679399232</c:v>
                </c:pt>
                <c:pt idx="12">
                  <c:v>3.0260423325424304</c:v>
                </c:pt>
                <c:pt idx="13">
                  <c:v>3.458334094334206</c:v>
                </c:pt>
                <c:pt idx="14">
                  <c:v>3.0800788027664052</c:v>
                </c:pt>
                <c:pt idx="15">
                  <c:v>2.2335074359241749</c:v>
                </c:pt>
                <c:pt idx="16">
                  <c:v>2.3415803763721192</c:v>
                </c:pt>
                <c:pt idx="17">
                  <c:v>1.8732643010976795</c:v>
                </c:pt>
                <c:pt idx="18">
                  <c:v>2.5397141005266826</c:v>
                </c:pt>
                <c:pt idx="19">
                  <c:v>2.4496533168200627</c:v>
                </c:pt>
                <c:pt idx="20">
                  <c:v>2.4676654735613868</c:v>
                </c:pt>
                <c:pt idx="21">
                  <c:v>3.3502611538862577</c:v>
                </c:pt>
                <c:pt idx="22">
                  <c:v>2.6117627274919792</c:v>
                </c:pt>
                <c:pt idx="23">
                  <c:v>2.7558599814225704</c:v>
                </c:pt>
                <c:pt idx="24">
                  <c:v>2.8999572353531367</c:v>
                </c:pt>
                <c:pt idx="25">
                  <c:v>2.0173615550282871</c:v>
                </c:pt>
                <c:pt idx="26">
                  <c:v>3.1881517432144051</c:v>
                </c:pt>
                <c:pt idx="27">
                  <c:v>2.4496533168200627</c:v>
                </c:pt>
                <c:pt idx="28">
                  <c:v>2.0173615550282871</c:v>
                </c:pt>
                <c:pt idx="29">
                  <c:v>1.9092886145803438</c:v>
                </c:pt>
                <c:pt idx="30">
                  <c:v>3.1881517432144051</c:v>
                </c:pt>
                <c:pt idx="31">
                  <c:v>3.7105042887127895</c:v>
                </c:pt>
                <c:pt idx="32">
                  <c:v>3.0080301758011072</c:v>
                </c:pt>
                <c:pt idx="33">
                  <c:v>2.8279086083878666</c:v>
                </c:pt>
                <c:pt idx="34">
                  <c:v>2.3776046898547567</c:v>
                </c:pt>
                <c:pt idx="35">
                  <c:v>2.9900180190597374</c:v>
                </c:pt>
                <c:pt idx="36">
                  <c:v>1.9453129280630119</c:v>
                </c:pt>
                <c:pt idx="37">
                  <c:v>3.0260423325424304</c:v>
                </c:pt>
                <c:pt idx="38">
                  <c:v>3.872613699384595</c:v>
                </c:pt>
                <c:pt idx="39">
                  <c:v>2.1974831224415272</c:v>
                </c:pt>
                <c:pt idx="40">
                  <c:v>4.3229176179176338</c:v>
                </c:pt>
                <c:pt idx="41">
                  <c:v>2.6838113544572852</c:v>
                </c:pt>
                <c:pt idx="42">
                  <c:v>3.4763462510755305</c:v>
                </c:pt>
                <c:pt idx="43">
                  <c:v>4.0707474235392533</c:v>
                </c:pt>
                <c:pt idx="44">
                  <c:v>3.5664070347821508</c:v>
                </c:pt>
                <c:pt idx="45">
                  <c:v>3.9266501696085823</c:v>
                </c:pt>
                <c:pt idx="46">
                  <c:v>3.8005650724193631</c:v>
                </c:pt>
                <c:pt idx="47">
                  <c:v>4.2148446774697126</c:v>
                </c:pt>
                <c:pt idx="48">
                  <c:v>3.9266501696085823</c:v>
                </c:pt>
                <c:pt idx="49">
                  <c:v>3.3682733106275866</c:v>
                </c:pt>
                <c:pt idx="50">
                  <c:v>4.7732215364508574</c:v>
                </c:pt>
                <c:pt idx="51">
                  <c:v>6.0160603516022126</c:v>
                </c:pt>
                <c:pt idx="52">
                  <c:v>5.4396713358799547</c:v>
                </c:pt>
                <c:pt idx="53">
                  <c:v>5.9079874111542701</c:v>
                </c:pt>
                <c:pt idx="54">
                  <c:v>7.2769113234948923</c:v>
                </c:pt>
                <c:pt idx="55">
                  <c:v>6.8446195617031167</c:v>
                </c:pt>
                <c:pt idx="56">
                  <c:v>7.5651058313559583</c:v>
                </c:pt>
                <c:pt idx="57">
                  <c:v>9.3663215054884752</c:v>
                </c:pt>
                <c:pt idx="58">
                  <c:v>9.3483093487471489</c:v>
                </c:pt>
                <c:pt idx="59">
                  <c:v>9.8706618942455524</c:v>
                </c:pt>
                <c:pt idx="60">
                  <c:v>10.176868558848074</c:v>
                </c:pt>
                <c:pt idx="61">
                  <c:v>11.761938352084567</c:v>
                </c:pt>
                <c:pt idx="62">
                  <c:v>12.302303054324376</c:v>
                </c:pt>
                <c:pt idx="63">
                  <c:v>15.1662359761948</c:v>
                </c:pt>
                <c:pt idx="64">
                  <c:v>15.580515581245256</c:v>
                </c:pt>
                <c:pt idx="65">
                  <c:v>15.238284603160093</c:v>
                </c:pt>
                <c:pt idx="66">
                  <c:v>16.5171477317941</c:v>
                </c:pt>
                <c:pt idx="67">
                  <c:v>19.543190064336532</c:v>
                </c:pt>
                <c:pt idx="68">
                  <c:v>20.065542609834516</c:v>
                </c:pt>
                <c:pt idx="69">
                  <c:v>20.31771280421346</c:v>
                </c:pt>
                <c:pt idx="70">
                  <c:v>21.686636716554084</c:v>
                </c:pt>
                <c:pt idx="71">
                  <c:v>20.605907312074645</c:v>
                </c:pt>
                <c:pt idx="72">
                  <c:v>21.452478678916872</c:v>
                </c:pt>
                <c:pt idx="73">
                  <c:v>24.226350817080771</c:v>
                </c:pt>
                <c:pt idx="74">
                  <c:v>23.667973958099935</c:v>
                </c:pt>
                <c:pt idx="75">
                  <c:v>31.359164886645075</c:v>
                </c:pt>
                <c:pt idx="76">
                  <c:v>37.285164454540244</c:v>
                </c:pt>
                <c:pt idx="77">
                  <c:v>36.150398579837244</c:v>
                </c:pt>
                <c:pt idx="78">
                  <c:v>40.833559332582013</c:v>
                </c:pt>
                <c:pt idx="79">
                  <c:v>45.5707565555497</c:v>
                </c:pt>
                <c:pt idx="80">
                  <c:v>27.162332365916576</c:v>
                </c:pt>
                <c:pt idx="81">
                  <c:v>30.60265430350946</c:v>
                </c:pt>
                <c:pt idx="82">
                  <c:v>54.883041590813264</c:v>
                </c:pt>
                <c:pt idx="83">
                  <c:v>53.874360813300044</c:v>
                </c:pt>
                <c:pt idx="84">
                  <c:v>60.1425913592808</c:v>
                </c:pt>
                <c:pt idx="85">
                  <c:v>62.195977227792</c:v>
                </c:pt>
                <c:pt idx="86">
                  <c:v>71.706395987210826</c:v>
                </c:pt>
                <c:pt idx="87">
                  <c:v>47.462033013388719</c:v>
                </c:pt>
                <c:pt idx="88">
                  <c:v>43.013030298281691</c:v>
                </c:pt>
                <c:pt idx="89">
                  <c:v>41.752179326389694</c:v>
                </c:pt>
                <c:pt idx="90">
                  <c:v>47.191850662268855</c:v>
                </c:pt>
                <c:pt idx="91">
                  <c:v>43.949662448830495</c:v>
                </c:pt>
                <c:pt idx="92">
                  <c:v>51.766938474565563</c:v>
                </c:pt>
                <c:pt idx="93">
                  <c:v>38.618064053397646</c:v>
                </c:pt>
                <c:pt idx="94">
                  <c:v>47.48004517013004</c:v>
                </c:pt>
                <c:pt idx="95">
                  <c:v>61.403442331173487</c:v>
                </c:pt>
                <c:pt idx="96">
                  <c:v>58.467460782337042</c:v>
                </c:pt>
                <c:pt idx="97">
                  <c:v>54.27062826160919</c:v>
                </c:pt>
                <c:pt idx="98">
                  <c:v>43.73351656793465</c:v>
                </c:pt>
                <c:pt idx="99">
                  <c:v>52.523449057700745</c:v>
                </c:pt>
                <c:pt idx="100">
                  <c:v>50.434038875707174</c:v>
                </c:pt>
                <c:pt idx="101">
                  <c:v>58.197278431217804</c:v>
                </c:pt>
                <c:pt idx="102">
                  <c:v>46.831607527441314</c:v>
                </c:pt>
                <c:pt idx="103">
                  <c:v>61.151272136794958</c:v>
                </c:pt>
                <c:pt idx="104">
                  <c:v>54.072494537454624</c:v>
                </c:pt>
                <c:pt idx="105">
                  <c:v>64.519545447422544</c:v>
                </c:pt>
                <c:pt idx="106">
                  <c:v>33.376526441672944</c:v>
                </c:pt>
                <c:pt idx="107">
                  <c:v>51.929047885236294</c:v>
                </c:pt>
                <c:pt idx="108">
                  <c:v>50.848318480757627</c:v>
                </c:pt>
                <c:pt idx="109">
                  <c:v>50.974403577945893</c:v>
                </c:pt>
                <c:pt idx="110">
                  <c:v>47.858300461696707</c:v>
                </c:pt>
                <c:pt idx="111">
                  <c:v>43.697492254452008</c:v>
                </c:pt>
                <c:pt idx="112">
                  <c:v>29.684034309701929</c:v>
                </c:pt>
                <c:pt idx="113">
                  <c:v>33.358514284932035</c:v>
                </c:pt>
                <c:pt idx="114">
                  <c:v>40.401267570788804</c:v>
                </c:pt>
                <c:pt idx="115">
                  <c:v>50.307953778517906</c:v>
                </c:pt>
                <c:pt idx="116">
                  <c:v>31.881517432143429</c:v>
                </c:pt>
                <c:pt idx="117">
                  <c:v>39.986987965738543</c:v>
                </c:pt>
                <c:pt idx="118">
                  <c:v>24.262375130562972</c:v>
                </c:pt>
                <c:pt idx="119">
                  <c:v>22.154952791828901</c:v>
                </c:pt>
                <c:pt idx="120">
                  <c:v>29.449876272064689</c:v>
                </c:pt>
                <c:pt idx="121">
                  <c:v>32.728088798986263</c:v>
                </c:pt>
                <c:pt idx="122">
                  <c:v>39.986987965738543</c:v>
                </c:pt>
                <c:pt idx="123">
                  <c:v>25.559250415938745</c:v>
                </c:pt>
                <c:pt idx="124">
                  <c:v>19.471141437370989</c:v>
                </c:pt>
                <c:pt idx="125">
                  <c:v>20.822053192970532</c:v>
                </c:pt>
                <c:pt idx="126">
                  <c:v>17.651913606497825</c:v>
                </c:pt>
                <c:pt idx="127">
                  <c:v>18.426436346373954</c:v>
                </c:pt>
                <c:pt idx="128">
                  <c:v>18.444448503115453</c:v>
                </c:pt>
                <c:pt idx="129">
                  <c:v>18.012156741323889</c:v>
                </c:pt>
                <c:pt idx="130">
                  <c:v>18.138241838513089</c:v>
                </c:pt>
                <c:pt idx="131">
                  <c:v>19.164934772768728</c:v>
                </c:pt>
                <c:pt idx="132">
                  <c:v>18.696618697494305</c:v>
                </c:pt>
                <c:pt idx="133">
                  <c:v>18.930776735131122</c:v>
                </c:pt>
                <c:pt idx="134">
                  <c:v>17.615889293014895</c:v>
                </c:pt>
                <c:pt idx="135">
                  <c:v>17.922095957617373</c:v>
                </c:pt>
                <c:pt idx="136">
                  <c:v>17.579864979532218</c:v>
                </c:pt>
                <c:pt idx="137">
                  <c:v>15.508466954279974</c:v>
                </c:pt>
                <c:pt idx="138">
                  <c:v>17.723962233462789</c:v>
                </c:pt>
                <c:pt idx="139">
                  <c:v>17.273658314929687</c:v>
                </c:pt>
                <c:pt idx="140">
                  <c:v>17.958120271099656</c:v>
                </c:pt>
                <c:pt idx="141">
                  <c:v>17.976132427841289</c:v>
                </c:pt>
                <c:pt idx="142">
                  <c:v>17.814023017169433</c:v>
                </c:pt>
                <c:pt idx="143">
                  <c:v>15.922746559330578</c:v>
                </c:pt>
                <c:pt idx="144">
                  <c:v>16.391062634604832</c:v>
                </c:pt>
                <c:pt idx="145">
                  <c:v>18.480472816598063</c:v>
                </c:pt>
                <c:pt idx="146">
                  <c:v>17.741974390204131</c:v>
                </c:pt>
                <c:pt idx="147">
                  <c:v>16.985463807068125</c:v>
                </c:pt>
                <c:pt idx="148">
                  <c:v>16.697269299207342</c:v>
                </c:pt>
                <c:pt idx="149">
                  <c:v>17.922095957617373</c:v>
                </c:pt>
                <c:pt idx="150">
                  <c:v>16.859378709879255</c:v>
                </c:pt>
                <c:pt idx="151">
                  <c:v>18.552521443563489</c:v>
                </c:pt>
                <c:pt idx="152">
                  <c:v>21.038199073866423</c:v>
                </c:pt>
                <c:pt idx="153">
                  <c:v>19.849396728939027</c:v>
                </c:pt>
                <c:pt idx="154">
                  <c:v>16.030819499778353</c:v>
                </c:pt>
                <c:pt idx="155">
                  <c:v>16.985463807068125</c:v>
                </c:pt>
                <c:pt idx="156">
                  <c:v>18.030168898065316</c:v>
                </c:pt>
                <c:pt idx="157">
                  <c:v>14.463761863283164</c:v>
                </c:pt>
                <c:pt idx="158">
                  <c:v>15.922746559330578</c:v>
                </c:pt>
                <c:pt idx="159">
                  <c:v>16.301001850898231</c:v>
                </c:pt>
                <c:pt idx="160">
                  <c:v>18.426436346373954</c:v>
                </c:pt>
                <c:pt idx="161">
                  <c:v>16.60720851550073</c:v>
                </c:pt>
                <c:pt idx="162">
                  <c:v>16.949439493585459</c:v>
                </c:pt>
                <c:pt idx="163">
                  <c:v>16.481123418311427</c:v>
                </c:pt>
                <c:pt idx="164">
                  <c:v>14.15755519868067</c:v>
                </c:pt>
                <c:pt idx="165">
                  <c:v>16.355038321122187</c:v>
                </c:pt>
                <c:pt idx="166">
                  <c:v>16.571184202018095</c:v>
                </c:pt>
                <c:pt idx="167">
                  <c:v>16.985463807068125</c:v>
                </c:pt>
                <c:pt idx="168">
                  <c:v>16.931427336844553</c:v>
                </c:pt>
                <c:pt idx="169">
                  <c:v>16.715281455948691</c:v>
                </c:pt>
                <c:pt idx="170">
                  <c:v>15.364369700349364</c:v>
                </c:pt>
                <c:pt idx="171">
                  <c:v>18.138241838513089</c:v>
                </c:pt>
                <c:pt idx="172">
                  <c:v>16.787330082913595</c:v>
                </c:pt>
                <c:pt idx="173">
                  <c:v>18.696618697494305</c:v>
                </c:pt>
                <c:pt idx="174">
                  <c:v>18.066193211547631</c:v>
                </c:pt>
                <c:pt idx="175">
                  <c:v>20.299700647472129</c:v>
                </c:pt>
                <c:pt idx="176">
                  <c:v>18.372399876150112</c:v>
                </c:pt>
                <c:pt idx="177">
                  <c:v>16.931427336844553</c:v>
                </c:pt>
                <c:pt idx="178">
                  <c:v>18.264326935702183</c:v>
                </c:pt>
                <c:pt idx="179">
                  <c:v>18.192278308737226</c:v>
                </c:pt>
                <c:pt idx="180">
                  <c:v>16.787330082913595</c:v>
                </c:pt>
                <c:pt idx="181">
                  <c:v>18.246314778960798</c:v>
                </c:pt>
                <c:pt idx="182">
                  <c:v>15.940758716071731</c:v>
                </c:pt>
                <c:pt idx="183">
                  <c:v>17.796010860428087</c:v>
                </c:pt>
                <c:pt idx="184">
                  <c:v>18.930776735131122</c:v>
                </c:pt>
                <c:pt idx="185">
                  <c:v>19.074873989062105</c:v>
                </c:pt>
                <c:pt idx="186">
                  <c:v>18.336375562667833</c:v>
                </c:pt>
                <c:pt idx="187">
                  <c:v>16.859378709879255</c:v>
                </c:pt>
                <c:pt idx="188">
                  <c:v>17.435767725601625</c:v>
                </c:pt>
                <c:pt idx="189">
                  <c:v>19.6692751615258</c:v>
                </c:pt>
                <c:pt idx="190">
                  <c:v>19.291019869957989</c:v>
                </c:pt>
                <c:pt idx="191">
                  <c:v>18.192278308737226</c:v>
                </c:pt>
                <c:pt idx="192">
                  <c:v>17.003475963809848</c:v>
                </c:pt>
                <c:pt idx="193">
                  <c:v>17.057512434033789</c:v>
                </c:pt>
                <c:pt idx="194">
                  <c:v>17.165585374481729</c:v>
                </c:pt>
                <c:pt idx="195">
                  <c:v>19.543190064336532</c:v>
                </c:pt>
                <c:pt idx="196">
                  <c:v>18.642582227270289</c:v>
                </c:pt>
                <c:pt idx="197">
                  <c:v>17.02148812055119</c:v>
                </c:pt>
                <c:pt idx="198">
                  <c:v>16.463111261569747</c:v>
                </c:pt>
                <c:pt idx="199">
                  <c:v>16.985463807068125</c:v>
                </c:pt>
                <c:pt idx="200">
                  <c:v>17.237634001447059</c:v>
                </c:pt>
                <c:pt idx="201">
                  <c:v>16.174916753708995</c:v>
                </c:pt>
                <c:pt idx="202">
                  <c:v>16.64323282898302</c:v>
                </c:pt>
                <c:pt idx="203">
                  <c:v>17.741974390204131</c:v>
                </c:pt>
                <c:pt idx="204">
                  <c:v>16.301001850898231</c:v>
                </c:pt>
                <c:pt idx="205">
                  <c:v>24.928824929992405</c:v>
                </c:pt>
                <c:pt idx="206">
                  <c:v>26.405821782780972</c:v>
                </c:pt>
                <c:pt idx="207">
                  <c:v>52.235254549839581</c:v>
                </c:pt>
                <c:pt idx="208">
                  <c:v>30.728739400698689</c:v>
                </c:pt>
                <c:pt idx="209">
                  <c:v>29.828131563632528</c:v>
                </c:pt>
                <c:pt idx="210">
                  <c:v>29.684034309701929</c:v>
                </c:pt>
                <c:pt idx="211">
                  <c:v>30.872836654629289</c:v>
                </c:pt>
                <c:pt idx="212">
                  <c:v>31.59332292428228</c:v>
                </c:pt>
                <c:pt idx="213">
                  <c:v>21.092235544090389</c:v>
                </c:pt>
                <c:pt idx="214">
                  <c:v>17.12956106099913</c:v>
                </c:pt>
                <c:pt idx="215">
                  <c:v>16.64323282898302</c:v>
                </c:pt>
                <c:pt idx="216">
                  <c:v>17.50781635256692</c:v>
                </c:pt>
                <c:pt idx="217">
                  <c:v>21.326393581727178</c:v>
                </c:pt>
                <c:pt idx="218">
                  <c:v>21.992843381156586</c:v>
                </c:pt>
                <c:pt idx="219">
                  <c:v>18.390412032891689</c:v>
                </c:pt>
                <c:pt idx="220">
                  <c:v>17.363719098636189</c:v>
                </c:pt>
                <c:pt idx="221">
                  <c:v>14.319664609352573</c:v>
                </c:pt>
                <c:pt idx="222">
                  <c:v>14.805992841368505</c:v>
                </c:pt>
                <c:pt idx="223">
                  <c:v>13.07682579420122</c:v>
                </c:pt>
                <c:pt idx="224">
                  <c:v>15.184248132936098</c:v>
                </c:pt>
                <c:pt idx="225">
                  <c:v>14.769968527885673</c:v>
                </c:pt>
                <c:pt idx="226">
                  <c:v>12.788631286340033</c:v>
                </c:pt>
                <c:pt idx="227">
                  <c:v>13.112850107683867</c:v>
                </c:pt>
                <c:pt idx="228">
                  <c:v>13.365020302062424</c:v>
                </c:pt>
                <c:pt idx="229">
                  <c:v>13.779299907112851</c:v>
                </c:pt>
                <c:pt idx="230">
                  <c:v>13.761287750371498</c:v>
                </c:pt>
                <c:pt idx="231">
                  <c:v>15.148223819453348</c:v>
                </c:pt>
                <c:pt idx="232">
                  <c:v>11.653865411636621</c:v>
                </c:pt>
                <c:pt idx="233">
                  <c:v>11.924047762756468</c:v>
                </c:pt>
                <c:pt idx="234">
                  <c:v>11.888023449273748</c:v>
                </c:pt>
                <c:pt idx="235">
                  <c:v>11.671877568377946</c:v>
                </c:pt>
                <c:pt idx="236">
                  <c:v>10.969403455466487</c:v>
                </c:pt>
                <c:pt idx="237">
                  <c:v>9.1861999380752568</c:v>
                </c:pt>
                <c:pt idx="238">
                  <c:v>9.6545160133498396</c:v>
                </c:pt>
                <c:pt idx="239">
                  <c:v>11.455731687482126</c:v>
                </c:pt>
                <c:pt idx="240">
                  <c:v>10.212892872330704</c:v>
                </c:pt>
                <c:pt idx="241">
                  <c:v>11.311634433551466</c:v>
                </c:pt>
                <c:pt idx="242">
                  <c:v>9.3663215054884752</c:v>
                </c:pt>
                <c:pt idx="243">
                  <c:v>11.527780314447376</c:v>
                </c:pt>
                <c:pt idx="244">
                  <c:v>12.068145016687074</c:v>
                </c:pt>
                <c:pt idx="245">
                  <c:v>10.609160320639818</c:v>
                </c:pt>
                <c:pt idx="246">
                  <c:v>10.753257574570423</c:v>
                </c:pt>
                <c:pt idx="247">
                  <c:v>8.7358960195421567</c:v>
                </c:pt>
                <c:pt idx="248">
                  <c:v>10.032771304917448</c:v>
                </c:pt>
                <c:pt idx="249">
                  <c:v>9.2942728785231719</c:v>
                </c:pt>
                <c:pt idx="250">
                  <c:v>8.0514340633718238</c:v>
                </c:pt>
                <c:pt idx="251">
                  <c:v>11.023439925690306</c:v>
                </c:pt>
                <c:pt idx="252">
                  <c:v>8.9520419004380241</c:v>
                </c:pt>
                <c:pt idx="253">
                  <c:v>9.2042120948164889</c:v>
                </c:pt>
                <c:pt idx="254">
                  <c:v>9.6725281700909829</c:v>
                </c:pt>
                <c:pt idx="255">
                  <c:v>9.0060783706619958</c:v>
                </c:pt>
                <c:pt idx="256">
                  <c:v>8.1414948470784445</c:v>
                </c:pt>
                <c:pt idx="257">
                  <c:v>9.9066862077284998</c:v>
                </c:pt>
                <c:pt idx="258">
                  <c:v>9.6545160133498396</c:v>
                </c:pt>
                <c:pt idx="259">
                  <c:v>7.0787775993403423</c:v>
                </c:pt>
                <c:pt idx="260">
                  <c:v>9.258248565040498</c:v>
                </c:pt>
                <c:pt idx="261">
                  <c:v>8.1955313173024766</c:v>
                </c:pt>
                <c:pt idx="262">
                  <c:v>7.9973975931478529</c:v>
                </c:pt>
                <c:pt idx="263">
                  <c:v>7.7452273987693534</c:v>
                </c:pt>
                <c:pt idx="264">
                  <c:v>6.3943156431699233</c:v>
                </c:pt>
                <c:pt idx="265">
                  <c:v>7.0787775993403423</c:v>
                </c:pt>
                <c:pt idx="266">
                  <c:v>8.3216164144916842</c:v>
                </c:pt>
                <c:pt idx="267">
                  <c:v>6.3222670162047212</c:v>
                </c:pt>
                <c:pt idx="268">
                  <c:v>6.8986560319270875</c:v>
                </c:pt>
                <c:pt idx="269">
                  <c:v>6.7545587779963867</c:v>
                </c:pt>
                <c:pt idx="270">
                  <c:v>4.3949662448830455</c:v>
                </c:pt>
                <c:pt idx="271">
                  <c:v>7.8352881824759404</c:v>
                </c:pt>
                <c:pt idx="272">
                  <c:v>7.7092030852867977</c:v>
                </c:pt>
                <c:pt idx="273">
                  <c:v>4.4309905583656946</c:v>
                </c:pt>
                <c:pt idx="274">
                  <c:v>6.3763034864287134</c:v>
                </c:pt>
                <c:pt idx="275">
                  <c:v>5.1514768280186605</c:v>
                </c:pt>
                <c:pt idx="276">
                  <c:v>4.5750878122962755</c:v>
                </c:pt>
                <c:pt idx="277">
                  <c:v>4.9173187903814499</c:v>
                </c:pt>
                <c:pt idx="278">
                  <c:v>5.9079874111542701</c:v>
                </c:pt>
                <c:pt idx="279">
                  <c:v>4.7552093797095338</c:v>
                </c:pt>
                <c:pt idx="280">
                  <c:v>5.4937078061038171</c:v>
                </c:pt>
                <c:pt idx="281">
                  <c:v>4.6111121257789405</c:v>
                </c:pt>
                <c:pt idx="282">
                  <c:v>4.7011729094855621</c:v>
                </c:pt>
                <c:pt idx="283">
                  <c:v>3.4763462510755305</c:v>
                </c:pt>
                <c:pt idx="284">
                  <c:v>3.8185772291606863</c:v>
                </c:pt>
                <c:pt idx="285">
                  <c:v>3.5123705645581778</c:v>
                </c:pt>
                <c:pt idx="286">
                  <c:v>3.3502611538862577</c:v>
                </c:pt>
                <c:pt idx="287">
                  <c:v>2.431641160078692</c:v>
                </c:pt>
                <c:pt idx="288">
                  <c:v>3.8005650724193631</c:v>
                </c:pt>
                <c:pt idx="289">
                  <c:v>3.8365893859020077</c:v>
                </c:pt>
                <c:pt idx="290">
                  <c:v>4.0347231100565804</c:v>
                </c:pt>
                <c:pt idx="291">
                  <c:v>3.3502611538862577</c:v>
                </c:pt>
                <c:pt idx="292">
                  <c:v>3.7645407589367768</c:v>
                </c:pt>
                <c:pt idx="293">
                  <c:v>2.7378478246812468</c:v>
                </c:pt>
                <c:pt idx="294">
                  <c:v>2.9359815488358212</c:v>
                </c:pt>
                <c:pt idx="295">
                  <c:v>2.9539937055771412</c:v>
                </c:pt>
                <c:pt idx="296">
                  <c:v>3.0260423325424304</c:v>
                </c:pt>
                <c:pt idx="297">
                  <c:v>3.1341152729904156</c:v>
                </c:pt>
                <c:pt idx="298">
                  <c:v>2.2335074359241749</c:v>
                </c:pt>
                <c:pt idx="299">
                  <c:v>2.5217019437853612</c:v>
                </c:pt>
                <c:pt idx="300">
                  <c:v>2.5757384140093307</c:v>
                </c:pt>
                <c:pt idx="301">
                  <c:v>2.5757384140093307</c:v>
                </c:pt>
                <c:pt idx="302">
                  <c:v>1.9633250848043138</c:v>
                </c:pt>
                <c:pt idx="303">
                  <c:v>1.9453129280630119</c:v>
                </c:pt>
                <c:pt idx="304">
                  <c:v>2.647787040974686</c:v>
                </c:pt>
                <c:pt idx="305">
                  <c:v>2.6117627274919792</c:v>
                </c:pt>
                <c:pt idx="306">
                  <c:v>2.431641160078692</c:v>
                </c:pt>
                <c:pt idx="307">
                  <c:v>1.8372399876150474</c:v>
                </c:pt>
                <c:pt idx="308">
                  <c:v>2.5036897870440402</c:v>
                </c:pt>
                <c:pt idx="309">
                  <c:v>2.2154952791828508</c:v>
                </c:pt>
                <c:pt idx="310">
                  <c:v>5.0073795740880698</c:v>
                </c:pt>
                <c:pt idx="311">
                  <c:v>2.8098964516465426</c:v>
                </c:pt>
                <c:pt idx="312">
                  <c:v>2.0894101819935829</c:v>
                </c:pt>
                <c:pt idx="313">
                  <c:v>1.9813372415456378</c:v>
                </c:pt>
                <c:pt idx="314">
                  <c:v>2.1074223387349091</c:v>
                </c:pt>
                <c:pt idx="315">
                  <c:v>1.9092886145803438</c:v>
                </c:pt>
                <c:pt idx="316">
                  <c:v>1.6571184202018308</c:v>
                </c:pt>
                <c:pt idx="317">
                  <c:v>3.2061638999556705</c:v>
                </c:pt>
                <c:pt idx="318">
                  <c:v>2.4496533168200627</c:v>
                </c:pt>
                <c:pt idx="319">
                  <c:v>1.3869360690819481</c:v>
                </c:pt>
                <c:pt idx="320">
                  <c:v>1.7111548904257801</c:v>
                </c:pt>
                <c:pt idx="321">
                  <c:v>2.5757384140093307</c:v>
                </c:pt>
                <c:pt idx="322">
                  <c:v>2.2154952791828508</c:v>
                </c:pt>
                <c:pt idx="323">
                  <c:v>3.0620666460250789</c:v>
                </c:pt>
                <c:pt idx="324">
                  <c:v>3.6564678184887667</c:v>
                </c:pt>
                <c:pt idx="325">
                  <c:v>2.4676654735613868</c:v>
                </c:pt>
                <c:pt idx="326">
                  <c:v>2.0713980252522588</c:v>
                </c:pt>
                <c:pt idx="327">
                  <c:v>2.9720058623184578</c:v>
                </c:pt>
                <c:pt idx="328">
                  <c:v>2.5757384140093307</c:v>
                </c:pt>
                <c:pt idx="329">
                  <c:v>3.5664070347821508</c:v>
                </c:pt>
                <c:pt idx="330">
                  <c:v>4.0527352667977832</c:v>
                </c:pt>
                <c:pt idx="331">
                  <c:v>3.5483948780408676</c:v>
                </c:pt>
                <c:pt idx="332">
                  <c:v>3.9446623263499538</c:v>
                </c:pt>
                <c:pt idx="333">
                  <c:v>3.7105042887127895</c:v>
                </c:pt>
                <c:pt idx="334">
                  <c:v>2.4496533168200627</c:v>
                </c:pt>
                <c:pt idx="335">
                  <c:v>3.2421882134383182</c:v>
                </c:pt>
                <c:pt idx="336">
                  <c:v>4.3769540881417299</c:v>
                </c:pt>
                <c:pt idx="337">
                  <c:v>4.5930999690376177</c:v>
                </c:pt>
                <c:pt idx="338">
                  <c:v>4.2688811476937856</c:v>
                </c:pt>
                <c:pt idx="339">
                  <c:v>5.7458780004823531</c:v>
                </c:pt>
                <c:pt idx="340">
                  <c:v>6.5204007403592845</c:v>
                </c:pt>
                <c:pt idx="341">
                  <c:v>6.3763034864287134</c:v>
                </c:pt>
                <c:pt idx="342">
                  <c:v>6.7005223077725304</c:v>
                </c:pt>
                <c:pt idx="343">
                  <c:v>6.5924493673245808</c:v>
                </c:pt>
                <c:pt idx="344">
                  <c:v>8.1054705335958008</c:v>
                </c:pt>
                <c:pt idx="345">
                  <c:v>8.7358960195421567</c:v>
                </c:pt>
                <c:pt idx="346">
                  <c:v>10.15885640210673</c:v>
                </c:pt>
                <c:pt idx="347">
                  <c:v>9.0601148408859746</c:v>
                </c:pt>
                <c:pt idx="348">
                  <c:v>11.329646590292874</c:v>
                </c:pt>
                <c:pt idx="349">
                  <c:v>11.365670903775452</c:v>
                </c:pt>
                <c:pt idx="350">
                  <c:v>11.779950508825896</c:v>
                </c:pt>
                <c:pt idx="351">
                  <c:v>12.374351681289568</c:v>
                </c:pt>
                <c:pt idx="352">
                  <c:v>14.391713236317869</c:v>
                </c:pt>
                <c:pt idx="353">
                  <c:v>17.2556461581881</c:v>
                </c:pt>
                <c:pt idx="354">
                  <c:v>16.877390866620591</c:v>
                </c:pt>
                <c:pt idx="355">
                  <c:v>18.894752421648931</c:v>
                </c:pt>
                <c:pt idx="356">
                  <c:v>17.417755568860297</c:v>
                </c:pt>
                <c:pt idx="357">
                  <c:v>19.885421042421342</c:v>
                </c:pt>
                <c:pt idx="358">
                  <c:v>23.271706509790587</c:v>
                </c:pt>
                <c:pt idx="359">
                  <c:v>20.984162603642453</c:v>
                </c:pt>
                <c:pt idx="360">
                  <c:v>20.641931625557294</c:v>
                </c:pt>
                <c:pt idx="361">
                  <c:v>24.010204936184881</c:v>
                </c:pt>
                <c:pt idx="362">
                  <c:v>23.415803763721186</c:v>
                </c:pt>
                <c:pt idx="363">
                  <c:v>28.999572353531217</c:v>
                </c:pt>
                <c:pt idx="364">
                  <c:v>24.316411600787387</c:v>
                </c:pt>
                <c:pt idx="365">
                  <c:v>24.982861400216375</c:v>
                </c:pt>
                <c:pt idx="366">
                  <c:v>26.946186485020689</c:v>
                </c:pt>
                <c:pt idx="367">
                  <c:v>25.973530020988989</c:v>
                </c:pt>
                <c:pt idx="368">
                  <c:v>27.360466090071089</c:v>
                </c:pt>
                <c:pt idx="369">
                  <c:v>39.698793457878082</c:v>
                </c:pt>
                <c:pt idx="370">
                  <c:v>35.952264855681562</c:v>
                </c:pt>
                <c:pt idx="371">
                  <c:v>36.906909162972859</c:v>
                </c:pt>
                <c:pt idx="372">
                  <c:v>46.111121257789144</c:v>
                </c:pt>
                <c:pt idx="373">
                  <c:v>39.536684047205995</c:v>
                </c:pt>
                <c:pt idx="374">
                  <c:v>46.021060474082795</c:v>
                </c:pt>
                <c:pt idx="375">
                  <c:v>51.658865534117204</c:v>
                </c:pt>
                <c:pt idx="376">
                  <c:v>51.02844004817171</c:v>
                </c:pt>
                <c:pt idx="377">
                  <c:v>47.101789878562194</c:v>
                </c:pt>
                <c:pt idx="378">
                  <c:v>56.251965503154828</c:v>
                </c:pt>
                <c:pt idx="379">
                  <c:v>47.101789878562194</c:v>
                </c:pt>
                <c:pt idx="380">
                  <c:v>57.242634123927651</c:v>
                </c:pt>
                <c:pt idx="381">
                  <c:v>65.852445046279186</c:v>
                </c:pt>
                <c:pt idx="382">
                  <c:v>51.496756123445287</c:v>
                </c:pt>
                <c:pt idx="383">
                  <c:v>57.134561183479697</c:v>
                </c:pt>
                <c:pt idx="384">
                  <c:v>62.646281146324853</c:v>
                </c:pt>
                <c:pt idx="385">
                  <c:v>32.782125269209665</c:v>
                </c:pt>
                <c:pt idx="386">
                  <c:v>66.572931315931655</c:v>
                </c:pt>
                <c:pt idx="387">
                  <c:v>53.045801603199145</c:v>
                </c:pt>
                <c:pt idx="388">
                  <c:v>69.36481561083869</c:v>
                </c:pt>
                <c:pt idx="389">
                  <c:v>56.287989816637094</c:v>
                </c:pt>
                <c:pt idx="390">
                  <c:v>54.504786299245794</c:v>
                </c:pt>
                <c:pt idx="391">
                  <c:v>55.027138844745487</c:v>
                </c:pt>
                <c:pt idx="392">
                  <c:v>55.765637271139113</c:v>
                </c:pt>
                <c:pt idx="393">
                  <c:v>45.264549890947201</c:v>
                </c:pt>
                <c:pt idx="394">
                  <c:v>60.628919591296544</c:v>
                </c:pt>
                <c:pt idx="395">
                  <c:v>42.544714223007254</c:v>
                </c:pt>
                <c:pt idx="396">
                  <c:v>49.173187903814494</c:v>
                </c:pt>
                <c:pt idx="397">
                  <c:v>54.306652575091825</c:v>
                </c:pt>
                <c:pt idx="398">
                  <c:v>52.883692192527242</c:v>
                </c:pt>
                <c:pt idx="399">
                  <c:v>52.127181609391194</c:v>
                </c:pt>
                <c:pt idx="400">
                  <c:v>54.468761985763749</c:v>
                </c:pt>
                <c:pt idx="401">
                  <c:v>60.340725083435345</c:v>
                </c:pt>
                <c:pt idx="402">
                  <c:v>50.506087502671974</c:v>
                </c:pt>
                <c:pt idx="403">
                  <c:v>54.594847082952995</c:v>
                </c:pt>
                <c:pt idx="404">
                  <c:v>43.427309903332144</c:v>
                </c:pt>
                <c:pt idx="405">
                  <c:v>53.009777289715998</c:v>
                </c:pt>
                <c:pt idx="406">
                  <c:v>44.435990680846274</c:v>
                </c:pt>
                <c:pt idx="407">
                  <c:v>54.234603948126562</c:v>
                </c:pt>
                <c:pt idx="408">
                  <c:v>57.837035296391335</c:v>
                </c:pt>
                <c:pt idx="409">
                  <c:v>59.151922738508013</c:v>
                </c:pt>
                <c:pt idx="410">
                  <c:v>36.222447206802549</c:v>
                </c:pt>
                <c:pt idx="411">
                  <c:v>30.368496265872189</c:v>
                </c:pt>
                <c:pt idx="412">
                  <c:v>35.285815056253696</c:v>
                </c:pt>
                <c:pt idx="413">
                  <c:v>44.490027151070244</c:v>
                </c:pt>
                <c:pt idx="414">
                  <c:v>45.858951063410125</c:v>
                </c:pt>
                <c:pt idx="415">
                  <c:v>49.929698486950102</c:v>
                </c:pt>
                <c:pt idx="416">
                  <c:v>40.2031338466359</c:v>
                </c:pt>
                <c:pt idx="417">
                  <c:v>42.742847947161863</c:v>
                </c:pt>
                <c:pt idx="418">
                  <c:v>48.308604380230946</c:v>
                </c:pt>
                <c:pt idx="419">
                  <c:v>35.592021720856209</c:v>
                </c:pt>
                <c:pt idx="420">
                  <c:v>22.082904164863212</c:v>
                </c:pt>
                <c:pt idx="421">
                  <c:v>18.876740264907529</c:v>
                </c:pt>
                <c:pt idx="422">
                  <c:v>21.002174760383774</c:v>
                </c:pt>
                <c:pt idx="423">
                  <c:v>20.245664177248166</c:v>
                </c:pt>
                <c:pt idx="424">
                  <c:v>21.97483122441529</c:v>
                </c:pt>
                <c:pt idx="425">
                  <c:v>26.135639431660785</c:v>
                </c:pt>
                <c:pt idx="426">
                  <c:v>22.371098672724386</c:v>
                </c:pt>
                <c:pt idx="427">
                  <c:v>22.803390434516171</c:v>
                </c:pt>
                <c:pt idx="428">
                  <c:v>18.030168898065316</c:v>
                </c:pt>
                <c:pt idx="429">
                  <c:v>18.732643010976602</c:v>
                </c:pt>
                <c:pt idx="430">
                  <c:v>18.552521443563489</c:v>
                </c:pt>
                <c:pt idx="431">
                  <c:v>17.705950076721482</c:v>
                </c:pt>
                <c:pt idx="432">
                  <c:v>18.066193211547631</c:v>
                </c:pt>
                <c:pt idx="433">
                  <c:v>18.984813205355486</c:v>
                </c:pt>
                <c:pt idx="434">
                  <c:v>16.391062634604832</c:v>
                </c:pt>
                <c:pt idx="435">
                  <c:v>16.733293612689987</c:v>
                </c:pt>
                <c:pt idx="436">
                  <c:v>16.895403023361574</c:v>
                </c:pt>
                <c:pt idx="437">
                  <c:v>16.192928910450291</c:v>
                </c:pt>
                <c:pt idx="438">
                  <c:v>16.282989694156889</c:v>
                </c:pt>
                <c:pt idx="439">
                  <c:v>17.075524590774723</c:v>
                </c:pt>
                <c:pt idx="440">
                  <c:v>18.066193211547631</c:v>
                </c:pt>
                <c:pt idx="441">
                  <c:v>18.138241838513089</c:v>
                </c:pt>
                <c:pt idx="442">
                  <c:v>18.588545757046329</c:v>
                </c:pt>
                <c:pt idx="443">
                  <c:v>22.551220240137589</c:v>
                </c:pt>
                <c:pt idx="444">
                  <c:v>19.002825362096935</c:v>
                </c:pt>
                <c:pt idx="445">
                  <c:v>15.796661462140998</c:v>
                </c:pt>
                <c:pt idx="446">
                  <c:v>15.976783029554404</c:v>
                </c:pt>
                <c:pt idx="447">
                  <c:v>16.553172045276746</c:v>
                </c:pt>
                <c:pt idx="448">
                  <c:v>17.309682628412357</c:v>
                </c:pt>
                <c:pt idx="449">
                  <c:v>16.949439493585459</c:v>
                </c:pt>
                <c:pt idx="450">
                  <c:v>17.687937919980158</c:v>
                </c:pt>
                <c:pt idx="451">
                  <c:v>18.066193211547631</c:v>
                </c:pt>
                <c:pt idx="452">
                  <c:v>18.138241838513089</c:v>
                </c:pt>
                <c:pt idx="453">
                  <c:v>17.399743412118976</c:v>
                </c:pt>
                <c:pt idx="454">
                  <c:v>17.705950076721482</c:v>
                </c:pt>
                <c:pt idx="455">
                  <c:v>16.697269299207342</c:v>
                </c:pt>
                <c:pt idx="456">
                  <c:v>15.34635754360805</c:v>
                </c:pt>
                <c:pt idx="457">
                  <c:v>17.219621844705689</c:v>
                </c:pt>
                <c:pt idx="458">
                  <c:v>16.679257142466035</c:v>
                </c:pt>
                <c:pt idx="459">
                  <c:v>18.390412032891689</c:v>
                </c:pt>
                <c:pt idx="460">
                  <c:v>17.291670471671029</c:v>
                </c:pt>
                <c:pt idx="461">
                  <c:v>18.714630854235629</c:v>
                </c:pt>
                <c:pt idx="462">
                  <c:v>17.309682628412357</c:v>
                </c:pt>
                <c:pt idx="463">
                  <c:v>18.552521443563489</c:v>
                </c:pt>
                <c:pt idx="464">
                  <c:v>20.335724960954785</c:v>
                </c:pt>
                <c:pt idx="465">
                  <c:v>17.669925763239128</c:v>
                </c:pt>
                <c:pt idx="466">
                  <c:v>16.264977537415565</c:v>
                </c:pt>
                <c:pt idx="467">
                  <c:v>13.328995988579749</c:v>
                </c:pt>
                <c:pt idx="468">
                  <c:v>19.921445355904329</c:v>
                </c:pt>
                <c:pt idx="469">
                  <c:v>19.200959086251377</c:v>
                </c:pt>
                <c:pt idx="470">
                  <c:v>16.697269299207342</c:v>
                </c:pt>
                <c:pt idx="471">
                  <c:v>17.615889293014895</c:v>
                </c:pt>
                <c:pt idx="472">
                  <c:v>17.832035173910754</c:v>
                </c:pt>
                <c:pt idx="473">
                  <c:v>17.381731255377336</c:v>
                </c:pt>
                <c:pt idx="474">
                  <c:v>18.300351249185173</c:v>
                </c:pt>
                <c:pt idx="475">
                  <c:v>17.976132427841289</c:v>
                </c:pt>
                <c:pt idx="476">
                  <c:v>20.569882998591989</c:v>
                </c:pt>
                <c:pt idx="477">
                  <c:v>19.453129280629451</c:v>
                </c:pt>
                <c:pt idx="478">
                  <c:v>18.030168898065316</c:v>
                </c:pt>
                <c:pt idx="479">
                  <c:v>16.301001850898231</c:v>
                </c:pt>
                <c:pt idx="480">
                  <c:v>18.858728108166186</c:v>
                </c:pt>
                <c:pt idx="481">
                  <c:v>16.841366553137789</c:v>
                </c:pt>
                <c:pt idx="482">
                  <c:v>18.60655791378769</c:v>
                </c:pt>
                <c:pt idx="483">
                  <c:v>19.327044183440645</c:v>
                </c:pt>
                <c:pt idx="484">
                  <c:v>16.463111261569747</c:v>
                </c:pt>
                <c:pt idx="485">
                  <c:v>18.480472816598063</c:v>
                </c:pt>
                <c:pt idx="486">
                  <c:v>16.571184202018095</c:v>
                </c:pt>
                <c:pt idx="487">
                  <c:v>17.345706941894989</c:v>
                </c:pt>
                <c:pt idx="488">
                  <c:v>20.858077506453181</c:v>
                </c:pt>
                <c:pt idx="489">
                  <c:v>18.264326935702183</c:v>
                </c:pt>
                <c:pt idx="490">
                  <c:v>18.552521443563489</c:v>
                </c:pt>
                <c:pt idx="491">
                  <c:v>18.696618697494305</c:v>
                </c:pt>
                <c:pt idx="492">
                  <c:v>22.335074359241748</c:v>
                </c:pt>
                <c:pt idx="493">
                  <c:v>18.750655167718335</c:v>
                </c:pt>
                <c:pt idx="494">
                  <c:v>20.425785744661063</c:v>
                </c:pt>
                <c:pt idx="495">
                  <c:v>21.074223387349072</c:v>
                </c:pt>
                <c:pt idx="496">
                  <c:v>24.136290033374149</c:v>
                </c:pt>
                <c:pt idx="497">
                  <c:v>37.645407589366293</c:v>
                </c:pt>
                <c:pt idx="498">
                  <c:v>34.259122121998232</c:v>
                </c:pt>
                <c:pt idx="499">
                  <c:v>31.088982535524664</c:v>
                </c:pt>
                <c:pt idx="500">
                  <c:v>24.928824929992405</c:v>
                </c:pt>
                <c:pt idx="501">
                  <c:v>28.459207651291909</c:v>
                </c:pt>
                <c:pt idx="502">
                  <c:v>27.450526873777122</c:v>
                </c:pt>
                <c:pt idx="503">
                  <c:v>46.381303608909278</c:v>
                </c:pt>
                <c:pt idx="504">
                  <c:v>20.677955939040388</c:v>
                </c:pt>
                <c:pt idx="505">
                  <c:v>22.46115945643102</c:v>
                </c:pt>
                <c:pt idx="506">
                  <c:v>21.218320641279629</c:v>
                </c:pt>
                <c:pt idx="507">
                  <c:v>18.588545757046329</c:v>
                </c:pt>
                <c:pt idx="508">
                  <c:v>18.462460659857086</c:v>
                </c:pt>
                <c:pt idx="509">
                  <c:v>17.453779882342563</c:v>
                </c:pt>
                <c:pt idx="510">
                  <c:v>17.12956106099913</c:v>
                </c:pt>
                <c:pt idx="511">
                  <c:v>15.34635754360805</c:v>
                </c:pt>
                <c:pt idx="512">
                  <c:v>15.688588521693195</c:v>
                </c:pt>
                <c:pt idx="513">
                  <c:v>15.076175192488181</c:v>
                </c:pt>
                <c:pt idx="514">
                  <c:v>14.553822646989786</c:v>
                </c:pt>
                <c:pt idx="515">
                  <c:v>13.761287750371498</c:v>
                </c:pt>
                <c:pt idx="516">
                  <c:v>13.85134853407815</c:v>
                </c:pt>
                <c:pt idx="517">
                  <c:v>15.220272446418617</c:v>
                </c:pt>
                <c:pt idx="518">
                  <c:v>13.491105399251669</c:v>
                </c:pt>
                <c:pt idx="519">
                  <c:v>13.815324220595503</c:v>
                </c:pt>
                <c:pt idx="520">
                  <c:v>12.122181486911041</c:v>
                </c:pt>
                <c:pt idx="521">
                  <c:v>14.53581049024846</c:v>
                </c:pt>
                <c:pt idx="522">
                  <c:v>11.581816784671318</c:v>
                </c:pt>
                <c:pt idx="523">
                  <c:v>12.518448935220173</c:v>
                </c:pt>
                <c:pt idx="524">
                  <c:v>12.104169330169722</c:v>
                </c:pt>
                <c:pt idx="525">
                  <c:v>12.62652187566812</c:v>
                </c:pt>
                <c:pt idx="526">
                  <c:v>12.320315211065624</c:v>
                </c:pt>
                <c:pt idx="527">
                  <c:v>10.663196790863804</c:v>
                </c:pt>
                <c:pt idx="528">
                  <c:v>10.230905029072018</c:v>
                </c:pt>
                <c:pt idx="529">
                  <c:v>9.0240905274033203</c:v>
                </c:pt>
                <c:pt idx="530">
                  <c:v>10.411026596485376</c:v>
                </c:pt>
                <c:pt idx="531">
                  <c:v>10.140844245365409</c:v>
                </c:pt>
                <c:pt idx="532">
                  <c:v>11.599828941412648</c:v>
                </c:pt>
                <c:pt idx="533">
                  <c:v>9.9967469914348168</c:v>
                </c:pt>
                <c:pt idx="534">
                  <c:v>9.2222242515578809</c:v>
                </c:pt>
                <c:pt idx="535">
                  <c:v>9.0601148408859746</c:v>
                </c:pt>
                <c:pt idx="536">
                  <c:v>7.871312495958704</c:v>
                </c:pt>
                <c:pt idx="537">
                  <c:v>8.7178838628007984</c:v>
                </c:pt>
                <c:pt idx="538">
                  <c:v>10.7352454178291</c:v>
                </c:pt>
                <c:pt idx="539">
                  <c:v>10.176868558848074</c:v>
                </c:pt>
                <c:pt idx="540">
                  <c:v>8.2675799442677125</c:v>
                </c:pt>
                <c:pt idx="541">
                  <c:v>8.8619811167314033</c:v>
                </c:pt>
                <c:pt idx="542">
                  <c:v>9.3483093487471489</c:v>
                </c:pt>
                <c:pt idx="543">
                  <c:v>9.4383701324536489</c:v>
                </c:pt>
                <c:pt idx="544">
                  <c:v>9.330297192005828</c:v>
                </c:pt>
                <c:pt idx="545">
                  <c:v>10.843318358277042</c:v>
                </c:pt>
                <c:pt idx="546">
                  <c:v>7.8893246526999077</c:v>
                </c:pt>
                <c:pt idx="547">
                  <c:v>8.1414948470784445</c:v>
                </c:pt>
                <c:pt idx="548">
                  <c:v>8.0514340633718238</c:v>
                </c:pt>
                <c:pt idx="549">
                  <c:v>8.1054705335958008</c:v>
                </c:pt>
                <c:pt idx="550">
                  <c:v>8.8980054302140488</c:v>
                </c:pt>
                <c:pt idx="551">
                  <c:v>8.2855921010090547</c:v>
                </c:pt>
                <c:pt idx="552">
                  <c:v>7.871312495958704</c:v>
                </c:pt>
                <c:pt idx="553">
                  <c:v>6.6464858375484281</c:v>
                </c:pt>
                <c:pt idx="554">
                  <c:v>6.9707046588923864</c:v>
                </c:pt>
                <c:pt idx="555">
                  <c:v>9.3663215054884752</c:v>
                </c:pt>
                <c:pt idx="556">
                  <c:v>7.5470936746147528</c:v>
                </c:pt>
                <c:pt idx="557">
                  <c:v>7.1328140695642164</c:v>
                </c:pt>
                <c:pt idx="558">
                  <c:v>7.0067289723750319</c:v>
                </c:pt>
                <c:pt idx="559">
                  <c:v>7.0787775993403423</c:v>
                </c:pt>
                <c:pt idx="560">
                  <c:v>7.4029964206841834</c:v>
                </c:pt>
                <c:pt idx="561">
                  <c:v>6.6104615240658955</c:v>
                </c:pt>
                <c:pt idx="562">
                  <c:v>6.4303399566526824</c:v>
                </c:pt>
                <c:pt idx="563">
                  <c:v>6.5204007403592845</c:v>
                </c:pt>
                <c:pt idx="564">
                  <c:v>6.3402791729460484</c:v>
                </c:pt>
                <c:pt idx="565">
                  <c:v>5.8719630976717134</c:v>
                </c:pt>
                <c:pt idx="566">
                  <c:v>5.7458780004823531</c:v>
                </c:pt>
                <c:pt idx="567">
                  <c:v>5.4576834926212134</c:v>
                </c:pt>
                <c:pt idx="568">
                  <c:v>4.4309905583656946</c:v>
                </c:pt>
                <c:pt idx="569">
                  <c:v>5.3315983954319783</c:v>
                </c:pt>
                <c:pt idx="570">
                  <c:v>4.5570756555549696</c:v>
                </c:pt>
                <c:pt idx="571">
                  <c:v>4.3049054611763413</c:v>
                </c:pt>
                <c:pt idx="572">
                  <c:v>5.5297321195864653</c:v>
                </c:pt>
                <c:pt idx="573">
                  <c:v>5.3676227089145492</c:v>
                </c:pt>
                <c:pt idx="574">
                  <c:v>5.2955740819492485</c:v>
                </c:pt>
                <c:pt idx="575">
                  <c:v>4.9893674173467524</c:v>
                </c:pt>
                <c:pt idx="576">
                  <c:v>3.5483948780408676</c:v>
                </c:pt>
                <c:pt idx="577">
                  <c:v>3.6384556617474462</c:v>
                </c:pt>
                <c:pt idx="578">
                  <c:v>3.6204435050061221</c:v>
                </c:pt>
                <c:pt idx="579">
                  <c:v>2.3055560628894711</c:v>
                </c:pt>
                <c:pt idx="580">
                  <c:v>4.2148446774697126</c:v>
                </c:pt>
                <c:pt idx="581">
                  <c:v>3.2061638999556705</c:v>
                </c:pt>
                <c:pt idx="582">
                  <c:v>3.4042976241102343</c:v>
                </c:pt>
                <c:pt idx="583">
                  <c:v>3.6744799752300947</c:v>
                </c:pt>
                <c:pt idx="584">
                  <c:v>3.4042976241102343</c:v>
                </c:pt>
                <c:pt idx="585">
                  <c:v>2.395616846596091</c:v>
                </c:pt>
                <c:pt idx="586">
                  <c:v>3.8185772291606863</c:v>
                </c:pt>
                <c:pt idx="587">
                  <c:v>2.5937505707506552</c:v>
                </c:pt>
                <c:pt idx="588">
                  <c:v>2.7198356679399232</c:v>
                </c:pt>
                <c:pt idx="589">
                  <c:v>2.7918842949052185</c:v>
                </c:pt>
                <c:pt idx="590">
                  <c:v>2.6297748842333042</c:v>
                </c:pt>
                <c:pt idx="591">
                  <c:v>3.2602003701796431</c:v>
                </c:pt>
                <c:pt idx="592">
                  <c:v>3.1521274297316988</c:v>
                </c:pt>
                <c:pt idx="593">
                  <c:v>3.1881517432144051</c:v>
                </c:pt>
                <c:pt idx="594">
                  <c:v>3.3502611538862577</c:v>
                </c:pt>
                <c:pt idx="595">
                  <c:v>3.2421882134383182</c:v>
                </c:pt>
                <c:pt idx="596">
                  <c:v>2.5217019437853612</c:v>
                </c:pt>
                <c:pt idx="597">
                  <c:v>2.8999572353531367</c:v>
                </c:pt>
                <c:pt idx="598">
                  <c:v>2.7738721381638927</c:v>
                </c:pt>
                <c:pt idx="599">
                  <c:v>2.5397141005266826</c:v>
                </c:pt>
                <c:pt idx="600">
                  <c:v>2.4676654735613868</c:v>
                </c:pt>
                <c:pt idx="601">
                  <c:v>2.0894101819935829</c:v>
                </c:pt>
                <c:pt idx="602">
                  <c:v>2.125434495476231</c:v>
                </c:pt>
                <c:pt idx="603">
                  <c:v>1.9813372415456378</c:v>
                </c:pt>
                <c:pt idx="604">
                  <c:v>2.3055560628894711</c:v>
                </c:pt>
                <c:pt idx="605">
                  <c:v>3.0440544892837527</c:v>
                </c:pt>
                <c:pt idx="606">
                  <c:v>1.9453129280630119</c:v>
                </c:pt>
                <c:pt idx="607">
                  <c:v>2.5397141005266826</c:v>
                </c:pt>
                <c:pt idx="608">
                  <c:v>4.2688811476937856</c:v>
                </c:pt>
                <c:pt idx="609">
                  <c:v>2.8459207651291911</c:v>
                </c:pt>
                <c:pt idx="610">
                  <c:v>3.0800788027664052</c:v>
                </c:pt>
                <c:pt idx="611">
                  <c:v>2.5036897870440402</c:v>
                </c:pt>
                <c:pt idx="612">
                  <c:v>3.6204435050061221</c:v>
                </c:pt>
                <c:pt idx="613">
                  <c:v>2.9359815488358212</c:v>
                </c:pt>
                <c:pt idx="614">
                  <c:v>2.1974831224415272</c:v>
                </c:pt>
                <c:pt idx="615">
                  <c:v>3.2421882134383182</c:v>
                </c:pt>
                <c:pt idx="616">
                  <c:v>3.2962246836622904</c:v>
                </c:pt>
                <c:pt idx="617">
                  <c:v>3.4223097808515592</c:v>
                </c:pt>
                <c:pt idx="618">
                  <c:v>3.2241760566970576</c:v>
                </c:pt>
                <c:pt idx="619">
                  <c:v>3.5844191915234744</c:v>
                </c:pt>
                <c:pt idx="620">
                  <c:v>4.4490027151071176</c:v>
                </c:pt>
                <c:pt idx="621">
                  <c:v>4.3589419314004045</c:v>
                </c:pt>
                <c:pt idx="622">
                  <c:v>4.6471364392615655</c:v>
                </c:pt>
                <c:pt idx="623">
                  <c:v>3.9626744830912366</c:v>
                </c:pt>
                <c:pt idx="624">
                  <c:v>3.4042976241102343</c:v>
                </c:pt>
                <c:pt idx="625">
                  <c:v>3.9626744830912366</c:v>
                </c:pt>
                <c:pt idx="626">
                  <c:v>4.124783893763194</c:v>
                </c:pt>
                <c:pt idx="627">
                  <c:v>4.3769540881417299</c:v>
                </c:pt>
                <c:pt idx="628">
                  <c:v>6.0881089785674645</c:v>
                </c:pt>
                <c:pt idx="629">
                  <c:v>4.6291242825202659</c:v>
                </c:pt>
                <c:pt idx="630">
                  <c:v>6.7365466212551732</c:v>
                </c:pt>
                <c:pt idx="631">
                  <c:v>6.7545587779963867</c:v>
                </c:pt>
                <c:pt idx="632">
                  <c:v>7.1868505397882645</c:v>
                </c:pt>
                <c:pt idx="633">
                  <c:v>9.330297192005828</c:v>
                </c:pt>
                <c:pt idx="634">
                  <c:v>9.4023458189711242</c:v>
                </c:pt>
                <c:pt idx="635">
                  <c:v>8.9700540571794267</c:v>
                </c:pt>
                <c:pt idx="636">
                  <c:v>10.050783461658789</c:v>
                </c:pt>
                <c:pt idx="637">
                  <c:v>11.437719530740734</c:v>
                </c:pt>
                <c:pt idx="638">
                  <c:v>11.779950508825896</c:v>
                </c:pt>
                <c:pt idx="639">
                  <c:v>13.671226966664909</c:v>
                </c:pt>
                <c:pt idx="640">
                  <c:v>14.84201715485097</c:v>
                </c:pt>
                <c:pt idx="641">
                  <c:v>16.841366553137789</c:v>
                </c:pt>
                <c:pt idx="642">
                  <c:v>17.291670471671029</c:v>
                </c:pt>
                <c:pt idx="643">
                  <c:v>18.786679481200789</c:v>
                </c:pt>
                <c:pt idx="644">
                  <c:v>18.714630854235629</c:v>
                </c:pt>
                <c:pt idx="645">
                  <c:v>21.218320641279629</c:v>
                </c:pt>
                <c:pt idx="646">
                  <c:v>19.597226534560075</c:v>
                </c:pt>
                <c:pt idx="647">
                  <c:v>17.850047330652075</c:v>
                </c:pt>
                <c:pt idx="648">
                  <c:v>20.425785744661063</c:v>
                </c:pt>
                <c:pt idx="649">
                  <c:v>23.00152415867074</c:v>
                </c:pt>
                <c:pt idx="650">
                  <c:v>23.794059055288994</c:v>
                </c:pt>
                <c:pt idx="651">
                  <c:v>24.640630422131089</c:v>
                </c:pt>
                <c:pt idx="652">
                  <c:v>32.728088798986263</c:v>
                </c:pt>
                <c:pt idx="653">
                  <c:v>31.106994692266635</c:v>
                </c:pt>
                <c:pt idx="654">
                  <c:v>27.018235111985987</c:v>
                </c:pt>
                <c:pt idx="655">
                  <c:v>34.295146435481414</c:v>
                </c:pt>
                <c:pt idx="656">
                  <c:v>35.50196093714959</c:v>
                </c:pt>
                <c:pt idx="657">
                  <c:v>31.2330797894558</c:v>
                </c:pt>
                <c:pt idx="658">
                  <c:v>27.216368836140553</c:v>
                </c:pt>
                <c:pt idx="659">
                  <c:v>37.177091514091998</c:v>
                </c:pt>
                <c:pt idx="660">
                  <c:v>30.368496265872189</c:v>
                </c:pt>
                <c:pt idx="661">
                  <c:v>49.137163590331852</c:v>
                </c:pt>
                <c:pt idx="662">
                  <c:v>33.790806046724263</c:v>
                </c:pt>
                <c:pt idx="663">
                  <c:v>48.830956925729353</c:v>
                </c:pt>
                <c:pt idx="664">
                  <c:v>48.146494969559029</c:v>
                </c:pt>
                <c:pt idx="665">
                  <c:v>48.398665163937544</c:v>
                </c:pt>
                <c:pt idx="666">
                  <c:v>50.470063189189823</c:v>
                </c:pt>
                <c:pt idx="667">
                  <c:v>51.85699925827177</c:v>
                </c:pt>
                <c:pt idx="668">
                  <c:v>55.999795308776363</c:v>
                </c:pt>
                <c:pt idx="669">
                  <c:v>51.460731809962645</c:v>
                </c:pt>
                <c:pt idx="670">
                  <c:v>44.616112248260315</c:v>
                </c:pt>
                <c:pt idx="671">
                  <c:v>50.650184756602208</c:v>
                </c:pt>
                <c:pt idx="672">
                  <c:v>58.629570193009613</c:v>
                </c:pt>
                <c:pt idx="673">
                  <c:v>53.85634865655873</c:v>
                </c:pt>
                <c:pt idx="674">
                  <c:v>44.976355383086009</c:v>
                </c:pt>
                <c:pt idx="675">
                  <c:v>52.757607095336986</c:v>
                </c:pt>
                <c:pt idx="676">
                  <c:v>56.143892562706874</c:v>
                </c:pt>
                <c:pt idx="677">
                  <c:v>55.657564330691095</c:v>
                </c:pt>
                <c:pt idx="678">
                  <c:v>53.352008267801644</c:v>
                </c:pt>
                <c:pt idx="679">
                  <c:v>63.420803886201782</c:v>
                </c:pt>
                <c:pt idx="680">
                  <c:v>45.102440480275277</c:v>
                </c:pt>
                <c:pt idx="681">
                  <c:v>55.477442763277168</c:v>
                </c:pt>
                <c:pt idx="682">
                  <c:v>55.027138844745487</c:v>
                </c:pt>
                <c:pt idx="683">
                  <c:v>52.81164356556085</c:v>
                </c:pt>
                <c:pt idx="684">
                  <c:v>51.262598085808413</c:v>
                </c:pt>
                <c:pt idx="685">
                  <c:v>38.491978956209373</c:v>
                </c:pt>
                <c:pt idx="686">
                  <c:v>51.911035728495762</c:v>
                </c:pt>
                <c:pt idx="687">
                  <c:v>42.58073853649001</c:v>
                </c:pt>
                <c:pt idx="688">
                  <c:v>62.628268989583518</c:v>
                </c:pt>
                <c:pt idx="689">
                  <c:v>43.103091081988296</c:v>
                </c:pt>
                <c:pt idx="690">
                  <c:v>57.458780004823524</c:v>
                </c:pt>
                <c:pt idx="691">
                  <c:v>33.160380560777455</c:v>
                </c:pt>
                <c:pt idx="692">
                  <c:v>31.989590372590889</c:v>
                </c:pt>
                <c:pt idx="693">
                  <c:v>48.272580066748297</c:v>
                </c:pt>
                <c:pt idx="694">
                  <c:v>34.619365256824963</c:v>
                </c:pt>
                <c:pt idx="695">
                  <c:v>35.646058191080179</c:v>
                </c:pt>
                <c:pt idx="696">
                  <c:v>24.550569638424587</c:v>
                </c:pt>
                <c:pt idx="697">
                  <c:v>38.564027583174344</c:v>
                </c:pt>
                <c:pt idx="698">
                  <c:v>31.21506763271449</c:v>
                </c:pt>
                <c:pt idx="699">
                  <c:v>26.96419864176162</c:v>
                </c:pt>
                <c:pt idx="700">
                  <c:v>17.075524590774723</c:v>
                </c:pt>
                <c:pt idx="701">
                  <c:v>18.228302622219879</c:v>
                </c:pt>
                <c:pt idx="702">
                  <c:v>19.074873989062105</c:v>
                </c:pt>
                <c:pt idx="703">
                  <c:v>20.299700647472129</c:v>
                </c:pt>
                <c:pt idx="704">
                  <c:v>18.60655791378769</c:v>
                </c:pt>
                <c:pt idx="705">
                  <c:v>18.246314778960798</c:v>
                </c:pt>
                <c:pt idx="706">
                  <c:v>17.183597531222716</c:v>
                </c:pt>
                <c:pt idx="707">
                  <c:v>19.705299475008442</c:v>
                </c:pt>
                <c:pt idx="708">
                  <c:v>18.60655791378769</c:v>
                </c:pt>
                <c:pt idx="709">
                  <c:v>20.191627707024196</c:v>
                </c:pt>
                <c:pt idx="710">
                  <c:v>15.292321073384068</c:v>
                </c:pt>
                <c:pt idx="711">
                  <c:v>0.34223097808515623</c:v>
                </c:pt>
                <c:pt idx="712">
                  <c:v>4.1265474552957364E-2</c:v>
                </c:pt>
                <c:pt idx="713">
                  <c:v>17.850047330652075</c:v>
                </c:pt>
                <c:pt idx="714">
                  <c:v>19.579214377819181</c:v>
                </c:pt>
                <c:pt idx="715">
                  <c:v>22.893451218222793</c:v>
                </c:pt>
                <c:pt idx="716">
                  <c:v>22.821402591257499</c:v>
                </c:pt>
                <c:pt idx="717">
                  <c:v>20.876089663194531</c:v>
                </c:pt>
                <c:pt idx="718">
                  <c:v>5.2235254549839576</c:v>
                </c:pt>
                <c:pt idx="719">
                  <c:v>6.0700968218261853</c:v>
                </c:pt>
                <c:pt idx="720">
                  <c:v>19.453129280629451</c:v>
                </c:pt>
                <c:pt idx="721">
                  <c:v>21.092235544090389</c:v>
                </c:pt>
                <c:pt idx="722">
                  <c:v>21.578563776106126</c:v>
                </c:pt>
                <c:pt idx="723">
                  <c:v>20.768016722746562</c:v>
                </c:pt>
                <c:pt idx="724">
                  <c:v>21.84874612722567</c:v>
                </c:pt>
                <c:pt idx="725">
                  <c:v>24.352435914270036</c:v>
                </c:pt>
                <c:pt idx="726">
                  <c:v>22.028867694639242</c:v>
                </c:pt>
                <c:pt idx="727">
                  <c:v>24.172314346856798</c:v>
                </c:pt>
                <c:pt idx="728">
                  <c:v>20.569882998591989</c:v>
                </c:pt>
                <c:pt idx="729">
                  <c:v>16.877390866620591</c:v>
                </c:pt>
                <c:pt idx="730">
                  <c:v>21.380430051951489</c:v>
                </c:pt>
                <c:pt idx="731">
                  <c:v>18.858728108166186</c:v>
                </c:pt>
                <c:pt idx="732">
                  <c:v>17.669925763239128</c:v>
                </c:pt>
                <c:pt idx="733">
                  <c:v>17.2556461581881</c:v>
                </c:pt>
                <c:pt idx="734">
                  <c:v>17.922095957617373</c:v>
                </c:pt>
                <c:pt idx="735">
                  <c:v>17.796010860428087</c:v>
                </c:pt>
                <c:pt idx="736">
                  <c:v>17.237634001447059</c:v>
                </c:pt>
                <c:pt idx="737">
                  <c:v>16.5171477317941</c:v>
                </c:pt>
                <c:pt idx="738">
                  <c:v>18.264326935702183</c:v>
                </c:pt>
                <c:pt idx="739">
                  <c:v>17.976132427841289</c:v>
                </c:pt>
                <c:pt idx="740">
                  <c:v>18.444448503115453</c:v>
                </c:pt>
                <c:pt idx="741">
                  <c:v>17.832035173910754</c:v>
                </c:pt>
                <c:pt idx="742">
                  <c:v>17.50781635256692</c:v>
                </c:pt>
                <c:pt idx="743">
                  <c:v>16.589196358759189</c:v>
                </c:pt>
                <c:pt idx="744">
                  <c:v>17.976132427841289</c:v>
                </c:pt>
                <c:pt idx="745">
                  <c:v>18.030168898065316</c:v>
                </c:pt>
                <c:pt idx="746">
                  <c:v>20.047530453093604</c:v>
                </c:pt>
                <c:pt idx="747">
                  <c:v>18.678606540752789</c:v>
                </c:pt>
                <c:pt idx="748">
                  <c:v>18.624570070528989</c:v>
                </c:pt>
                <c:pt idx="749">
                  <c:v>17.705950076721482</c:v>
                </c:pt>
                <c:pt idx="750">
                  <c:v>18.156253995254914</c:v>
                </c:pt>
                <c:pt idx="751">
                  <c:v>18.786679481200789</c:v>
                </c:pt>
                <c:pt idx="752">
                  <c:v>20.335724960954785</c:v>
                </c:pt>
                <c:pt idx="753">
                  <c:v>19.30903202669932</c:v>
                </c:pt>
                <c:pt idx="754">
                  <c:v>17.435767725601625</c:v>
                </c:pt>
                <c:pt idx="755">
                  <c:v>17.814023017169433</c:v>
                </c:pt>
                <c:pt idx="756">
                  <c:v>16.409074791346157</c:v>
                </c:pt>
                <c:pt idx="757">
                  <c:v>16.463111261569747</c:v>
                </c:pt>
                <c:pt idx="758">
                  <c:v>15.094187349229506</c:v>
                </c:pt>
                <c:pt idx="759">
                  <c:v>18.966801048614165</c:v>
                </c:pt>
                <c:pt idx="760">
                  <c:v>19.93945751264566</c:v>
                </c:pt>
                <c:pt idx="761">
                  <c:v>20.479822214885289</c:v>
                </c:pt>
                <c:pt idx="762">
                  <c:v>17.02148812055119</c:v>
                </c:pt>
                <c:pt idx="763">
                  <c:v>20.876089663194531</c:v>
                </c:pt>
                <c:pt idx="764">
                  <c:v>20.497834371626702</c:v>
                </c:pt>
                <c:pt idx="765">
                  <c:v>19.002825362096935</c:v>
                </c:pt>
                <c:pt idx="766">
                  <c:v>20.191627707024196</c:v>
                </c:pt>
                <c:pt idx="767">
                  <c:v>19.345056340181689</c:v>
                </c:pt>
                <c:pt idx="768">
                  <c:v>15.886722245847826</c:v>
                </c:pt>
                <c:pt idx="769">
                  <c:v>18.408424189632989</c:v>
                </c:pt>
                <c:pt idx="770">
                  <c:v>18.642582227270289</c:v>
                </c:pt>
                <c:pt idx="771">
                  <c:v>19.09288614580343</c:v>
                </c:pt>
                <c:pt idx="772">
                  <c:v>18.354387719409235</c:v>
                </c:pt>
                <c:pt idx="773">
                  <c:v>17.50781635256692</c:v>
                </c:pt>
                <c:pt idx="774">
                  <c:v>17.291670471671029</c:v>
                </c:pt>
                <c:pt idx="775">
                  <c:v>19.164934772768728</c:v>
                </c:pt>
                <c:pt idx="776">
                  <c:v>25.433165318749491</c:v>
                </c:pt>
                <c:pt idx="777">
                  <c:v>20.695968095781268</c:v>
                </c:pt>
                <c:pt idx="778">
                  <c:v>25.307080221560209</c:v>
                </c:pt>
                <c:pt idx="779">
                  <c:v>23.163633569342629</c:v>
                </c:pt>
                <c:pt idx="780">
                  <c:v>17.832035173910754</c:v>
                </c:pt>
                <c:pt idx="781">
                  <c:v>18.17426615199593</c:v>
                </c:pt>
                <c:pt idx="782">
                  <c:v>27.702697068156287</c:v>
                </c:pt>
                <c:pt idx="783">
                  <c:v>40.131085219669856</c:v>
                </c:pt>
                <c:pt idx="784">
                  <c:v>26.297748842332656</c:v>
                </c:pt>
                <c:pt idx="785">
                  <c:v>24.496533168200632</c:v>
                </c:pt>
                <c:pt idx="786">
                  <c:v>44.544063621293162</c:v>
                </c:pt>
                <c:pt idx="787">
                  <c:v>41.121753840442672</c:v>
                </c:pt>
                <c:pt idx="788">
                  <c:v>33.502611538862624</c:v>
                </c:pt>
                <c:pt idx="789">
                  <c:v>34.871535451202242</c:v>
                </c:pt>
                <c:pt idx="790">
                  <c:v>23.667973958099935</c:v>
                </c:pt>
                <c:pt idx="791">
                  <c:v>21.434466522175526</c:v>
                </c:pt>
                <c:pt idx="792">
                  <c:v>20.191627707024196</c:v>
                </c:pt>
                <c:pt idx="793">
                  <c:v>17.237634001447059</c:v>
                </c:pt>
                <c:pt idx="794">
                  <c:v>18.876740264907529</c:v>
                </c:pt>
                <c:pt idx="795">
                  <c:v>17.940108114358694</c:v>
                </c:pt>
                <c:pt idx="796">
                  <c:v>18.066193211547631</c:v>
                </c:pt>
                <c:pt idx="797">
                  <c:v>16.877390866620591</c:v>
                </c:pt>
                <c:pt idx="798">
                  <c:v>16.192928910450291</c:v>
                </c:pt>
                <c:pt idx="799">
                  <c:v>16.589196358759189</c:v>
                </c:pt>
                <c:pt idx="800">
                  <c:v>14.53581049024846</c:v>
                </c:pt>
                <c:pt idx="801">
                  <c:v>15.796661462140998</c:v>
                </c:pt>
                <c:pt idx="802">
                  <c:v>13.437068929027697</c:v>
                </c:pt>
                <c:pt idx="803">
                  <c:v>13.617190496440937</c:v>
                </c:pt>
                <c:pt idx="804">
                  <c:v>13.058813637459894</c:v>
                </c:pt>
                <c:pt idx="805">
                  <c:v>13.040801480718363</c:v>
                </c:pt>
                <c:pt idx="806">
                  <c:v>13.581166182958288</c:v>
                </c:pt>
                <c:pt idx="807">
                  <c:v>12.482424621737525</c:v>
                </c:pt>
                <c:pt idx="808">
                  <c:v>14.337676766093898</c:v>
                </c:pt>
                <c:pt idx="809">
                  <c:v>11.563804627930002</c:v>
                </c:pt>
                <c:pt idx="810">
                  <c:v>11.888023449273748</c:v>
                </c:pt>
                <c:pt idx="811">
                  <c:v>12.068145016687074</c:v>
                </c:pt>
                <c:pt idx="812">
                  <c:v>13.761287750371498</c:v>
                </c:pt>
                <c:pt idx="813">
                  <c:v>12.140193643652298</c:v>
                </c:pt>
                <c:pt idx="814">
                  <c:v>12.230254427358991</c:v>
                </c:pt>
                <c:pt idx="815">
                  <c:v>10.501087380191848</c:v>
                </c:pt>
                <c:pt idx="816">
                  <c:v>11.095488552655755</c:v>
                </c:pt>
                <c:pt idx="817">
                  <c:v>10.591148163898398</c:v>
                </c:pt>
                <c:pt idx="818">
                  <c:v>12.068145016687074</c:v>
                </c:pt>
                <c:pt idx="819">
                  <c:v>11.293622276810144</c:v>
                </c:pt>
                <c:pt idx="820">
                  <c:v>10.320965812778654</c:v>
                </c:pt>
                <c:pt idx="821">
                  <c:v>11.545792471188706</c:v>
                </c:pt>
                <c:pt idx="822">
                  <c:v>10.447050909967922</c:v>
                </c:pt>
                <c:pt idx="823">
                  <c:v>7.7092030852867977</c:v>
                </c:pt>
                <c:pt idx="824">
                  <c:v>9.7625889537976267</c:v>
                </c:pt>
                <c:pt idx="825">
                  <c:v>10.879342671759726</c:v>
                </c:pt>
                <c:pt idx="826">
                  <c:v>11.311634433551466</c:v>
                </c:pt>
                <c:pt idx="827">
                  <c:v>9.8526497375045068</c:v>
                </c:pt>
                <c:pt idx="828">
                  <c:v>11.365670903775452</c:v>
                </c:pt>
                <c:pt idx="829">
                  <c:v>8.6638473925768391</c:v>
                </c:pt>
                <c:pt idx="830">
                  <c:v>8.6998717060594419</c:v>
                </c:pt>
                <c:pt idx="831">
                  <c:v>10.230905029072018</c:v>
                </c:pt>
                <c:pt idx="832">
                  <c:v>9.4023458189711242</c:v>
                </c:pt>
                <c:pt idx="833">
                  <c:v>7.7812517122520566</c:v>
                </c:pt>
                <c:pt idx="834">
                  <c:v>10.429038753226592</c:v>
                </c:pt>
                <c:pt idx="835">
                  <c:v>12.716582659374756</c:v>
                </c:pt>
                <c:pt idx="836">
                  <c:v>9.0781269976273027</c:v>
                </c:pt>
                <c:pt idx="837">
                  <c:v>11.851999135791186</c:v>
                </c:pt>
                <c:pt idx="838">
                  <c:v>8.6818595493181636</c:v>
                </c:pt>
                <c:pt idx="839">
                  <c:v>9.1861999380752568</c:v>
                </c:pt>
                <c:pt idx="840">
                  <c:v>7.4390207341668981</c:v>
                </c:pt>
                <c:pt idx="841">
                  <c:v>9.1501756245925439</c:v>
                </c:pt>
                <c:pt idx="842">
                  <c:v>10.176868558848074</c:v>
                </c:pt>
                <c:pt idx="843">
                  <c:v>8.0694462201131767</c:v>
                </c:pt>
                <c:pt idx="844">
                  <c:v>8.7358960195421567</c:v>
                </c:pt>
                <c:pt idx="845">
                  <c:v>6.3402791729460484</c:v>
                </c:pt>
                <c:pt idx="846">
                  <c:v>8.4477015116809522</c:v>
                </c:pt>
                <c:pt idx="847">
                  <c:v>7.4390207341668981</c:v>
                </c:pt>
                <c:pt idx="848">
                  <c:v>8.1054705335958008</c:v>
                </c:pt>
                <c:pt idx="849">
                  <c:v>6.8266074049617931</c:v>
                </c:pt>
                <c:pt idx="850">
                  <c:v>6.6464858375484281</c:v>
                </c:pt>
                <c:pt idx="851">
                  <c:v>4.6651485960028856</c:v>
                </c:pt>
                <c:pt idx="852">
                  <c:v>6.4123277999114014</c:v>
                </c:pt>
                <c:pt idx="853">
                  <c:v>7.1688383830469355</c:v>
                </c:pt>
                <c:pt idx="854">
                  <c:v>4.9893674173467524</c:v>
                </c:pt>
                <c:pt idx="855">
                  <c:v>4.6111121257789405</c:v>
                </c:pt>
                <c:pt idx="856">
                  <c:v>4.3769540881417299</c:v>
                </c:pt>
                <c:pt idx="857">
                  <c:v>5.8719630976717134</c:v>
                </c:pt>
                <c:pt idx="858">
                  <c:v>5.2235254549839576</c:v>
                </c:pt>
                <c:pt idx="859">
                  <c:v>5.4576834926212134</c:v>
                </c:pt>
                <c:pt idx="860">
                  <c:v>4.4129784016243834</c:v>
                </c:pt>
                <c:pt idx="861">
                  <c:v>4.5570756555549696</c:v>
                </c:pt>
                <c:pt idx="862">
                  <c:v>4.1608082072457382</c:v>
                </c:pt>
                <c:pt idx="863">
                  <c:v>3.872613699384595</c:v>
                </c:pt>
                <c:pt idx="864">
                  <c:v>4.9713552606054217</c:v>
                </c:pt>
                <c:pt idx="865">
                  <c:v>3.3862854673689107</c:v>
                </c:pt>
                <c:pt idx="866">
                  <c:v>4.0167109533152345</c:v>
                </c:pt>
                <c:pt idx="867">
                  <c:v>3.3142368404036144</c:v>
                </c:pt>
                <c:pt idx="868">
                  <c:v>5.2415376117252785</c:v>
                </c:pt>
                <c:pt idx="869">
                  <c:v>3.6744799752300947</c:v>
                </c:pt>
                <c:pt idx="870">
                  <c:v>3.5483948780408676</c:v>
                </c:pt>
                <c:pt idx="871">
                  <c:v>3.7465286021954012</c:v>
                </c:pt>
                <c:pt idx="872">
                  <c:v>3.8546015426433402</c:v>
                </c:pt>
                <c:pt idx="873">
                  <c:v>3.5123705645581778</c:v>
                </c:pt>
                <c:pt idx="874">
                  <c:v>3.8906258561259826</c:v>
                </c:pt>
                <c:pt idx="875">
                  <c:v>2.7738721381638927</c:v>
                </c:pt>
                <c:pt idx="876">
                  <c:v>3.0260423325424304</c:v>
                </c:pt>
                <c:pt idx="877">
                  <c:v>2.5036897870440402</c:v>
                </c:pt>
                <c:pt idx="878">
                  <c:v>1.9993493982869612</c:v>
                </c:pt>
                <c:pt idx="879">
                  <c:v>2.4856776303027108</c:v>
                </c:pt>
                <c:pt idx="880">
                  <c:v>3.1161031162490467</c:v>
                </c:pt>
                <c:pt idx="881">
                  <c:v>2.8819450786118388</c:v>
                </c:pt>
                <c:pt idx="882">
                  <c:v>3.9446623263499538</c:v>
                </c:pt>
                <c:pt idx="883">
                  <c:v>1.7291670471670872</c:v>
                </c:pt>
                <c:pt idx="884">
                  <c:v>3.5303827212995031</c:v>
                </c:pt>
                <c:pt idx="885">
                  <c:v>3.4943584078168537</c:v>
                </c:pt>
                <c:pt idx="886">
                  <c:v>3.1701395864730242</c:v>
                </c:pt>
                <c:pt idx="887">
                  <c:v>2.7378478246812468</c:v>
                </c:pt>
                <c:pt idx="888">
                  <c:v>2.9539937055771412</c:v>
                </c:pt>
                <c:pt idx="889">
                  <c:v>2.4496533168200627</c:v>
                </c:pt>
                <c:pt idx="890">
                  <c:v>2.431641160078692</c:v>
                </c:pt>
                <c:pt idx="891">
                  <c:v>2.7018235111985986</c:v>
                </c:pt>
                <c:pt idx="892">
                  <c:v>5.0794282010534024</c:v>
                </c:pt>
                <c:pt idx="893">
                  <c:v>1.8912764578390178</c:v>
                </c:pt>
                <c:pt idx="894">
                  <c:v>3.1881517432144051</c:v>
                </c:pt>
                <c:pt idx="895">
                  <c:v>2.9179693920944865</c:v>
                </c:pt>
                <c:pt idx="896">
                  <c:v>2.6838113544572852</c:v>
                </c:pt>
                <c:pt idx="897">
                  <c:v>3.3502611538862577</c:v>
                </c:pt>
                <c:pt idx="898">
                  <c:v>3.9086380128673408</c:v>
                </c:pt>
                <c:pt idx="899">
                  <c:v>2.5397141005266826</c:v>
                </c:pt>
                <c:pt idx="900">
                  <c:v>2.3595925331134167</c:v>
                </c:pt>
                <c:pt idx="901">
                  <c:v>2.6297748842333042</c:v>
                </c:pt>
                <c:pt idx="902">
                  <c:v>3.2962246836622904</c:v>
                </c:pt>
                <c:pt idx="903">
                  <c:v>2.7918842949052185</c:v>
                </c:pt>
                <c:pt idx="904">
                  <c:v>2.0894101819935829</c:v>
                </c:pt>
                <c:pt idx="905">
                  <c:v>3.7645407589367768</c:v>
                </c:pt>
                <c:pt idx="906">
                  <c:v>4.0887595802805494</c:v>
                </c:pt>
                <c:pt idx="907">
                  <c:v>2.9720058623184578</c:v>
                </c:pt>
                <c:pt idx="908">
                  <c:v>3.3502611538862577</c:v>
                </c:pt>
                <c:pt idx="909">
                  <c:v>4.3949662448830455</c:v>
                </c:pt>
                <c:pt idx="910">
                  <c:v>4.6651485960028856</c:v>
                </c:pt>
                <c:pt idx="911">
                  <c:v>5.0073795740880698</c:v>
                </c:pt>
                <c:pt idx="912">
                  <c:v>3.6564678184887667</c:v>
                </c:pt>
                <c:pt idx="913">
                  <c:v>4.3769540881417299</c:v>
                </c:pt>
                <c:pt idx="914">
                  <c:v>4.2148446774697126</c:v>
                </c:pt>
                <c:pt idx="915">
                  <c:v>4.7732215364508574</c:v>
                </c:pt>
                <c:pt idx="916">
                  <c:v>5.7819023139650003</c:v>
                </c:pt>
                <c:pt idx="917">
                  <c:v>5.6197929032930904</c:v>
                </c:pt>
                <c:pt idx="918">
                  <c:v>6.9707046588923864</c:v>
                </c:pt>
                <c:pt idx="919">
                  <c:v>6.3943156431699233</c:v>
                </c:pt>
                <c:pt idx="920">
                  <c:v>8.0514340633718238</c:v>
                </c:pt>
                <c:pt idx="921">
                  <c:v>9.6004795431257008</c:v>
                </c:pt>
                <c:pt idx="922">
                  <c:v>10.15885640210673</c:v>
                </c:pt>
                <c:pt idx="923">
                  <c:v>8.1054705335958008</c:v>
                </c:pt>
                <c:pt idx="924">
                  <c:v>10.807294044794396</c:v>
                </c:pt>
                <c:pt idx="925">
                  <c:v>11.329646590292874</c:v>
                </c:pt>
                <c:pt idx="926">
                  <c:v>12.716582659374756</c:v>
                </c:pt>
                <c:pt idx="927">
                  <c:v>14.463761863283164</c:v>
                </c:pt>
                <c:pt idx="928">
                  <c:v>13.671226966664909</c:v>
                </c:pt>
                <c:pt idx="929">
                  <c:v>14.733944214403024</c:v>
                </c:pt>
                <c:pt idx="930">
                  <c:v>16.102868126743935</c:v>
                </c:pt>
                <c:pt idx="931">
                  <c:v>17.669925763239128</c:v>
                </c:pt>
                <c:pt idx="932">
                  <c:v>18.912764578390089</c:v>
                </c:pt>
                <c:pt idx="933">
                  <c:v>16.787330082913595</c:v>
                </c:pt>
                <c:pt idx="934">
                  <c:v>20.858077506453181</c:v>
                </c:pt>
                <c:pt idx="935">
                  <c:v>20.047530453093604</c:v>
                </c:pt>
                <c:pt idx="936">
                  <c:v>24.172314346856798</c:v>
                </c:pt>
                <c:pt idx="937">
                  <c:v>21.704648873295096</c:v>
                </c:pt>
                <c:pt idx="938">
                  <c:v>24.208338660339429</c:v>
                </c:pt>
                <c:pt idx="939">
                  <c:v>25.559250415938745</c:v>
                </c:pt>
                <c:pt idx="940">
                  <c:v>24.784727676061333</c:v>
                </c:pt>
                <c:pt idx="941">
                  <c:v>23.920144152478262</c:v>
                </c:pt>
                <c:pt idx="942">
                  <c:v>22.497183769913665</c:v>
                </c:pt>
                <c:pt idx="943">
                  <c:v>24.370448071011289</c:v>
                </c:pt>
                <c:pt idx="944">
                  <c:v>25.343104535042826</c:v>
                </c:pt>
                <c:pt idx="945">
                  <c:v>28.549268434998531</c:v>
                </c:pt>
                <c:pt idx="946">
                  <c:v>24.694666892355187</c:v>
                </c:pt>
                <c:pt idx="947">
                  <c:v>26.387809626039648</c:v>
                </c:pt>
                <c:pt idx="948">
                  <c:v>22.389110829465722</c:v>
                </c:pt>
                <c:pt idx="949">
                  <c:v>21.686636716554084</c:v>
                </c:pt>
                <c:pt idx="950">
                  <c:v>24.910812773251081</c:v>
                </c:pt>
                <c:pt idx="951">
                  <c:v>54.810992963848904</c:v>
                </c:pt>
                <c:pt idx="952">
                  <c:v>39.014331501707744</c:v>
                </c:pt>
                <c:pt idx="953">
                  <c:v>29.125657450720887</c:v>
                </c:pt>
                <c:pt idx="954">
                  <c:v>39.122404442156011</c:v>
                </c:pt>
                <c:pt idx="955">
                  <c:v>35.555997407372914</c:v>
                </c:pt>
                <c:pt idx="956">
                  <c:v>42.310556185370054</c:v>
                </c:pt>
                <c:pt idx="957">
                  <c:v>38.546015426433343</c:v>
                </c:pt>
                <c:pt idx="958">
                  <c:v>41.518021288751811</c:v>
                </c:pt>
                <c:pt idx="959">
                  <c:v>46.363291452167744</c:v>
                </c:pt>
                <c:pt idx="960">
                  <c:v>40.869583646064136</c:v>
                </c:pt>
                <c:pt idx="961">
                  <c:v>36.13238642309593</c:v>
                </c:pt>
                <c:pt idx="962">
                  <c:v>37.231127984316544</c:v>
                </c:pt>
                <c:pt idx="963">
                  <c:v>31.791456648436842</c:v>
                </c:pt>
                <c:pt idx="964">
                  <c:v>42.706823633679186</c:v>
                </c:pt>
                <c:pt idx="965">
                  <c:v>47.840288304956495</c:v>
                </c:pt>
                <c:pt idx="966">
                  <c:v>53.333996111060294</c:v>
                </c:pt>
                <c:pt idx="967">
                  <c:v>40.887595802805464</c:v>
                </c:pt>
                <c:pt idx="968">
                  <c:v>46.489376549357225</c:v>
                </c:pt>
                <c:pt idx="969">
                  <c:v>40.725486392133561</c:v>
                </c:pt>
                <c:pt idx="970">
                  <c:v>27.900830792310863</c:v>
                </c:pt>
                <c:pt idx="971">
                  <c:v>43.103091081988296</c:v>
                </c:pt>
                <c:pt idx="972">
                  <c:v>40.67144992190957</c:v>
                </c:pt>
                <c:pt idx="973">
                  <c:v>14.409725393059194</c:v>
                </c:pt>
                <c:pt idx="974">
                  <c:v>14.319664609352573</c:v>
                </c:pt>
                <c:pt idx="975">
                  <c:v>16.661244985724689</c:v>
                </c:pt>
                <c:pt idx="976">
                  <c:v>18.17426615199593</c:v>
                </c:pt>
                <c:pt idx="977">
                  <c:v>20.768016722746562</c:v>
                </c:pt>
                <c:pt idx="978">
                  <c:v>18.768667324459599</c:v>
                </c:pt>
                <c:pt idx="979">
                  <c:v>22.010855537897935</c:v>
                </c:pt>
                <c:pt idx="980">
                  <c:v>19.885421042421342</c:v>
                </c:pt>
                <c:pt idx="981">
                  <c:v>21.380430051951489</c:v>
                </c:pt>
                <c:pt idx="982">
                  <c:v>22.371098672724386</c:v>
                </c:pt>
                <c:pt idx="983">
                  <c:v>21.254344954762189</c:v>
                </c:pt>
                <c:pt idx="984">
                  <c:v>15.940758716071731</c:v>
                </c:pt>
                <c:pt idx="985">
                  <c:v>18.894752421648931</c:v>
                </c:pt>
                <c:pt idx="986">
                  <c:v>19.254995556475347</c:v>
                </c:pt>
                <c:pt idx="987">
                  <c:v>19.363068496923287</c:v>
                </c:pt>
                <c:pt idx="988">
                  <c:v>18.17426615199593</c:v>
                </c:pt>
                <c:pt idx="989">
                  <c:v>17.471792039084189</c:v>
                </c:pt>
                <c:pt idx="990">
                  <c:v>20.479822214885289</c:v>
                </c:pt>
                <c:pt idx="991">
                  <c:v>17.633901449756614</c:v>
                </c:pt>
                <c:pt idx="992">
                  <c:v>20.011506139610955</c:v>
                </c:pt>
                <c:pt idx="993">
                  <c:v>21.380430051951489</c:v>
                </c:pt>
                <c:pt idx="994">
                  <c:v>19.795360258715029</c:v>
                </c:pt>
                <c:pt idx="995">
                  <c:v>18.840715951424887</c:v>
                </c:pt>
                <c:pt idx="996">
                  <c:v>17.850047330652075</c:v>
                </c:pt>
                <c:pt idx="997">
                  <c:v>20.101566923317591</c:v>
                </c:pt>
                <c:pt idx="998">
                  <c:v>19.615238691301826</c:v>
                </c:pt>
                <c:pt idx="999">
                  <c:v>20.677955939040388</c:v>
                </c:pt>
                <c:pt idx="1000">
                  <c:v>17.219621844705689</c:v>
                </c:pt>
                <c:pt idx="1001">
                  <c:v>18.804691637942227</c:v>
                </c:pt>
                <c:pt idx="1002">
                  <c:v>19.074873989062105</c:v>
                </c:pt>
                <c:pt idx="1003">
                  <c:v>18.264326935702183</c:v>
                </c:pt>
                <c:pt idx="1004">
                  <c:v>19.020837518838132</c:v>
                </c:pt>
                <c:pt idx="1005">
                  <c:v>20.948138290159449</c:v>
                </c:pt>
                <c:pt idx="1006">
                  <c:v>21.074223387349072</c:v>
                </c:pt>
                <c:pt idx="1007">
                  <c:v>20.497834371626702</c:v>
                </c:pt>
                <c:pt idx="1008">
                  <c:v>16.769317926172629</c:v>
                </c:pt>
                <c:pt idx="1009">
                  <c:v>16.967451650327089</c:v>
                </c:pt>
                <c:pt idx="1010">
                  <c:v>19.957469669386981</c:v>
                </c:pt>
                <c:pt idx="1011">
                  <c:v>18.552521443563489</c:v>
                </c:pt>
                <c:pt idx="1012">
                  <c:v>20.299700647472129</c:v>
                </c:pt>
                <c:pt idx="1013">
                  <c:v>20.948138290159449</c:v>
                </c:pt>
                <c:pt idx="1014">
                  <c:v>19.633250848043151</c:v>
                </c:pt>
                <c:pt idx="1015">
                  <c:v>16.553172045276746</c:v>
                </c:pt>
                <c:pt idx="1016">
                  <c:v>17.705950076721482</c:v>
                </c:pt>
                <c:pt idx="1017">
                  <c:v>19.471141437370989</c:v>
                </c:pt>
                <c:pt idx="1018">
                  <c:v>18.390412032891689</c:v>
                </c:pt>
                <c:pt idx="1019">
                  <c:v>17.904083800876027</c:v>
                </c:pt>
                <c:pt idx="1020">
                  <c:v>18.60655791378769</c:v>
                </c:pt>
                <c:pt idx="1021">
                  <c:v>20.029518296352279</c:v>
                </c:pt>
                <c:pt idx="1022">
                  <c:v>18.840715951424887</c:v>
                </c:pt>
                <c:pt idx="1023">
                  <c:v>18.516497130081063</c:v>
                </c:pt>
                <c:pt idx="1024">
                  <c:v>19.597226534560075</c:v>
                </c:pt>
                <c:pt idx="1025">
                  <c:v>21.038199073866423</c:v>
                </c:pt>
                <c:pt idx="1026">
                  <c:v>17.705950076721482</c:v>
                </c:pt>
                <c:pt idx="1027">
                  <c:v>14.715932057661774</c:v>
                </c:pt>
                <c:pt idx="1028">
                  <c:v>19.849396728939027</c:v>
                </c:pt>
                <c:pt idx="1029">
                  <c:v>17.219621844705689</c:v>
                </c:pt>
                <c:pt idx="1030">
                  <c:v>17.435767725601625</c:v>
                </c:pt>
                <c:pt idx="1031">
                  <c:v>17.345706941894989</c:v>
                </c:pt>
                <c:pt idx="1032">
                  <c:v>17.705950076721482</c:v>
                </c:pt>
                <c:pt idx="1033">
                  <c:v>18.264326935702183</c:v>
                </c:pt>
                <c:pt idx="1034">
                  <c:v>20.065542609834516</c:v>
                </c:pt>
                <c:pt idx="1035">
                  <c:v>18.912764578390089</c:v>
                </c:pt>
                <c:pt idx="1036">
                  <c:v>16.60720851550073</c:v>
                </c:pt>
                <c:pt idx="1037">
                  <c:v>17.417755568860297</c:v>
                </c:pt>
                <c:pt idx="1038">
                  <c:v>18.300351249185173</c:v>
                </c:pt>
                <c:pt idx="1039">
                  <c:v>20.93012613341849</c:v>
                </c:pt>
                <c:pt idx="1040">
                  <c:v>15.778649305399815</c:v>
                </c:pt>
                <c:pt idx="1041">
                  <c:v>19.561202221077789</c:v>
                </c:pt>
                <c:pt idx="1042">
                  <c:v>19.93945751264566</c:v>
                </c:pt>
                <c:pt idx="1043">
                  <c:v>16.391062634604832</c:v>
                </c:pt>
                <c:pt idx="1044">
                  <c:v>20.804041036229187</c:v>
                </c:pt>
                <c:pt idx="1045">
                  <c:v>18.948788891872589</c:v>
                </c:pt>
                <c:pt idx="1046">
                  <c:v>18.192278308737226</c:v>
                </c:pt>
                <c:pt idx="1047">
                  <c:v>18.894752421648931</c:v>
                </c:pt>
                <c:pt idx="1048">
                  <c:v>16.030819499778353</c:v>
                </c:pt>
                <c:pt idx="1049">
                  <c:v>18.336375562667833</c:v>
                </c:pt>
                <c:pt idx="1050">
                  <c:v>19.200959086251377</c:v>
                </c:pt>
                <c:pt idx="1051">
                  <c:v>30.062289601269374</c:v>
                </c:pt>
                <c:pt idx="1052">
                  <c:v>25.289068064818895</c:v>
                </c:pt>
                <c:pt idx="1053">
                  <c:v>21.83073397048468</c:v>
                </c:pt>
                <c:pt idx="1054">
                  <c:v>18.930776735131122</c:v>
                </c:pt>
                <c:pt idx="1055">
                  <c:v>22.53320808339631</c:v>
                </c:pt>
                <c:pt idx="1056">
                  <c:v>29.197706077686188</c:v>
                </c:pt>
                <c:pt idx="1057">
                  <c:v>19.399092810405929</c:v>
                </c:pt>
                <c:pt idx="1058">
                  <c:v>19.6692751615258</c:v>
                </c:pt>
                <c:pt idx="1059">
                  <c:v>17.814023017169433</c:v>
                </c:pt>
                <c:pt idx="1060">
                  <c:v>21.128259857572989</c:v>
                </c:pt>
                <c:pt idx="1061">
                  <c:v>19.543190064336532</c:v>
                </c:pt>
                <c:pt idx="1062">
                  <c:v>19.903433199162659</c:v>
                </c:pt>
                <c:pt idx="1063">
                  <c:v>18.408424189632989</c:v>
                </c:pt>
                <c:pt idx="1064">
                  <c:v>20.299700647472129</c:v>
                </c:pt>
                <c:pt idx="1065">
                  <c:v>18.948788891872589</c:v>
                </c:pt>
                <c:pt idx="1066">
                  <c:v>30.782775870922134</c:v>
                </c:pt>
                <c:pt idx="1067">
                  <c:v>17.633901449756614</c:v>
                </c:pt>
                <c:pt idx="1068">
                  <c:v>17.183597531222716</c:v>
                </c:pt>
                <c:pt idx="1069">
                  <c:v>20.804041036229187</c:v>
                </c:pt>
                <c:pt idx="1070">
                  <c:v>19.30903202669932</c:v>
                </c:pt>
                <c:pt idx="1071">
                  <c:v>20.731992409263913</c:v>
                </c:pt>
                <c:pt idx="1072">
                  <c:v>32.295797037194063</c:v>
                </c:pt>
                <c:pt idx="1073">
                  <c:v>31.719408021471551</c:v>
                </c:pt>
                <c:pt idx="1074">
                  <c:v>25.739371983351983</c:v>
                </c:pt>
                <c:pt idx="1075">
                  <c:v>25.505213945714772</c:v>
                </c:pt>
                <c:pt idx="1076">
                  <c:v>22.875439061481469</c:v>
                </c:pt>
                <c:pt idx="1077">
                  <c:v>28.729390002411762</c:v>
                </c:pt>
                <c:pt idx="1078">
                  <c:v>33.664720949534562</c:v>
                </c:pt>
                <c:pt idx="1079">
                  <c:v>23.235682196307689</c:v>
                </c:pt>
                <c:pt idx="1080">
                  <c:v>20.047530453093604</c:v>
                </c:pt>
                <c:pt idx="1081">
                  <c:v>18.030168898065316</c:v>
                </c:pt>
                <c:pt idx="1082">
                  <c:v>14.103518728456685</c:v>
                </c:pt>
                <c:pt idx="1083">
                  <c:v>17.093536747516467</c:v>
                </c:pt>
                <c:pt idx="1084">
                  <c:v>17.273658314929687</c:v>
                </c:pt>
                <c:pt idx="1085">
                  <c:v>18.120229681771512</c:v>
                </c:pt>
                <c:pt idx="1086">
                  <c:v>14.84201715485097</c:v>
                </c:pt>
                <c:pt idx="1087">
                  <c:v>16.5171477317941</c:v>
                </c:pt>
                <c:pt idx="1088">
                  <c:v>14.914065781816261</c:v>
                </c:pt>
                <c:pt idx="1089">
                  <c:v>15.760637148658494</c:v>
                </c:pt>
                <c:pt idx="1090">
                  <c:v>17.381731255377336</c:v>
                </c:pt>
                <c:pt idx="1091">
                  <c:v>15.778649305399815</c:v>
                </c:pt>
                <c:pt idx="1092">
                  <c:v>13.058813637459894</c:v>
                </c:pt>
                <c:pt idx="1093">
                  <c:v>13.292971675097098</c:v>
                </c:pt>
                <c:pt idx="1094">
                  <c:v>12.446400308254875</c:v>
                </c:pt>
                <c:pt idx="1095">
                  <c:v>14.121530885198009</c:v>
                </c:pt>
                <c:pt idx="1096">
                  <c:v>13.509117555993004</c:v>
                </c:pt>
                <c:pt idx="1097">
                  <c:v>13.653214809923586</c:v>
                </c:pt>
                <c:pt idx="1098">
                  <c:v>14.481774020024488</c:v>
                </c:pt>
                <c:pt idx="1099">
                  <c:v>13.617190496440937</c:v>
                </c:pt>
                <c:pt idx="1100">
                  <c:v>12.464412464996204</c:v>
                </c:pt>
                <c:pt idx="1101">
                  <c:v>12.608509718926802</c:v>
                </c:pt>
                <c:pt idx="1102">
                  <c:v>12.698570502633411</c:v>
                </c:pt>
                <c:pt idx="1103">
                  <c:v>12.248266584100298</c:v>
                </c:pt>
                <c:pt idx="1104">
                  <c:v>10.411026596485376</c:v>
                </c:pt>
                <c:pt idx="1105">
                  <c:v>11.563804627930002</c:v>
                </c:pt>
                <c:pt idx="1106">
                  <c:v>12.302303054324376</c:v>
                </c:pt>
                <c:pt idx="1107">
                  <c:v>12.320315211065624</c:v>
                </c:pt>
                <c:pt idx="1108">
                  <c:v>10.627172477381148</c:v>
                </c:pt>
                <c:pt idx="1109">
                  <c:v>10.573136007157361</c:v>
                </c:pt>
                <c:pt idx="1110">
                  <c:v>12.572485405444176</c:v>
                </c:pt>
                <c:pt idx="1111">
                  <c:v>12.554473248702822</c:v>
                </c:pt>
                <c:pt idx="1112">
                  <c:v>11.87001129253251</c:v>
                </c:pt>
                <c:pt idx="1113">
                  <c:v>13.455081085769176</c:v>
                </c:pt>
                <c:pt idx="1114">
                  <c:v>10.266929342554668</c:v>
                </c:pt>
                <c:pt idx="1115">
                  <c:v>11.113500709396902</c:v>
                </c:pt>
                <c:pt idx="1116">
                  <c:v>11.383683060516764</c:v>
                </c:pt>
                <c:pt idx="1117">
                  <c:v>10.429038753226592</c:v>
                </c:pt>
                <c:pt idx="1118">
                  <c:v>11.005427768949026</c:v>
                </c:pt>
                <c:pt idx="1119">
                  <c:v>10.501087380191848</c:v>
                </c:pt>
                <c:pt idx="1120">
                  <c:v>9.8346375807628998</c:v>
                </c:pt>
                <c:pt idx="1121">
                  <c:v>10.230905029072018</c:v>
                </c:pt>
                <c:pt idx="1122">
                  <c:v>10.555123850415859</c:v>
                </c:pt>
                <c:pt idx="1123">
                  <c:v>10.176868558848074</c:v>
                </c:pt>
                <c:pt idx="1124">
                  <c:v>10.104819931882759</c:v>
                </c:pt>
                <c:pt idx="1125">
                  <c:v>9.4743944459364187</c:v>
                </c:pt>
                <c:pt idx="1126">
                  <c:v>10.140844245365409</c:v>
                </c:pt>
                <c:pt idx="1127">
                  <c:v>10.699221104346448</c:v>
                </c:pt>
                <c:pt idx="1128">
                  <c:v>8.6278230790941919</c:v>
                </c:pt>
                <c:pt idx="1129">
                  <c:v>10.01475914817614</c:v>
                </c:pt>
                <c:pt idx="1130">
                  <c:v>9.2942728785231719</c:v>
                </c:pt>
                <c:pt idx="1131">
                  <c:v>9.6004795431257008</c:v>
                </c:pt>
                <c:pt idx="1132">
                  <c:v>8.1775191605610935</c:v>
                </c:pt>
                <c:pt idx="1133">
                  <c:v>8.9520419004380241</c:v>
                </c:pt>
                <c:pt idx="1134">
                  <c:v>8.12348269033712</c:v>
                </c:pt>
                <c:pt idx="1135">
                  <c:v>7.9433611229239958</c:v>
                </c:pt>
                <c:pt idx="1136">
                  <c:v>7.0967897560816526</c:v>
                </c:pt>
                <c:pt idx="1137">
                  <c:v>9.0060783706619958</c:v>
                </c:pt>
                <c:pt idx="1138">
                  <c:v>8.4296893549397947</c:v>
                </c:pt>
                <c:pt idx="1139">
                  <c:v>7.2588991667535714</c:v>
                </c:pt>
                <c:pt idx="1140">
                  <c:v>6.8446195617031167</c:v>
                </c:pt>
                <c:pt idx="1141">
                  <c:v>7.1328140695642164</c:v>
                </c:pt>
                <c:pt idx="1142">
                  <c:v>6.9526925021510824</c:v>
                </c:pt>
                <c:pt idx="1143">
                  <c:v>6.7545587779963867</c:v>
                </c:pt>
                <c:pt idx="1144">
                  <c:v>5.8359387841889729</c:v>
                </c:pt>
                <c:pt idx="1145">
                  <c:v>6.4663642701353075</c:v>
                </c:pt>
                <c:pt idx="1146">
                  <c:v>6.4303399566526824</c:v>
                </c:pt>
                <c:pt idx="1147">
                  <c:v>5.7638901572236794</c:v>
                </c:pt>
                <c:pt idx="1148">
                  <c:v>5.925999567895512</c:v>
                </c:pt>
                <c:pt idx="1149">
                  <c:v>5.8359387841889729</c:v>
                </c:pt>
                <c:pt idx="1150">
                  <c:v>5.4036470223972124</c:v>
                </c:pt>
                <c:pt idx="1151">
                  <c:v>4.8632823201574755</c:v>
                </c:pt>
                <c:pt idx="1152">
                  <c:v>5.3135862386904726</c:v>
                </c:pt>
                <c:pt idx="1153">
                  <c:v>5.7638901572236794</c:v>
                </c:pt>
                <c:pt idx="1154">
                  <c:v>4.3409297746590818</c:v>
                </c:pt>
                <c:pt idx="1155">
                  <c:v>5.9980481948609921</c:v>
                </c:pt>
                <c:pt idx="1156">
                  <c:v>4.6471364392615655</c:v>
                </c:pt>
                <c:pt idx="1157">
                  <c:v>4.4670148718482237</c:v>
                </c:pt>
                <c:pt idx="1158">
                  <c:v>4.1968325207284645</c:v>
                </c:pt>
                <c:pt idx="1159">
                  <c:v>3.0620666460250789</c:v>
                </c:pt>
                <c:pt idx="1160">
                  <c:v>3.3502611538862577</c:v>
                </c:pt>
                <c:pt idx="1161">
                  <c:v>4.5930999690376177</c:v>
                </c:pt>
                <c:pt idx="1162">
                  <c:v>4.0347231100565804</c:v>
                </c:pt>
                <c:pt idx="1163">
                  <c:v>3.0620666460250789</c:v>
                </c:pt>
                <c:pt idx="1164">
                  <c:v>4.1608082072457382</c:v>
                </c:pt>
                <c:pt idx="1165">
                  <c:v>3.7285164454540682</c:v>
                </c:pt>
                <c:pt idx="1166">
                  <c:v>3.6384556617474462</c:v>
                </c:pt>
                <c:pt idx="1167">
                  <c:v>3.6024313482648012</c:v>
                </c:pt>
                <c:pt idx="1168">
                  <c:v>2.9539937055771412</c:v>
                </c:pt>
                <c:pt idx="1169">
                  <c:v>2.8639329218705152</c:v>
                </c:pt>
                <c:pt idx="1170">
                  <c:v>3.6564678184887667</c:v>
                </c:pt>
                <c:pt idx="1171">
                  <c:v>3.6924921319714183</c:v>
                </c:pt>
                <c:pt idx="1172">
                  <c:v>2.6657991977159612</c:v>
                </c:pt>
                <c:pt idx="1173">
                  <c:v>2.9720058623184578</c:v>
                </c:pt>
                <c:pt idx="1174">
                  <c:v>2.053385868510976</c:v>
                </c:pt>
                <c:pt idx="1175">
                  <c:v>2.9900180190597374</c:v>
                </c:pt>
                <c:pt idx="1176">
                  <c:v>2.5757384140093307</c:v>
                </c:pt>
                <c:pt idx="1177">
                  <c:v>2.9720058623184578</c:v>
                </c:pt>
                <c:pt idx="1178">
                  <c:v>3.3682733106275866</c:v>
                </c:pt>
                <c:pt idx="1179">
                  <c:v>3.1701395864730242</c:v>
                </c:pt>
                <c:pt idx="1180">
                  <c:v>3.8546015426433402</c:v>
                </c:pt>
                <c:pt idx="1181">
                  <c:v>2.4496533168200627</c:v>
                </c:pt>
                <c:pt idx="1182">
                  <c:v>2.9179693920944865</c:v>
                </c:pt>
                <c:pt idx="1183">
                  <c:v>2.6657991977159612</c:v>
                </c:pt>
                <c:pt idx="1184">
                  <c:v>2.8999572353531367</c:v>
                </c:pt>
                <c:pt idx="1185">
                  <c:v>3.4763462510755305</c:v>
                </c:pt>
                <c:pt idx="1186">
                  <c:v>2.7918842949052185</c:v>
                </c:pt>
                <c:pt idx="1187">
                  <c:v>3.2962246836622904</c:v>
                </c:pt>
                <c:pt idx="1188">
                  <c:v>2.7918842949052185</c:v>
                </c:pt>
                <c:pt idx="1189">
                  <c:v>3.9806866398326024</c:v>
                </c:pt>
                <c:pt idx="1190">
                  <c:v>2.4676654735613868</c:v>
                </c:pt>
                <c:pt idx="1191">
                  <c:v>2.7018235111985986</c:v>
                </c:pt>
                <c:pt idx="1192">
                  <c:v>2.8999572353531367</c:v>
                </c:pt>
                <c:pt idx="1193">
                  <c:v>2.053385868510976</c:v>
                </c:pt>
                <c:pt idx="1194">
                  <c:v>2.8098964516465426</c:v>
                </c:pt>
                <c:pt idx="1195">
                  <c:v>1.7471792039084133</c:v>
                </c:pt>
                <c:pt idx="1196">
                  <c:v>2.8098964516465426</c:v>
                </c:pt>
                <c:pt idx="1197">
                  <c:v>2.395616846596091</c:v>
                </c:pt>
                <c:pt idx="1198">
                  <c:v>2.5217019437853612</c:v>
                </c:pt>
                <c:pt idx="1199">
                  <c:v>3.6204435050061221</c:v>
                </c:pt>
                <c:pt idx="1200">
                  <c:v>2.1794709657002027</c:v>
                </c:pt>
                <c:pt idx="1201">
                  <c:v>2.8279086083878666</c:v>
                </c:pt>
                <c:pt idx="1202">
                  <c:v>2.6117627274919792</c:v>
                </c:pt>
                <c:pt idx="1203">
                  <c:v>3.1341152729904156</c:v>
                </c:pt>
                <c:pt idx="1204">
                  <c:v>2.5217019437853612</c:v>
                </c:pt>
                <c:pt idx="1205">
                  <c:v>3.2061638999556705</c:v>
                </c:pt>
                <c:pt idx="1206">
                  <c:v>3.3322489971448634</c:v>
                </c:pt>
                <c:pt idx="1207">
                  <c:v>3.4042976241102343</c:v>
                </c:pt>
                <c:pt idx="1208">
                  <c:v>3.4763462510755305</c:v>
                </c:pt>
                <c:pt idx="1209">
                  <c:v>4.0887595802805494</c:v>
                </c:pt>
                <c:pt idx="1210">
                  <c:v>4.6471364392615655</c:v>
                </c:pt>
                <c:pt idx="1211">
                  <c:v>3.6204435050061221</c:v>
                </c:pt>
                <c:pt idx="1212">
                  <c:v>5.2775619252079293</c:v>
                </c:pt>
                <c:pt idx="1213">
                  <c:v>4.4670148718482237</c:v>
                </c:pt>
                <c:pt idx="1214">
                  <c:v>4.2508689909524824</c:v>
                </c:pt>
                <c:pt idx="1215">
                  <c:v>4.8993066336401334</c:v>
                </c:pt>
                <c:pt idx="1216">
                  <c:v>4.7732215364508574</c:v>
                </c:pt>
                <c:pt idx="1217">
                  <c:v>5.6918415302583805</c:v>
                </c:pt>
                <c:pt idx="1218">
                  <c:v>5.9980481948609921</c:v>
                </c:pt>
                <c:pt idx="1219">
                  <c:v>5.5657564330691125</c:v>
                </c:pt>
                <c:pt idx="1220">
                  <c:v>7.0967897560816526</c:v>
                </c:pt>
                <c:pt idx="1221">
                  <c:v>6.3402791729460484</c:v>
                </c:pt>
                <c:pt idx="1222">
                  <c:v>6.5564250538419335</c:v>
                </c:pt>
                <c:pt idx="1223">
                  <c:v>6.7725709347378213</c:v>
                </c:pt>
                <c:pt idx="1224">
                  <c:v>6.4483521133940931</c:v>
                </c:pt>
                <c:pt idx="1225">
                  <c:v>7.3849842639427266</c:v>
                </c:pt>
                <c:pt idx="1226">
                  <c:v>8.0694462201131767</c:v>
                </c:pt>
                <c:pt idx="1227">
                  <c:v>8.2855921010090547</c:v>
                </c:pt>
                <c:pt idx="1228">
                  <c:v>8.5737866088703267</c:v>
                </c:pt>
                <c:pt idx="1229">
                  <c:v>7.7812517122520566</c:v>
                </c:pt>
                <c:pt idx="1230">
                  <c:v>8.8799932734727278</c:v>
                </c:pt>
                <c:pt idx="1231">
                  <c:v>10.230905029072018</c:v>
                </c:pt>
                <c:pt idx="1232">
                  <c:v>9.2402364082992072</c:v>
                </c:pt>
                <c:pt idx="1233">
                  <c:v>11.131512866138227</c:v>
                </c:pt>
                <c:pt idx="1234">
                  <c:v>8.7899324897661106</c:v>
                </c:pt>
                <c:pt idx="1235">
                  <c:v>9.6184916998670147</c:v>
                </c:pt>
                <c:pt idx="1236">
                  <c:v>10.320965812778654</c:v>
                </c:pt>
                <c:pt idx="1237">
                  <c:v>9.4563822891951048</c:v>
                </c:pt>
                <c:pt idx="1238">
                  <c:v>10.375002283002814</c:v>
                </c:pt>
                <c:pt idx="1239">
                  <c:v>10.050783461658789</c:v>
                </c:pt>
                <c:pt idx="1240">
                  <c:v>10.375002283002814</c:v>
                </c:pt>
                <c:pt idx="1241">
                  <c:v>10.537111693674376</c:v>
                </c:pt>
                <c:pt idx="1242">
                  <c:v>11.023439925690306</c:v>
                </c:pt>
                <c:pt idx="1243">
                  <c:v>12.950740697012026</c:v>
                </c:pt>
                <c:pt idx="1244">
                  <c:v>13.617190496440937</c:v>
                </c:pt>
                <c:pt idx="1245">
                  <c:v>13.905385004302122</c:v>
                </c:pt>
                <c:pt idx="1246">
                  <c:v>13.473093242510346</c:v>
                </c:pt>
                <c:pt idx="1247">
                  <c:v>14.98611440878156</c:v>
                </c:pt>
                <c:pt idx="1248">
                  <c:v>14.265628139128626</c:v>
                </c:pt>
                <c:pt idx="1249">
                  <c:v>12.320315211065624</c:v>
                </c:pt>
                <c:pt idx="1250">
                  <c:v>12.73459481611607</c:v>
                </c:pt>
                <c:pt idx="1251">
                  <c:v>14.391713236317869</c:v>
                </c:pt>
                <c:pt idx="1252">
                  <c:v>11.960072076239134</c:v>
                </c:pt>
                <c:pt idx="1253">
                  <c:v>15.202260289677449</c:v>
                </c:pt>
                <c:pt idx="1254">
                  <c:v>13.617190496440937</c:v>
                </c:pt>
                <c:pt idx="1255">
                  <c:v>13.563154026216974</c:v>
                </c:pt>
                <c:pt idx="1256">
                  <c:v>17.309682628412357</c:v>
                </c:pt>
                <c:pt idx="1257">
                  <c:v>16.030819499778353</c:v>
                </c:pt>
                <c:pt idx="1258">
                  <c:v>17.363719098636189</c:v>
                </c:pt>
                <c:pt idx="1259">
                  <c:v>14.445749706541839</c:v>
                </c:pt>
                <c:pt idx="1260">
                  <c:v>14.085506571715555</c:v>
                </c:pt>
                <c:pt idx="1261">
                  <c:v>15.454430484056006</c:v>
                </c:pt>
                <c:pt idx="1262">
                  <c:v>13.256947361614458</c:v>
                </c:pt>
                <c:pt idx="1263">
                  <c:v>14.319664609352573</c:v>
                </c:pt>
                <c:pt idx="1264">
                  <c:v>16.156904596967621</c:v>
                </c:pt>
                <c:pt idx="1265">
                  <c:v>13.437068929027697</c:v>
                </c:pt>
                <c:pt idx="1266">
                  <c:v>17.54384066604959</c:v>
                </c:pt>
                <c:pt idx="1267">
                  <c:v>15.076175192488181</c:v>
                </c:pt>
                <c:pt idx="1268">
                  <c:v>15.598527737986569</c:v>
                </c:pt>
                <c:pt idx="1269">
                  <c:v>16.64323282898302</c:v>
                </c:pt>
                <c:pt idx="1270">
                  <c:v>15.958770872813057</c:v>
                </c:pt>
                <c:pt idx="1271">
                  <c:v>16.102868126743935</c:v>
                </c:pt>
                <c:pt idx="1272">
                  <c:v>15.778649305399815</c:v>
                </c:pt>
                <c:pt idx="1273">
                  <c:v>15.34635754360805</c:v>
                </c:pt>
                <c:pt idx="1274">
                  <c:v>15.256296759901424</c:v>
                </c:pt>
                <c:pt idx="1275">
                  <c:v>16.967451650327089</c:v>
                </c:pt>
                <c:pt idx="1276">
                  <c:v>15.022138722264209</c:v>
                </c:pt>
                <c:pt idx="1277">
                  <c:v>15.544491267762606</c:v>
                </c:pt>
                <c:pt idx="1278">
                  <c:v>15.526479111021304</c:v>
                </c:pt>
                <c:pt idx="1279">
                  <c:v>15.43641832731466</c:v>
                </c:pt>
                <c:pt idx="1280">
                  <c:v>16.174916753708995</c:v>
                </c:pt>
                <c:pt idx="1281">
                  <c:v>16.589196358759189</c:v>
                </c:pt>
                <c:pt idx="1282">
                  <c:v>13.959421474526104</c:v>
                </c:pt>
                <c:pt idx="1283">
                  <c:v>16.499135575052776</c:v>
                </c:pt>
                <c:pt idx="1284">
                  <c:v>14.950090095299077</c:v>
                </c:pt>
                <c:pt idx="1285">
                  <c:v>15.130211662711936</c:v>
                </c:pt>
                <c:pt idx="1286">
                  <c:v>19.867408885680362</c:v>
                </c:pt>
                <c:pt idx="1287">
                  <c:v>15.940758716071731</c:v>
                </c:pt>
                <c:pt idx="1288">
                  <c:v>16.102868126743935</c:v>
                </c:pt>
                <c:pt idx="1289">
                  <c:v>17.111548904257791</c:v>
                </c:pt>
                <c:pt idx="1290">
                  <c:v>18.60655791378769</c:v>
                </c:pt>
                <c:pt idx="1291">
                  <c:v>15.868710089106436</c:v>
                </c:pt>
                <c:pt idx="1292">
                  <c:v>15.994795186295701</c:v>
                </c:pt>
                <c:pt idx="1293">
                  <c:v>17.777998703687096</c:v>
                </c:pt>
                <c:pt idx="1294">
                  <c:v>17.54384066604959</c:v>
                </c:pt>
                <c:pt idx="1295">
                  <c:v>15.778649305399815</c:v>
                </c:pt>
                <c:pt idx="1296">
                  <c:v>17.886071644134724</c:v>
                </c:pt>
                <c:pt idx="1297">
                  <c:v>17.759986546945456</c:v>
                </c:pt>
                <c:pt idx="1298">
                  <c:v>16.877390866620591</c:v>
                </c:pt>
                <c:pt idx="1299">
                  <c:v>15.34635754360805</c:v>
                </c:pt>
                <c:pt idx="1300">
                  <c:v>15.904734402589106</c:v>
                </c:pt>
                <c:pt idx="1301">
                  <c:v>16.913415180103229</c:v>
                </c:pt>
                <c:pt idx="1302">
                  <c:v>16.066843813260789</c:v>
                </c:pt>
                <c:pt idx="1303">
                  <c:v>16.5171477317941</c:v>
                </c:pt>
                <c:pt idx="1304">
                  <c:v>15.418406170573336</c:v>
                </c:pt>
                <c:pt idx="1305">
                  <c:v>17.12956106099913</c:v>
                </c:pt>
                <c:pt idx="1306">
                  <c:v>16.679257142466035</c:v>
                </c:pt>
                <c:pt idx="1307">
                  <c:v>16.030819499778353</c:v>
                </c:pt>
                <c:pt idx="1308">
                  <c:v>14.193579512163376</c:v>
                </c:pt>
                <c:pt idx="1309">
                  <c:v>16.210941067191591</c:v>
                </c:pt>
                <c:pt idx="1310">
                  <c:v>15.868710089106436</c:v>
                </c:pt>
                <c:pt idx="1311">
                  <c:v>17.994144584582589</c:v>
                </c:pt>
                <c:pt idx="1312">
                  <c:v>16.174916753708995</c:v>
                </c:pt>
                <c:pt idx="1313">
                  <c:v>15.814673618882464</c:v>
                </c:pt>
                <c:pt idx="1314">
                  <c:v>16.931427336844553</c:v>
                </c:pt>
                <c:pt idx="1315">
                  <c:v>15.796661462140998</c:v>
                </c:pt>
                <c:pt idx="1316">
                  <c:v>16.463111261569747</c:v>
                </c:pt>
                <c:pt idx="1317">
                  <c:v>15.760637148658494</c:v>
                </c:pt>
                <c:pt idx="1318">
                  <c:v>17.832035173910754</c:v>
                </c:pt>
                <c:pt idx="1319">
                  <c:v>16.012807343037032</c:v>
                </c:pt>
                <c:pt idx="1320">
                  <c:v>15.760637148658494</c:v>
                </c:pt>
                <c:pt idx="1321">
                  <c:v>16.571184202018095</c:v>
                </c:pt>
                <c:pt idx="1322">
                  <c:v>17.597877136273631</c:v>
                </c:pt>
                <c:pt idx="1323">
                  <c:v>15.364369700349364</c:v>
                </c:pt>
                <c:pt idx="1324">
                  <c:v>17.327694785153678</c:v>
                </c:pt>
                <c:pt idx="1325">
                  <c:v>14.98611440878156</c:v>
                </c:pt>
                <c:pt idx="1326">
                  <c:v>16.697269299207342</c:v>
                </c:pt>
                <c:pt idx="1327">
                  <c:v>18.17426615199593</c:v>
                </c:pt>
                <c:pt idx="1328">
                  <c:v>17.02148812055119</c:v>
                </c:pt>
                <c:pt idx="1329">
                  <c:v>15.454430484056006</c:v>
                </c:pt>
                <c:pt idx="1330">
                  <c:v>15.328345386866715</c:v>
                </c:pt>
                <c:pt idx="1331">
                  <c:v>16.895403023361574</c:v>
                </c:pt>
                <c:pt idx="1332">
                  <c:v>15.11219950597083</c:v>
                </c:pt>
                <c:pt idx="1333">
                  <c:v>15.922746559330578</c:v>
                </c:pt>
                <c:pt idx="1334">
                  <c:v>15.868710089106436</c:v>
                </c:pt>
                <c:pt idx="1335">
                  <c:v>16.102868126743935</c:v>
                </c:pt>
                <c:pt idx="1336">
                  <c:v>15.454430484056006</c:v>
                </c:pt>
                <c:pt idx="1337">
                  <c:v>16.64323282898302</c:v>
                </c:pt>
                <c:pt idx="1338">
                  <c:v>15.526479111021304</c:v>
                </c:pt>
                <c:pt idx="1339">
                  <c:v>14.697919900920368</c:v>
                </c:pt>
                <c:pt idx="1340">
                  <c:v>15.958770872813057</c:v>
                </c:pt>
                <c:pt idx="1341">
                  <c:v>16.355038321122187</c:v>
                </c:pt>
                <c:pt idx="1342">
                  <c:v>16.535159888535066</c:v>
                </c:pt>
                <c:pt idx="1343">
                  <c:v>15.562503424503976</c:v>
                </c:pt>
                <c:pt idx="1344">
                  <c:v>17.363719098636189</c:v>
                </c:pt>
                <c:pt idx="1345">
                  <c:v>17.579864979532218</c:v>
                </c:pt>
                <c:pt idx="1346">
                  <c:v>16.337026164380891</c:v>
                </c:pt>
                <c:pt idx="1347">
                  <c:v>19.525177907595189</c:v>
                </c:pt>
                <c:pt idx="1348">
                  <c:v>16.264977537415565</c:v>
                </c:pt>
                <c:pt idx="1349">
                  <c:v>14.571834803731109</c:v>
                </c:pt>
                <c:pt idx="1350">
                  <c:v>15.310333230125424</c:v>
                </c:pt>
                <c:pt idx="1351">
                  <c:v>15.994795186295701</c:v>
                </c:pt>
                <c:pt idx="1352">
                  <c:v>17.057512434033789</c:v>
                </c:pt>
                <c:pt idx="1353">
                  <c:v>15.778649305399815</c:v>
                </c:pt>
                <c:pt idx="1354">
                  <c:v>16.156904596967621</c:v>
                </c:pt>
                <c:pt idx="1355">
                  <c:v>16.877390866620591</c:v>
                </c:pt>
                <c:pt idx="1356">
                  <c:v>16.048831656519678</c:v>
                </c:pt>
                <c:pt idx="1357">
                  <c:v>16.264977537415565</c:v>
                </c:pt>
                <c:pt idx="1358">
                  <c:v>17.922095957617373</c:v>
                </c:pt>
                <c:pt idx="1359">
                  <c:v>16.679257142466035</c:v>
                </c:pt>
                <c:pt idx="1360">
                  <c:v>16.841366553137789</c:v>
                </c:pt>
                <c:pt idx="1361">
                  <c:v>15.922746559330578</c:v>
                </c:pt>
                <c:pt idx="1362">
                  <c:v>17.111548904257791</c:v>
                </c:pt>
                <c:pt idx="1363">
                  <c:v>16.949439493585459</c:v>
                </c:pt>
                <c:pt idx="1364">
                  <c:v>16.589196358759189</c:v>
                </c:pt>
                <c:pt idx="1365">
                  <c:v>17.705950076721482</c:v>
                </c:pt>
                <c:pt idx="1366">
                  <c:v>17.075524590774723</c:v>
                </c:pt>
                <c:pt idx="1367">
                  <c:v>17.669925763239128</c:v>
                </c:pt>
                <c:pt idx="1368">
                  <c:v>17.489804195825592</c:v>
                </c:pt>
                <c:pt idx="1369">
                  <c:v>16.282989694156889</c:v>
                </c:pt>
                <c:pt idx="1370">
                  <c:v>15.922746559330578</c:v>
                </c:pt>
                <c:pt idx="1371">
                  <c:v>17.363719098636189</c:v>
                </c:pt>
                <c:pt idx="1372">
                  <c:v>17.183597531222716</c:v>
                </c:pt>
                <c:pt idx="1373">
                  <c:v>16.985463807068125</c:v>
                </c:pt>
                <c:pt idx="1374">
                  <c:v>15.544491267762606</c:v>
                </c:pt>
                <c:pt idx="1375">
                  <c:v>16.282989694156889</c:v>
                </c:pt>
                <c:pt idx="1376">
                  <c:v>16.138892440226297</c:v>
                </c:pt>
                <c:pt idx="1377">
                  <c:v>16.733293612689987</c:v>
                </c:pt>
                <c:pt idx="1378">
                  <c:v>16.967451650327089</c:v>
                </c:pt>
                <c:pt idx="1379">
                  <c:v>15.634552051469226</c:v>
                </c:pt>
                <c:pt idx="1380">
                  <c:v>15.598527737986569</c:v>
                </c:pt>
                <c:pt idx="1381">
                  <c:v>14.932077938557589</c:v>
                </c:pt>
                <c:pt idx="1382">
                  <c:v>15.43641832731466</c:v>
                </c:pt>
                <c:pt idx="1383">
                  <c:v>14.193579512163376</c:v>
                </c:pt>
                <c:pt idx="1384">
                  <c:v>13.256947361614458</c:v>
                </c:pt>
                <c:pt idx="1385">
                  <c:v>12.554473248702822</c:v>
                </c:pt>
                <c:pt idx="1386">
                  <c:v>12.860679913305505</c:v>
                </c:pt>
                <c:pt idx="1387">
                  <c:v>12.752606972857476</c:v>
                </c:pt>
                <c:pt idx="1388">
                  <c:v>13.07682579420122</c:v>
                </c:pt>
                <c:pt idx="1389">
                  <c:v>12.806643443081359</c:v>
                </c:pt>
                <c:pt idx="1390">
                  <c:v>14.15755519868067</c:v>
                </c:pt>
                <c:pt idx="1391">
                  <c:v>12.21224227061767</c:v>
                </c:pt>
                <c:pt idx="1392">
                  <c:v>12.932728540270618</c:v>
                </c:pt>
                <c:pt idx="1393">
                  <c:v>13.130862264425192</c:v>
                </c:pt>
                <c:pt idx="1394">
                  <c:v>12.158205800393695</c:v>
                </c:pt>
                <c:pt idx="1395">
                  <c:v>13.905385004302122</c:v>
                </c:pt>
                <c:pt idx="1396">
                  <c:v>12.680558345892091</c:v>
                </c:pt>
                <c:pt idx="1397">
                  <c:v>10.699221104346448</c:v>
                </c:pt>
                <c:pt idx="1398">
                  <c:v>11.527780314447376</c:v>
                </c:pt>
                <c:pt idx="1399">
                  <c:v>11.491756000964706</c:v>
                </c:pt>
                <c:pt idx="1400">
                  <c:v>11.960072076239134</c:v>
                </c:pt>
                <c:pt idx="1401">
                  <c:v>12.62652187566812</c:v>
                </c:pt>
                <c:pt idx="1402">
                  <c:v>12.716582659374756</c:v>
                </c:pt>
                <c:pt idx="1403">
                  <c:v>10.284941499295998</c:v>
                </c:pt>
                <c:pt idx="1404">
                  <c:v>11.996096389721806</c:v>
                </c:pt>
                <c:pt idx="1405">
                  <c:v>12.806643443081359</c:v>
                </c:pt>
                <c:pt idx="1406">
                  <c:v>12.500436778479049</c:v>
                </c:pt>
                <c:pt idx="1407">
                  <c:v>12.77061912959871</c:v>
                </c:pt>
                <c:pt idx="1408">
                  <c:v>12.644534032409474</c:v>
                </c:pt>
                <c:pt idx="1409">
                  <c:v>10.771269731311698</c:v>
                </c:pt>
                <c:pt idx="1410">
                  <c:v>10.537111693674376</c:v>
                </c:pt>
                <c:pt idx="1411">
                  <c:v>9.4743944459364187</c:v>
                </c:pt>
                <c:pt idx="1412">
                  <c:v>11.455731687482126</c:v>
                </c:pt>
                <c:pt idx="1413">
                  <c:v>12.554473248702822</c:v>
                </c:pt>
                <c:pt idx="1414">
                  <c:v>11.203561493103518</c:v>
                </c:pt>
                <c:pt idx="1415">
                  <c:v>12.446400308254875</c:v>
                </c:pt>
                <c:pt idx="1416">
                  <c:v>12.122181486911041</c:v>
                </c:pt>
                <c:pt idx="1417">
                  <c:v>12.590497562185472</c:v>
                </c:pt>
                <c:pt idx="1418">
                  <c:v>11.113500709396902</c:v>
                </c:pt>
                <c:pt idx="1419">
                  <c:v>11.491756000964706</c:v>
                </c:pt>
                <c:pt idx="1420">
                  <c:v>13.112850107683867</c:v>
                </c:pt>
                <c:pt idx="1421">
                  <c:v>11.851999135791186</c:v>
                </c:pt>
                <c:pt idx="1422">
                  <c:v>13.184898734649162</c:v>
                </c:pt>
                <c:pt idx="1423">
                  <c:v>12.230254427358991</c:v>
                </c:pt>
                <c:pt idx="1424">
                  <c:v>11.185549336362449</c:v>
                </c:pt>
                <c:pt idx="1425">
                  <c:v>10.483075223450561</c:v>
                </c:pt>
                <c:pt idx="1426">
                  <c:v>10.843318358277042</c:v>
                </c:pt>
                <c:pt idx="1427">
                  <c:v>9.6545160133498396</c:v>
                </c:pt>
                <c:pt idx="1428">
                  <c:v>9.5284309161604028</c:v>
                </c:pt>
                <c:pt idx="1429">
                  <c:v>9.1861999380752568</c:v>
                </c:pt>
                <c:pt idx="1430">
                  <c:v>9.8526497375045068</c:v>
                </c:pt>
                <c:pt idx="1431">
                  <c:v>11.275610120068819</c:v>
                </c:pt>
                <c:pt idx="1432">
                  <c:v>9.330297192005828</c:v>
                </c:pt>
                <c:pt idx="1433">
                  <c:v>9.0961391543687267</c:v>
                </c:pt>
                <c:pt idx="1434">
                  <c:v>10.789281888053068</c:v>
                </c:pt>
                <c:pt idx="1435">
                  <c:v>8.7178838628007984</c:v>
                </c:pt>
                <c:pt idx="1436">
                  <c:v>7.7812517122520566</c:v>
                </c:pt>
                <c:pt idx="1437">
                  <c:v>7.6371544583213655</c:v>
                </c:pt>
                <c:pt idx="1438">
                  <c:v>7.1688383830469355</c:v>
                </c:pt>
                <c:pt idx="1439">
                  <c:v>8.1595070038197708</c:v>
                </c:pt>
                <c:pt idx="1440">
                  <c:v>6.0340725083435371</c:v>
                </c:pt>
                <c:pt idx="1441">
                  <c:v>6.1961819190153546</c:v>
                </c:pt>
                <c:pt idx="1442">
                  <c:v>6.2862427027222276</c:v>
                </c:pt>
                <c:pt idx="1443">
                  <c:v>6.1601576055328051</c:v>
                </c:pt>
                <c:pt idx="1444">
                  <c:v>5.4756956493624935</c:v>
                </c:pt>
                <c:pt idx="1445">
                  <c:v>6.0520846650848608</c:v>
                </c:pt>
                <c:pt idx="1446">
                  <c:v>4.9173187903814499</c:v>
                </c:pt>
                <c:pt idx="1447">
                  <c:v>4.9893674173467524</c:v>
                </c:pt>
                <c:pt idx="1448">
                  <c:v>5.0974403577946896</c:v>
                </c:pt>
                <c:pt idx="1449">
                  <c:v>4.8632823201574755</c:v>
                </c:pt>
                <c:pt idx="1450">
                  <c:v>4.9173187903814499</c:v>
                </c:pt>
                <c:pt idx="1451">
                  <c:v>4.6471364392615655</c:v>
                </c:pt>
                <c:pt idx="1452">
                  <c:v>3.1521274297316988</c:v>
                </c:pt>
                <c:pt idx="1453">
                  <c:v>3.5483948780408676</c:v>
                </c:pt>
                <c:pt idx="1454">
                  <c:v>4.9713552606054217</c:v>
                </c:pt>
                <c:pt idx="1455">
                  <c:v>4.4670148718482237</c:v>
                </c:pt>
                <c:pt idx="1456">
                  <c:v>3.9806866398326024</c:v>
                </c:pt>
                <c:pt idx="1457">
                  <c:v>3.1881517432144051</c:v>
                </c:pt>
                <c:pt idx="1458">
                  <c:v>3.7105042887127895</c:v>
                </c:pt>
                <c:pt idx="1459">
                  <c:v>3.8005650724193631</c:v>
                </c:pt>
                <c:pt idx="1460">
                  <c:v>3.458334094334206</c:v>
                </c:pt>
                <c:pt idx="1461">
                  <c:v>3.1341152729904156</c:v>
                </c:pt>
                <c:pt idx="1462">
                  <c:v>3.1341152729904156</c:v>
                </c:pt>
                <c:pt idx="1463">
                  <c:v>3.0440544892837527</c:v>
                </c:pt>
                <c:pt idx="1464">
                  <c:v>4.0167109533152345</c:v>
                </c:pt>
                <c:pt idx="1465">
                  <c:v>2.3595925331134167</c:v>
                </c:pt>
                <c:pt idx="1466">
                  <c:v>2.7378478246812468</c:v>
                </c:pt>
                <c:pt idx="1467">
                  <c:v>3.7285164454540682</c:v>
                </c:pt>
                <c:pt idx="1468">
                  <c:v>3.3862854673689107</c:v>
                </c:pt>
                <c:pt idx="1469">
                  <c:v>3.1701395864730242</c:v>
                </c:pt>
                <c:pt idx="1470">
                  <c:v>2.8639329218705152</c:v>
                </c:pt>
                <c:pt idx="1471">
                  <c:v>2.9359815488358212</c:v>
                </c:pt>
                <c:pt idx="1472">
                  <c:v>2.0713980252522588</c:v>
                </c:pt>
                <c:pt idx="1473">
                  <c:v>2.7558599814225704</c:v>
                </c:pt>
                <c:pt idx="1474">
                  <c:v>1.9633250848043138</c:v>
                </c:pt>
                <c:pt idx="1475">
                  <c:v>2.5937505707506552</c:v>
                </c:pt>
                <c:pt idx="1476">
                  <c:v>1.9092886145803438</c:v>
                </c:pt>
                <c:pt idx="1477">
                  <c:v>1.8012156741323992</c:v>
                </c:pt>
                <c:pt idx="1478">
                  <c:v>2.053385868510976</c:v>
                </c:pt>
                <c:pt idx="1479">
                  <c:v>1.9453129280630119</c:v>
                </c:pt>
                <c:pt idx="1480">
                  <c:v>1.5310333230125395</c:v>
                </c:pt>
                <c:pt idx="1481">
                  <c:v>1.4950090095298914</c:v>
                </c:pt>
                <c:pt idx="1482">
                  <c:v>2.3055560628894711</c:v>
                </c:pt>
                <c:pt idx="1483">
                  <c:v>1.76519136064975</c:v>
                </c:pt>
                <c:pt idx="1484">
                  <c:v>1.7111548904257801</c:v>
                </c:pt>
                <c:pt idx="1485">
                  <c:v>2.4496533168200627</c:v>
                </c:pt>
                <c:pt idx="1486">
                  <c:v>1.5490454797538793</c:v>
                </c:pt>
                <c:pt idx="1487">
                  <c:v>1.4950090095298914</c:v>
                </c:pt>
                <c:pt idx="1488">
                  <c:v>1.8012156741323992</c:v>
                </c:pt>
                <c:pt idx="1489">
                  <c:v>1.6571184202018308</c:v>
                </c:pt>
                <c:pt idx="1490">
                  <c:v>2.1614588089588787</c:v>
                </c:pt>
                <c:pt idx="1491">
                  <c:v>1.8012156741323992</c:v>
                </c:pt>
                <c:pt idx="1492">
                  <c:v>2.0173615550282871</c:v>
                </c:pt>
                <c:pt idx="1493">
                  <c:v>2.6117627274919792</c:v>
                </c:pt>
                <c:pt idx="1494">
                  <c:v>1.8192278308737388</c:v>
                </c:pt>
                <c:pt idx="1495">
                  <c:v>2.9179693920944865</c:v>
                </c:pt>
                <c:pt idx="1496">
                  <c:v>2.7018235111985986</c:v>
                </c:pt>
                <c:pt idx="1497">
                  <c:v>2.2515195926655012</c:v>
                </c:pt>
                <c:pt idx="1498">
                  <c:v>2.1794709657002027</c:v>
                </c:pt>
                <c:pt idx="1499">
                  <c:v>2.2154952791828508</c:v>
                </c:pt>
                <c:pt idx="1500">
                  <c:v>2.7918842949052185</c:v>
                </c:pt>
                <c:pt idx="1501">
                  <c:v>3.1161031162490467</c:v>
                </c:pt>
                <c:pt idx="1502">
                  <c:v>2.2875439061481466</c:v>
                </c:pt>
                <c:pt idx="1503">
                  <c:v>2.5577262572680417</c:v>
                </c:pt>
                <c:pt idx="1504">
                  <c:v>2.5577262572680417</c:v>
                </c:pt>
                <c:pt idx="1505">
                  <c:v>2.9539937055771412</c:v>
                </c:pt>
                <c:pt idx="1506">
                  <c:v>3.2782125269209672</c:v>
                </c:pt>
                <c:pt idx="1507">
                  <c:v>3.1521274297316988</c:v>
                </c:pt>
                <c:pt idx="1508">
                  <c:v>3.7465286021954012</c:v>
                </c:pt>
                <c:pt idx="1509">
                  <c:v>3.2602003701796431</c:v>
                </c:pt>
                <c:pt idx="1510">
                  <c:v>3.8906258561259826</c:v>
                </c:pt>
                <c:pt idx="1511">
                  <c:v>3.2602003701796431</c:v>
                </c:pt>
                <c:pt idx="1512">
                  <c:v>4.4490027151071176</c:v>
                </c:pt>
                <c:pt idx="1513">
                  <c:v>3.0440544892837527</c:v>
                </c:pt>
                <c:pt idx="1514">
                  <c:v>3.5844191915234744</c:v>
                </c:pt>
                <c:pt idx="1515">
                  <c:v>3.7285164454540682</c:v>
                </c:pt>
                <c:pt idx="1516">
                  <c:v>4.7011729094855621</c:v>
                </c:pt>
                <c:pt idx="1517">
                  <c:v>4.2688811476937856</c:v>
                </c:pt>
                <c:pt idx="1518">
                  <c:v>4.7552093797095338</c:v>
                </c:pt>
                <c:pt idx="1519">
                  <c:v>4.3229176179176338</c:v>
                </c:pt>
                <c:pt idx="1520">
                  <c:v>5.5477442763276859</c:v>
                </c:pt>
                <c:pt idx="1521">
                  <c:v>5.6197929032930904</c:v>
                </c:pt>
                <c:pt idx="1522">
                  <c:v>5.7278658437410295</c:v>
                </c:pt>
                <c:pt idx="1523">
                  <c:v>5.0073795740880698</c:v>
                </c:pt>
                <c:pt idx="1524">
                  <c:v>4.5210513420723224</c:v>
                </c:pt>
                <c:pt idx="1525">
                  <c:v>4.3229176179176338</c:v>
                </c:pt>
                <c:pt idx="1526">
                  <c:v>5.1154525145359333</c:v>
                </c:pt>
                <c:pt idx="1527">
                  <c:v>5.2775619252079293</c:v>
                </c:pt>
                <c:pt idx="1528">
                  <c:v>6.3042548594633745</c:v>
                </c:pt>
                <c:pt idx="1529">
                  <c:v>4.2148446774697126</c:v>
                </c:pt>
                <c:pt idx="1530">
                  <c:v>4.9353309471227735</c:v>
                </c:pt>
                <c:pt idx="1531">
                  <c:v>6.4123277999114014</c:v>
                </c:pt>
                <c:pt idx="1532">
                  <c:v>6.9707046588923864</c:v>
                </c:pt>
                <c:pt idx="1533">
                  <c:v>7.0787775993403423</c:v>
                </c:pt>
                <c:pt idx="1534">
                  <c:v>7.3669721072015095</c:v>
                </c:pt>
                <c:pt idx="1535">
                  <c:v>7.4210085774254049</c:v>
                </c:pt>
                <c:pt idx="1536">
                  <c:v>6.4663642701353075</c:v>
                </c:pt>
                <c:pt idx="1537">
                  <c:v>6.5023885836179609</c:v>
                </c:pt>
                <c:pt idx="1538">
                  <c:v>7.0967897560816526</c:v>
                </c:pt>
                <c:pt idx="1539">
                  <c:v>6.8986560319270875</c:v>
                </c:pt>
                <c:pt idx="1540">
                  <c:v>6.4843764268766364</c:v>
                </c:pt>
                <c:pt idx="1541">
                  <c:v>8.4296893549397947</c:v>
                </c:pt>
                <c:pt idx="1542">
                  <c:v>7.1328140695642164</c:v>
                </c:pt>
                <c:pt idx="1543">
                  <c:v>9.2042120948164889</c:v>
                </c:pt>
                <c:pt idx="1544">
                  <c:v>8.5197501386462768</c:v>
                </c:pt>
                <c:pt idx="1545">
                  <c:v>10.284941499295998</c:v>
                </c:pt>
                <c:pt idx="1546">
                  <c:v>10.681208947605118</c:v>
                </c:pt>
                <c:pt idx="1547">
                  <c:v>9.4924066026778267</c:v>
                </c:pt>
                <c:pt idx="1548">
                  <c:v>9.6905403268323074</c:v>
                </c:pt>
                <c:pt idx="1549">
                  <c:v>9.5464430729017167</c:v>
                </c:pt>
                <c:pt idx="1550">
                  <c:v>12.122181486911041</c:v>
                </c:pt>
                <c:pt idx="1551">
                  <c:v>9.4383701324536489</c:v>
                </c:pt>
                <c:pt idx="1552">
                  <c:v>11.149525022879548</c:v>
                </c:pt>
                <c:pt idx="1553">
                  <c:v>10.951391298725024</c:v>
                </c:pt>
                <c:pt idx="1554">
                  <c:v>10.01475914817614</c:v>
                </c:pt>
                <c:pt idx="1555">
                  <c:v>12.122181486911041</c:v>
                </c:pt>
                <c:pt idx="1556">
                  <c:v>12.230254427358991</c:v>
                </c:pt>
                <c:pt idx="1557">
                  <c:v>12.500436778479049</c:v>
                </c:pt>
                <c:pt idx="1558">
                  <c:v>12.050132859946011</c:v>
                </c:pt>
                <c:pt idx="1559">
                  <c:v>13.85134853407815</c:v>
                </c:pt>
                <c:pt idx="1560">
                  <c:v>13.07682579420122</c:v>
                </c:pt>
                <c:pt idx="1561">
                  <c:v>12.608509718926802</c:v>
                </c:pt>
                <c:pt idx="1562">
                  <c:v>11.707901881860439</c:v>
                </c:pt>
                <c:pt idx="1563">
                  <c:v>11.005427768949026</c:v>
                </c:pt>
                <c:pt idx="1564">
                  <c:v>12.356339524548506</c:v>
                </c:pt>
                <c:pt idx="1565">
                  <c:v>13.365020302062424</c:v>
                </c:pt>
                <c:pt idx="1566">
                  <c:v>12.500436778479049</c:v>
                </c:pt>
                <c:pt idx="1567">
                  <c:v>12.986765010494597</c:v>
                </c:pt>
                <c:pt idx="1568">
                  <c:v>15.364369700349364</c:v>
                </c:pt>
                <c:pt idx="1569">
                  <c:v>14.589846960472434</c:v>
                </c:pt>
                <c:pt idx="1570">
                  <c:v>13.887372847560799</c:v>
                </c:pt>
                <c:pt idx="1571">
                  <c:v>16.859378709879255</c:v>
                </c:pt>
                <c:pt idx="1572">
                  <c:v>13.058813637459894</c:v>
                </c:pt>
                <c:pt idx="1573">
                  <c:v>14.355688922835395</c:v>
                </c:pt>
                <c:pt idx="1574">
                  <c:v>14.769968527885673</c:v>
                </c:pt>
                <c:pt idx="1575">
                  <c:v>15.1662359761948</c:v>
                </c:pt>
                <c:pt idx="1576">
                  <c:v>15.34635754360805</c:v>
                </c:pt>
                <c:pt idx="1577">
                  <c:v>15.43641832731466</c:v>
                </c:pt>
                <c:pt idx="1578">
                  <c:v>15.544491267762606</c:v>
                </c:pt>
                <c:pt idx="1579">
                  <c:v>16.841366553137789</c:v>
                </c:pt>
                <c:pt idx="1580">
                  <c:v>16.264977537415565</c:v>
                </c:pt>
                <c:pt idx="1581">
                  <c:v>17.54384066604959</c:v>
                </c:pt>
                <c:pt idx="1582">
                  <c:v>16.373050477863508</c:v>
                </c:pt>
                <c:pt idx="1583">
                  <c:v>15.958770872813057</c:v>
                </c:pt>
                <c:pt idx="1584">
                  <c:v>15.40039401383202</c:v>
                </c:pt>
                <c:pt idx="1585">
                  <c:v>17.111548904257791</c:v>
                </c:pt>
                <c:pt idx="1586">
                  <c:v>14.878041468333619</c:v>
                </c:pt>
                <c:pt idx="1587">
                  <c:v>15.004126565522885</c:v>
                </c:pt>
                <c:pt idx="1588">
                  <c:v>15.526479111021304</c:v>
                </c:pt>
                <c:pt idx="1589">
                  <c:v>14.391713236317869</c:v>
                </c:pt>
                <c:pt idx="1590">
                  <c:v>15.580515581245256</c:v>
                </c:pt>
                <c:pt idx="1591">
                  <c:v>17.832035173910754</c:v>
                </c:pt>
                <c:pt idx="1592">
                  <c:v>17.940108114358694</c:v>
                </c:pt>
                <c:pt idx="1593">
                  <c:v>16.08485597000233</c:v>
                </c:pt>
                <c:pt idx="1594">
                  <c:v>17.327694785153678</c:v>
                </c:pt>
                <c:pt idx="1595">
                  <c:v>13.509117555993004</c:v>
                </c:pt>
                <c:pt idx="1596">
                  <c:v>17.850047330652075</c:v>
                </c:pt>
                <c:pt idx="1597">
                  <c:v>17.651913606497825</c:v>
                </c:pt>
                <c:pt idx="1598">
                  <c:v>14.733944214403024</c:v>
                </c:pt>
                <c:pt idx="1599">
                  <c:v>14.914065781816261</c:v>
                </c:pt>
                <c:pt idx="1600">
                  <c:v>15.148223819453348</c:v>
                </c:pt>
                <c:pt idx="1601">
                  <c:v>15.688588521693195</c:v>
                </c:pt>
                <c:pt idx="1602">
                  <c:v>16.102868126743935</c:v>
                </c:pt>
                <c:pt idx="1603">
                  <c:v>18.534509286822189</c:v>
                </c:pt>
                <c:pt idx="1604">
                  <c:v>15.364369700349364</c:v>
                </c:pt>
                <c:pt idx="1605">
                  <c:v>16.571184202018095</c:v>
                </c:pt>
                <c:pt idx="1606">
                  <c:v>18.822703794683569</c:v>
                </c:pt>
                <c:pt idx="1607">
                  <c:v>18.624570070528989</c:v>
                </c:pt>
                <c:pt idx="1608">
                  <c:v>19.038849675579073</c:v>
                </c:pt>
                <c:pt idx="1609">
                  <c:v>18.138241838513089</c:v>
                </c:pt>
                <c:pt idx="1610">
                  <c:v>17.868059487393289</c:v>
                </c:pt>
                <c:pt idx="1611">
                  <c:v>16.012807343037032</c:v>
                </c:pt>
                <c:pt idx="1612">
                  <c:v>15.256296759901424</c:v>
                </c:pt>
                <c:pt idx="1613">
                  <c:v>17.12956106099913</c:v>
                </c:pt>
                <c:pt idx="1614">
                  <c:v>15.11219950597083</c:v>
                </c:pt>
                <c:pt idx="1615">
                  <c:v>16.679257142466035</c:v>
                </c:pt>
                <c:pt idx="1616">
                  <c:v>16.391062634604832</c:v>
                </c:pt>
                <c:pt idx="1617">
                  <c:v>14.643883430696398</c:v>
                </c:pt>
                <c:pt idx="1618">
                  <c:v>18.750655167718335</c:v>
                </c:pt>
                <c:pt idx="1619">
                  <c:v>16.931427336844553</c:v>
                </c:pt>
                <c:pt idx="1620">
                  <c:v>16.030819499778353</c:v>
                </c:pt>
                <c:pt idx="1621">
                  <c:v>15.454430484056006</c:v>
                </c:pt>
                <c:pt idx="1622">
                  <c:v>15.886722245847826</c:v>
                </c:pt>
                <c:pt idx="1623">
                  <c:v>17.183597531222716</c:v>
                </c:pt>
                <c:pt idx="1624">
                  <c:v>17.02148812055119</c:v>
                </c:pt>
                <c:pt idx="1625">
                  <c:v>16.301001850898231</c:v>
                </c:pt>
                <c:pt idx="1626">
                  <c:v>16.859378709879255</c:v>
                </c:pt>
                <c:pt idx="1627">
                  <c:v>16.156904596967621</c:v>
                </c:pt>
                <c:pt idx="1628">
                  <c:v>18.624570070528989</c:v>
                </c:pt>
                <c:pt idx="1629">
                  <c:v>17.039500277292497</c:v>
                </c:pt>
                <c:pt idx="1630">
                  <c:v>15.202260289677449</c:v>
                </c:pt>
                <c:pt idx="1631">
                  <c:v>15.40039401383202</c:v>
                </c:pt>
                <c:pt idx="1632">
                  <c:v>17.111548904257791</c:v>
                </c:pt>
                <c:pt idx="1633">
                  <c:v>16.805342239654891</c:v>
                </c:pt>
                <c:pt idx="1634">
                  <c:v>16.463111261569747</c:v>
                </c:pt>
                <c:pt idx="1635">
                  <c:v>15.508466954279974</c:v>
                </c:pt>
                <c:pt idx="1636">
                  <c:v>17.003475963809848</c:v>
                </c:pt>
                <c:pt idx="1637">
                  <c:v>17.651913606497825</c:v>
                </c:pt>
                <c:pt idx="1638">
                  <c:v>15.508466954279974</c:v>
                </c:pt>
                <c:pt idx="1639">
                  <c:v>17.777998703687096</c:v>
                </c:pt>
                <c:pt idx="1640">
                  <c:v>16.985463807068125</c:v>
                </c:pt>
                <c:pt idx="1641">
                  <c:v>15.850697932365353</c:v>
                </c:pt>
                <c:pt idx="1642">
                  <c:v>17.003475963809848</c:v>
                </c:pt>
                <c:pt idx="1643">
                  <c:v>16.409074791346157</c:v>
                </c:pt>
                <c:pt idx="1644">
                  <c:v>17.14757321774044</c:v>
                </c:pt>
                <c:pt idx="1645">
                  <c:v>15.742624991917168</c:v>
                </c:pt>
                <c:pt idx="1646">
                  <c:v>13.743275593630029</c:v>
                </c:pt>
                <c:pt idx="1647">
                  <c:v>16.877390866620591</c:v>
                </c:pt>
                <c:pt idx="1648">
                  <c:v>16.427086948087481</c:v>
                </c:pt>
                <c:pt idx="1649">
                  <c:v>15.652564208210554</c:v>
                </c:pt>
                <c:pt idx="1650">
                  <c:v>15.220272446418617</c:v>
                </c:pt>
                <c:pt idx="1651">
                  <c:v>16.066843813260789</c:v>
                </c:pt>
                <c:pt idx="1652">
                  <c:v>16.138892440226297</c:v>
                </c:pt>
                <c:pt idx="1653">
                  <c:v>15.652564208210554</c:v>
                </c:pt>
                <c:pt idx="1654">
                  <c:v>15.526479111021304</c:v>
                </c:pt>
                <c:pt idx="1655">
                  <c:v>14.53581049024846</c:v>
                </c:pt>
                <c:pt idx="1656">
                  <c:v>16.409074791346157</c:v>
                </c:pt>
                <c:pt idx="1657">
                  <c:v>13.923397161043445</c:v>
                </c:pt>
                <c:pt idx="1658">
                  <c:v>16.030819499778353</c:v>
                </c:pt>
                <c:pt idx="1659">
                  <c:v>16.048831656519678</c:v>
                </c:pt>
                <c:pt idx="1660">
                  <c:v>16.679257142466035</c:v>
                </c:pt>
                <c:pt idx="1661">
                  <c:v>14.391713236317869</c:v>
                </c:pt>
                <c:pt idx="1662">
                  <c:v>13.887372847560799</c:v>
                </c:pt>
                <c:pt idx="1663">
                  <c:v>14.355688922835395</c:v>
                </c:pt>
                <c:pt idx="1664">
                  <c:v>15.616539894728142</c:v>
                </c:pt>
                <c:pt idx="1665">
                  <c:v>14.607859117213758</c:v>
                </c:pt>
                <c:pt idx="1666">
                  <c:v>13.635202653182272</c:v>
                </c:pt>
                <c:pt idx="1667">
                  <c:v>14.21159166890463</c:v>
                </c:pt>
                <c:pt idx="1668">
                  <c:v>15.796661462140998</c:v>
                </c:pt>
                <c:pt idx="1669">
                  <c:v>12.860679913305505</c:v>
                </c:pt>
                <c:pt idx="1670">
                  <c:v>13.779299907112851</c:v>
                </c:pt>
                <c:pt idx="1671">
                  <c:v>13.671226966664909</c:v>
                </c:pt>
                <c:pt idx="1672">
                  <c:v>14.229603825645954</c:v>
                </c:pt>
                <c:pt idx="1673">
                  <c:v>14.319664609352573</c:v>
                </c:pt>
                <c:pt idx="1674">
                  <c:v>13.022789323977324</c:v>
                </c:pt>
                <c:pt idx="1675">
                  <c:v>14.571834803731109</c:v>
                </c:pt>
                <c:pt idx="1676">
                  <c:v>13.779299907112851</c:v>
                </c:pt>
                <c:pt idx="1677">
                  <c:v>13.130862264425192</c:v>
                </c:pt>
                <c:pt idx="1678">
                  <c:v>14.968102252040326</c:v>
                </c:pt>
                <c:pt idx="1679">
                  <c:v>13.365020302062424</c:v>
                </c:pt>
                <c:pt idx="1680">
                  <c:v>12.842667756564024</c:v>
                </c:pt>
                <c:pt idx="1681">
                  <c:v>12.122181486911041</c:v>
                </c:pt>
                <c:pt idx="1682">
                  <c:v>14.769968527885673</c:v>
                </c:pt>
                <c:pt idx="1683">
                  <c:v>13.365020302062424</c:v>
                </c:pt>
                <c:pt idx="1684">
                  <c:v>13.85134853407815</c:v>
                </c:pt>
                <c:pt idx="1685">
                  <c:v>14.121530885198009</c:v>
                </c:pt>
                <c:pt idx="1686">
                  <c:v>12.536461091961497</c:v>
                </c:pt>
                <c:pt idx="1687">
                  <c:v>13.365020302062424</c:v>
                </c:pt>
                <c:pt idx="1688">
                  <c:v>11.761938352084567</c:v>
                </c:pt>
                <c:pt idx="1689">
                  <c:v>12.788631286340033</c:v>
                </c:pt>
                <c:pt idx="1690">
                  <c:v>13.310983831838429</c:v>
                </c:pt>
                <c:pt idx="1691">
                  <c:v>11.797962665567216</c:v>
                </c:pt>
                <c:pt idx="1692">
                  <c:v>13.671226966664909</c:v>
                </c:pt>
                <c:pt idx="1693">
                  <c:v>11.401695217258126</c:v>
                </c:pt>
                <c:pt idx="1694">
                  <c:v>11.437719530740734</c:v>
                </c:pt>
                <c:pt idx="1695">
                  <c:v>11.023439925690306</c:v>
                </c:pt>
                <c:pt idx="1696">
                  <c:v>11.437719530740734</c:v>
                </c:pt>
                <c:pt idx="1697">
                  <c:v>12.302303054324376</c:v>
                </c:pt>
                <c:pt idx="1698">
                  <c:v>12.140193643652298</c:v>
                </c:pt>
                <c:pt idx="1699">
                  <c:v>12.068145016687074</c:v>
                </c:pt>
                <c:pt idx="1700">
                  <c:v>11.167537179620874</c:v>
                </c:pt>
                <c:pt idx="1701">
                  <c:v>9.1321634678512389</c:v>
                </c:pt>
                <c:pt idx="1702">
                  <c:v>10.519099536933382</c:v>
                </c:pt>
                <c:pt idx="1703">
                  <c:v>11.419707373999422</c:v>
                </c:pt>
                <c:pt idx="1704">
                  <c:v>10.375002283002814</c:v>
                </c:pt>
                <c:pt idx="1705">
                  <c:v>9.7806011105389281</c:v>
                </c:pt>
                <c:pt idx="1706">
                  <c:v>8.9160175869553751</c:v>
                </c:pt>
                <c:pt idx="1707">
                  <c:v>8.9880662139206748</c:v>
                </c:pt>
                <c:pt idx="1708">
                  <c:v>9.3843336622297997</c:v>
                </c:pt>
                <c:pt idx="1709">
                  <c:v>8.4837258251636047</c:v>
                </c:pt>
                <c:pt idx="1710">
                  <c:v>9.6184916998670147</c:v>
                </c:pt>
                <c:pt idx="1711">
                  <c:v>8.7358960195421567</c:v>
                </c:pt>
                <c:pt idx="1712">
                  <c:v>8.4477015116809522</c:v>
                </c:pt>
                <c:pt idx="1713">
                  <c:v>7.9073368094412295</c:v>
                </c:pt>
                <c:pt idx="1714">
                  <c:v>7.0247411291163555</c:v>
                </c:pt>
                <c:pt idx="1715">
                  <c:v>7.5831179880973965</c:v>
                </c:pt>
                <c:pt idx="1716">
                  <c:v>6.6825101510311855</c:v>
                </c:pt>
                <c:pt idx="1717">
                  <c:v>7.0427532858576924</c:v>
                </c:pt>
                <c:pt idx="1718">
                  <c:v>6.7005223077725304</c:v>
                </c:pt>
                <c:pt idx="1719">
                  <c:v>5.6197929032930904</c:v>
                </c:pt>
                <c:pt idx="1720">
                  <c:v>7.2228748532708655</c:v>
                </c:pt>
                <c:pt idx="1721">
                  <c:v>5.8899752544129456</c:v>
                </c:pt>
                <c:pt idx="1722">
                  <c:v>5.8719630976717134</c:v>
                </c:pt>
                <c:pt idx="1723">
                  <c:v>6.1601576055328051</c:v>
                </c:pt>
                <c:pt idx="1724">
                  <c:v>5.6738293735170577</c:v>
                </c:pt>
                <c:pt idx="1725">
                  <c:v>4.7732215364508574</c:v>
                </c:pt>
                <c:pt idx="1726">
                  <c:v>5.0794282010534024</c:v>
                </c:pt>
                <c:pt idx="1727">
                  <c:v>5.1334646712773377</c:v>
                </c:pt>
                <c:pt idx="1728">
                  <c:v>4.5210513420723224</c:v>
                </c:pt>
                <c:pt idx="1729">
                  <c:v>4.8812944768988018</c:v>
                </c:pt>
                <c:pt idx="1730">
                  <c:v>4.7011729094855621</c:v>
                </c:pt>
                <c:pt idx="1731">
                  <c:v>4.6471364392615655</c:v>
                </c:pt>
                <c:pt idx="1732">
                  <c:v>4.5210513420723224</c:v>
                </c:pt>
                <c:pt idx="1733">
                  <c:v>3.2602003701796431</c:v>
                </c:pt>
                <c:pt idx="1734">
                  <c:v>3.7285164454540682</c:v>
                </c:pt>
                <c:pt idx="1735">
                  <c:v>3.7105042887127895</c:v>
                </c:pt>
                <c:pt idx="1736">
                  <c:v>3.4223097808515592</c:v>
                </c:pt>
                <c:pt idx="1737">
                  <c:v>4.1968325207284645</c:v>
                </c:pt>
                <c:pt idx="1738">
                  <c:v>3.0440544892837527</c:v>
                </c:pt>
                <c:pt idx="1739">
                  <c:v>3.3862854673689107</c:v>
                </c:pt>
                <c:pt idx="1740">
                  <c:v>3.4403219375928842</c:v>
                </c:pt>
                <c:pt idx="1741">
                  <c:v>2.7378478246812468</c:v>
                </c:pt>
                <c:pt idx="1742">
                  <c:v>2.431641160078692</c:v>
                </c:pt>
                <c:pt idx="1743">
                  <c:v>3.1161031162490467</c:v>
                </c:pt>
                <c:pt idx="1744">
                  <c:v>2.7918842949052185</c:v>
                </c:pt>
                <c:pt idx="1745">
                  <c:v>2.8999572353531367</c:v>
                </c:pt>
                <c:pt idx="1746">
                  <c:v>2.395616846596091</c:v>
                </c:pt>
                <c:pt idx="1747">
                  <c:v>2.1434466522175692</c:v>
                </c:pt>
                <c:pt idx="1748">
                  <c:v>4.3589419314004045</c:v>
                </c:pt>
                <c:pt idx="1749">
                  <c:v>2.3055560628894711</c:v>
                </c:pt>
                <c:pt idx="1750">
                  <c:v>2.647787040974686</c:v>
                </c:pt>
                <c:pt idx="1751">
                  <c:v>2.3055560628894711</c:v>
                </c:pt>
                <c:pt idx="1752">
                  <c:v>2.053385868510976</c:v>
                </c:pt>
                <c:pt idx="1753">
                  <c:v>2.7018235111985986</c:v>
                </c:pt>
                <c:pt idx="1754">
                  <c:v>2.3776046898547567</c:v>
                </c:pt>
                <c:pt idx="1755">
                  <c:v>2.0173615550282871</c:v>
                </c:pt>
                <c:pt idx="1756">
                  <c:v>2.9900180190597374</c:v>
                </c:pt>
                <c:pt idx="1757">
                  <c:v>2.0894101819935829</c:v>
                </c:pt>
                <c:pt idx="1758">
                  <c:v>2.3055560628894711</c:v>
                </c:pt>
                <c:pt idx="1759">
                  <c:v>2.8098964516465426</c:v>
                </c:pt>
                <c:pt idx="1760">
                  <c:v>2.3415803763721192</c:v>
                </c:pt>
                <c:pt idx="1761">
                  <c:v>2.3776046898547567</c:v>
                </c:pt>
                <c:pt idx="1762">
                  <c:v>2.8098964516465426</c:v>
                </c:pt>
                <c:pt idx="1763">
                  <c:v>2.3776046898547567</c:v>
                </c:pt>
                <c:pt idx="1764">
                  <c:v>3.2782125269209672</c:v>
                </c:pt>
                <c:pt idx="1765">
                  <c:v>2.8459207651291911</c:v>
                </c:pt>
                <c:pt idx="1766">
                  <c:v>3.1341152729904156</c:v>
                </c:pt>
                <c:pt idx="1767">
                  <c:v>3.2061638999556705</c:v>
                </c:pt>
                <c:pt idx="1768">
                  <c:v>3.5303827212995031</c:v>
                </c:pt>
                <c:pt idx="1769">
                  <c:v>6.3763034864287134</c:v>
                </c:pt>
                <c:pt idx="1770">
                  <c:v>3.5123705645581778</c:v>
                </c:pt>
                <c:pt idx="1771">
                  <c:v>3.2421882134383182</c:v>
                </c:pt>
                <c:pt idx="1772">
                  <c:v>3.3142368404036144</c:v>
                </c:pt>
                <c:pt idx="1773">
                  <c:v>3.8005650724193631</c:v>
                </c:pt>
                <c:pt idx="1774">
                  <c:v>2.7018235111985986</c:v>
                </c:pt>
                <c:pt idx="1775">
                  <c:v>3.5844191915234744</c:v>
                </c:pt>
                <c:pt idx="1776">
                  <c:v>4.1968325207284645</c:v>
                </c:pt>
                <c:pt idx="1777">
                  <c:v>4.3949662448830455</c:v>
                </c:pt>
                <c:pt idx="1778">
                  <c:v>5.0253917308293943</c:v>
                </c:pt>
                <c:pt idx="1779">
                  <c:v>5.9620238813782409</c:v>
                </c:pt>
                <c:pt idx="1780">
                  <c:v>3.6564678184887667</c:v>
                </c:pt>
                <c:pt idx="1781">
                  <c:v>4.8812944768988018</c:v>
                </c:pt>
                <c:pt idx="1782">
                  <c:v>5.9980481948609921</c:v>
                </c:pt>
                <c:pt idx="1783">
                  <c:v>7.9073368094412295</c:v>
                </c:pt>
                <c:pt idx="1784">
                  <c:v>8.6458352358355164</c:v>
                </c:pt>
                <c:pt idx="1785">
                  <c:v>9.2042120948164889</c:v>
                </c:pt>
                <c:pt idx="1786">
                  <c:v>11.653865411636621</c:v>
                </c:pt>
                <c:pt idx="1787">
                  <c:v>10.627172477381148</c:v>
                </c:pt>
                <c:pt idx="1788">
                  <c:v>10.194880715589379</c:v>
                </c:pt>
                <c:pt idx="1789">
                  <c:v>13.509117555993004</c:v>
                </c:pt>
                <c:pt idx="1790">
                  <c:v>11.23958580658617</c:v>
                </c:pt>
                <c:pt idx="1791">
                  <c:v>13.238935204873098</c:v>
                </c:pt>
                <c:pt idx="1792">
                  <c:v>14.98611440878156</c:v>
                </c:pt>
                <c:pt idx="1793">
                  <c:v>21.164284171055691</c:v>
                </c:pt>
                <c:pt idx="1794">
                  <c:v>16.967451650327089</c:v>
                </c:pt>
                <c:pt idx="1795">
                  <c:v>17.14757321774044</c:v>
                </c:pt>
                <c:pt idx="1796">
                  <c:v>17.399743412118976</c:v>
                </c:pt>
                <c:pt idx="1797">
                  <c:v>18.966801048614165</c:v>
                </c:pt>
                <c:pt idx="1798">
                  <c:v>20.407773587919763</c:v>
                </c:pt>
                <c:pt idx="1799">
                  <c:v>19.795360258715029</c:v>
                </c:pt>
                <c:pt idx="1800">
                  <c:v>21.434466522175526</c:v>
                </c:pt>
                <c:pt idx="1801">
                  <c:v>20.443797901402689</c:v>
                </c:pt>
                <c:pt idx="1802">
                  <c:v>22.317062202500431</c:v>
                </c:pt>
                <c:pt idx="1803">
                  <c:v>25.072922183922703</c:v>
                </c:pt>
                <c:pt idx="1804">
                  <c:v>25.325092378301132</c:v>
                </c:pt>
                <c:pt idx="1805">
                  <c:v>37.159079357351395</c:v>
                </c:pt>
                <c:pt idx="1806">
                  <c:v>25.811420610317281</c:v>
                </c:pt>
                <c:pt idx="1807">
                  <c:v>39.014331501707744</c:v>
                </c:pt>
                <c:pt idx="1808">
                  <c:v>37.843541313521712</c:v>
                </c:pt>
                <c:pt idx="1809">
                  <c:v>42.202483244922163</c:v>
                </c:pt>
                <c:pt idx="1810">
                  <c:v>43.355261276365994</c:v>
                </c:pt>
                <c:pt idx="1811">
                  <c:v>33.124356247294862</c:v>
                </c:pt>
                <c:pt idx="1812">
                  <c:v>43.877613821865246</c:v>
                </c:pt>
                <c:pt idx="1813">
                  <c:v>51.136512988619479</c:v>
                </c:pt>
                <c:pt idx="1814">
                  <c:v>30.242411168682981</c:v>
                </c:pt>
                <c:pt idx="1815">
                  <c:v>53.11785023016445</c:v>
                </c:pt>
                <c:pt idx="1816">
                  <c:v>49.641503979088931</c:v>
                </c:pt>
                <c:pt idx="1817">
                  <c:v>39.986987965738543</c:v>
                </c:pt>
                <c:pt idx="1818">
                  <c:v>53.045801603199145</c:v>
                </c:pt>
                <c:pt idx="1819">
                  <c:v>35.700094661303844</c:v>
                </c:pt>
                <c:pt idx="1820">
                  <c:v>51.244585929066751</c:v>
                </c:pt>
                <c:pt idx="1821">
                  <c:v>53.784300029593425</c:v>
                </c:pt>
                <c:pt idx="1822">
                  <c:v>45.174489107239744</c:v>
                </c:pt>
                <c:pt idx="1823">
                  <c:v>51.712902004341181</c:v>
                </c:pt>
                <c:pt idx="1824">
                  <c:v>41.211814624149291</c:v>
                </c:pt>
                <c:pt idx="1825">
                  <c:v>47.966373402145813</c:v>
                </c:pt>
                <c:pt idx="1826">
                  <c:v>50.127832211104668</c:v>
                </c:pt>
                <c:pt idx="1827">
                  <c:v>46.111121257789144</c:v>
                </c:pt>
                <c:pt idx="1828">
                  <c:v>53.388032581284094</c:v>
                </c:pt>
                <c:pt idx="1829">
                  <c:v>64.177314469338327</c:v>
                </c:pt>
                <c:pt idx="1830">
                  <c:v>43.481346373556001</c:v>
                </c:pt>
                <c:pt idx="1831">
                  <c:v>49.245236530780012</c:v>
                </c:pt>
                <c:pt idx="1832">
                  <c:v>49.839637703242339</c:v>
                </c:pt>
                <c:pt idx="1833">
                  <c:v>58.521497252561645</c:v>
                </c:pt>
                <c:pt idx="1834">
                  <c:v>80.604401417422935</c:v>
                </c:pt>
                <c:pt idx="1835">
                  <c:v>49.047102806625233</c:v>
                </c:pt>
                <c:pt idx="1836">
                  <c:v>39.590720517430135</c:v>
                </c:pt>
                <c:pt idx="1837">
                  <c:v>37.213115827576324</c:v>
                </c:pt>
                <c:pt idx="1838">
                  <c:v>45.354610674652953</c:v>
                </c:pt>
                <c:pt idx="1839">
                  <c:v>30.296447638906631</c:v>
                </c:pt>
                <c:pt idx="1840">
                  <c:v>30.386508422613591</c:v>
                </c:pt>
                <c:pt idx="1841">
                  <c:v>44.039723232537163</c:v>
                </c:pt>
                <c:pt idx="1842">
                  <c:v>34.403219375928863</c:v>
                </c:pt>
                <c:pt idx="1843">
                  <c:v>37.375225238247275</c:v>
                </c:pt>
                <c:pt idx="1844">
                  <c:v>37.717456216332394</c:v>
                </c:pt>
                <c:pt idx="1845">
                  <c:v>34.385207219187294</c:v>
                </c:pt>
                <c:pt idx="1846">
                  <c:v>44.003698919054507</c:v>
                </c:pt>
                <c:pt idx="1847">
                  <c:v>37.267152297799363</c:v>
                </c:pt>
                <c:pt idx="1848">
                  <c:v>26.910162171538026</c:v>
                </c:pt>
                <c:pt idx="1849">
                  <c:v>22.569232396878789</c:v>
                </c:pt>
                <c:pt idx="1850">
                  <c:v>20.912113976676853</c:v>
                </c:pt>
                <c:pt idx="1851">
                  <c:v>20.461810058144057</c:v>
                </c:pt>
                <c:pt idx="1852">
                  <c:v>21.41645436543423</c:v>
                </c:pt>
                <c:pt idx="1853">
                  <c:v>20.461810058144057</c:v>
                </c:pt>
                <c:pt idx="1854">
                  <c:v>21.236332798020982</c:v>
                </c:pt>
                <c:pt idx="1855">
                  <c:v>18.426436346373954</c:v>
                </c:pt>
                <c:pt idx="1856">
                  <c:v>20.245664177248166</c:v>
                </c:pt>
                <c:pt idx="1857">
                  <c:v>18.066193211547631</c:v>
                </c:pt>
                <c:pt idx="1858">
                  <c:v>17.327694785153678</c:v>
                </c:pt>
                <c:pt idx="1859">
                  <c:v>18.822703794683569</c:v>
                </c:pt>
                <c:pt idx="1860">
                  <c:v>19.957469669386981</c:v>
                </c:pt>
                <c:pt idx="1861">
                  <c:v>17.868059487393289</c:v>
                </c:pt>
                <c:pt idx="1862">
                  <c:v>18.138241838513089</c:v>
                </c:pt>
                <c:pt idx="1863">
                  <c:v>19.254995556475347</c:v>
                </c:pt>
                <c:pt idx="1864">
                  <c:v>16.913415180103229</c:v>
                </c:pt>
                <c:pt idx="1865">
                  <c:v>19.182946929510052</c:v>
                </c:pt>
                <c:pt idx="1866">
                  <c:v>18.408424189632989</c:v>
                </c:pt>
                <c:pt idx="1867">
                  <c:v>19.651263004784635</c:v>
                </c:pt>
                <c:pt idx="1868">
                  <c:v>20.31771280421346</c:v>
                </c:pt>
                <c:pt idx="1869">
                  <c:v>18.228302622219879</c:v>
                </c:pt>
                <c:pt idx="1870">
                  <c:v>18.354387719409235</c:v>
                </c:pt>
                <c:pt idx="1871">
                  <c:v>18.552521443563489</c:v>
                </c:pt>
                <c:pt idx="1872">
                  <c:v>20.31771280421346</c:v>
                </c:pt>
                <c:pt idx="1873">
                  <c:v>19.056861832320784</c:v>
                </c:pt>
                <c:pt idx="1874">
                  <c:v>18.570533600304735</c:v>
                </c:pt>
                <c:pt idx="1875">
                  <c:v>18.534509286822189</c:v>
                </c:pt>
                <c:pt idx="1876">
                  <c:v>19.236983399734033</c:v>
                </c:pt>
                <c:pt idx="1877">
                  <c:v>19.399092810405929</c:v>
                </c:pt>
                <c:pt idx="1878">
                  <c:v>19.381080653664615</c:v>
                </c:pt>
                <c:pt idx="1879">
                  <c:v>17.02148812055119</c:v>
                </c:pt>
                <c:pt idx="1880">
                  <c:v>17.057512434033789</c:v>
                </c:pt>
                <c:pt idx="1881">
                  <c:v>17.399743412118976</c:v>
                </c:pt>
                <c:pt idx="1882">
                  <c:v>19.128910459286235</c:v>
                </c:pt>
                <c:pt idx="1883">
                  <c:v>19.651263004784635</c:v>
                </c:pt>
                <c:pt idx="1884">
                  <c:v>17.02148812055119</c:v>
                </c:pt>
                <c:pt idx="1885">
                  <c:v>18.246314778960798</c:v>
                </c:pt>
                <c:pt idx="1886">
                  <c:v>17.50781635256692</c:v>
                </c:pt>
                <c:pt idx="1887">
                  <c:v>16.60720851550073</c:v>
                </c:pt>
                <c:pt idx="1888">
                  <c:v>17.940108114358694</c:v>
                </c:pt>
                <c:pt idx="1889">
                  <c:v>17.435767725601625</c:v>
                </c:pt>
                <c:pt idx="1890">
                  <c:v>18.08420536828929</c:v>
                </c:pt>
                <c:pt idx="1891">
                  <c:v>19.056861832320784</c:v>
                </c:pt>
                <c:pt idx="1892">
                  <c:v>20.173615550282875</c:v>
                </c:pt>
                <c:pt idx="1893">
                  <c:v>16.066843813260789</c:v>
                </c:pt>
                <c:pt idx="1894">
                  <c:v>17.777998703687096</c:v>
                </c:pt>
                <c:pt idx="1895">
                  <c:v>16.337026164380891</c:v>
                </c:pt>
                <c:pt idx="1896">
                  <c:v>19.489153594112526</c:v>
                </c:pt>
                <c:pt idx="1897">
                  <c:v>19.020837518838132</c:v>
                </c:pt>
                <c:pt idx="1898">
                  <c:v>19.30903202669932</c:v>
                </c:pt>
                <c:pt idx="1899">
                  <c:v>19.525177907595189</c:v>
                </c:pt>
                <c:pt idx="1900">
                  <c:v>16.751305769431315</c:v>
                </c:pt>
                <c:pt idx="1901">
                  <c:v>19.110898302544935</c:v>
                </c:pt>
                <c:pt idx="1902">
                  <c:v>21.452478678916872</c:v>
                </c:pt>
                <c:pt idx="1903">
                  <c:v>18.714630854235629</c:v>
                </c:pt>
                <c:pt idx="1904">
                  <c:v>18.642582227270289</c:v>
                </c:pt>
                <c:pt idx="1905">
                  <c:v>17.814023017169433</c:v>
                </c:pt>
                <c:pt idx="1906">
                  <c:v>20.569882998591989</c:v>
                </c:pt>
                <c:pt idx="1907">
                  <c:v>17.886071644134724</c:v>
                </c:pt>
                <c:pt idx="1908">
                  <c:v>18.192278308737226</c:v>
                </c:pt>
                <c:pt idx="1909">
                  <c:v>17.453779882342563</c:v>
                </c:pt>
                <c:pt idx="1910">
                  <c:v>18.534509286822189</c:v>
                </c:pt>
                <c:pt idx="1911">
                  <c:v>18.894752421648931</c:v>
                </c:pt>
                <c:pt idx="1912">
                  <c:v>17.435767725601625</c:v>
                </c:pt>
                <c:pt idx="1913">
                  <c:v>18.966801048614165</c:v>
                </c:pt>
                <c:pt idx="1914">
                  <c:v>16.030819499778353</c:v>
                </c:pt>
                <c:pt idx="1915">
                  <c:v>19.813372415456776</c:v>
                </c:pt>
                <c:pt idx="1916">
                  <c:v>18.696618697494305</c:v>
                </c:pt>
                <c:pt idx="1917">
                  <c:v>15.562503424503976</c:v>
                </c:pt>
                <c:pt idx="1918">
                  <c:v>18.102217525030614</c:v>
                </c:pt>
                <c:pt idx="1919">
                  <c:v>16.967451650327089</c:v>
                </c:pt>
                <c:pt idx="1920">
                  <c:v>16.12088028348499</c:v>
                </c:pt>
                <c:pt idx="1921">
                  <c:v>18.08420536828929</c:v>
                </c:pt>
                <c:pt idx="1922">
                  <c:v>18.642582227270289</c:v>
                </c:pt>
                <c:pt idx="1923">
                  <c:v>19.6692751615258</c:v>
                </c:pt>
                <c:pt idx="1924">
                  <c:v>15.562503424503976</c:v>
                </c:pt>
                <c:pt idx="1925">
                  <c:v>16.823354396396631</c:v>
                </c:pt>
                <c:pt idx="1926">
                  <c:v>15.256296759901424</c:v>
                </c:pt>
                <c:pt idx="1927">
                  <c:v>16.337026164380891</c:v>
                </c:pt>
                <c:pt idx="1928">
                  <c:v>17.597877136273631</c:v>
                </c:pt>
                <c:pt idx="1929">
                  <c:v>18.570533600304735</c:v>
                </c:pt>
                <c:pt idx="1930">
                  <c:v>18.588545757046329</c:v>
                </c:pt>
                <c:pt idx="1931">
                  <c:v>19.327044183440645</c:v>
                </c:pt>
                <c:pt idx="1932">
                  <c:v>19.525177907595189</c:v>
                </c:pt>
                <c:pt idx="1933">
                  <c:v>20.353737117696131</c:v>
                </c:pt>
                <c:pt idx="1934">
                  <c:v>20.768016722746562</c:v>
                </c:pt>
                <c:pt idx="1935">
                  <c:v>30.188374698459011</c:v>
                </c:pt>
                <c:pt idx="1936">
                  <c:v>22.839414747998831</c:v>
                </c:pt>
                <c:pt idx="1937">
                  <c:v>18.840715951424887</c:v>
                </c:pt>
                <c:pt idx="1938">
                  <c:v>20.13759123680023</c:v>
                </c:pt>
                <c:pt idx="1939">
                  <c:v>19.633250848043151</c:v>
                </c:pt>
                <c:pt idx="1940">
                  <c:v>19.110898302544935</c:v>
                </c:pt>
                <c:pt idx="1941">
                  <c:v>19.291019869957989</c:v>
                </c:pt>
                <c:pt idx="1942">
                  <c:v>20.335724960954785</c:v>
                </c:pt>
                <c:pt idx="1943">
                  <c:v>17.958120271099656</c:v>
                </c:pt>
                <c:pt idx="1944">
                  <c:v>21.164284171055691</c:v>
                </c:pt>
                <c:pt idx="1945">
                  <c:v>20.011506139610955</c:v>
                </c:pt>
                <c:pt idx="1946">
                  <c:v>16.661244985724689</c:v>
                </c:pt>
                <c:pt idx="1947">
                  <c:v>16.589196358759189</c:v>
                </c:pt>
                <c:pt idx="1948">
                  <c:v>16.156904596967621</c:v>
                </c:pt>
                <c:pt idx="1949">
                  <c:v>15.868710089106436</c:v>
                </c:pt>
                <c:pt idx="1950">
                  <c:v>16.282989694156889</c:v>
                </c:pt>
                <c:pt idx="1951">
                  <c:v>16.210941067191591</c:v>
                </c:pt>
                <c:pt idx="1952">
                  <c:v>15.202260289677449</c:v>
                </c:pt>
                <c:pt idx="1953">
                  <c:v>13.022789323977324</c:v>
                </c:pt>
                <c:pt idx="1954">
                  <c:v>11.942059919497806</c:v>
                </c:pt>
                <c:pt idx="1955">
                  <c:v>13.148874421166344</c:v>
                </c:pt>
                <c:pt idx="1956">
                  <c:v>12.21224227061767</c:v>
                </c:pt>
                <c:pt idx="1957">
                  <c:v>12.500436778479049</c:v>
                </c:pt>
                <c:pt idx="1958">
                  <c:v>10.663196790863804</c:v>
                </c:pt>
                <c:pt idx="1959">
                  <c:v>11.347658747034098</c:v>
                </c:pt>
                <c:pt idx="1960">
                  <c:v>11.149525022879548</c:v>
                </c:pt>
                <c:pt idx="1961">
                  <c:v>11.041452082431601</c:v>
                </c:pt>
                <c:pt idx="1962">
                  <c:v>10.501087380191848</c:v>
                </c:pt>
                <c:pt idx="1963">
                  <c:v>11.761938352084567</c:v>
                </c:pt>
                <c:pt idx="1964">
                  <c:v>12.356339524548506</c:v>
                </c:pt>
                <c:pt idx="1965">
                  <c:v>11.401695217258126</c:v>
                </c:pt>
                <c:pt idx="1966">
                  <c:v>11.095488552655755</c:v>
                </c:pt>
                <c:pt idx="1967">
                  <c:v>11.293622276810144</c:v>
                </c:pt>
                <c:pt idx="1968">
                  <c:v>9.9246983644695188</c:v>
                </c:pt>
                <c:pt idx="1969">
                  <c:v>10.519099536933382</c:v>
                </c:pt>
                <c:pt idx="1970">
                  <c:v>10.212892872330704</c:v>
                </c:pt>
                <c:pt idx="1971">
                  <c:v>10.302953656037324</c:v>
                </c:pt>
                <c:pt idx="1972">
                  <c:v>9.9246983644695188</c:v>
                </c:pt>
                <c:pt idx="1973">
                  <c:v>9.8526497375045068</c:v>
                </c:pt>
                <c:pt idx="1974">
                  <c:v>10.302953656037324</c:v>
                </c:pt>
                <c:pt idx="1975">
                  <c:v>8.1054705335958008</c:v>
                </c:pt>
                <c:pt idx="1976">
                  <c:v>9.5644552296430767</c:v>
                </c:pt>
                <c:pt idx="1977">
                  <c:v>8.4477015116809522</c:v>
                </c:pt>
                <c:pt idx="1978">
                  <c:v>9.5284309161604028</c:v>
                </c:pt>
                <c:pt idx="1979">
                  <c:v>9.3122850352645248</c:v>
                </c:pt>
                <c:pt idx="1980">
                  <c:v>7.6731787718040199</c:v>
                </c:pt>
                <c:pt idx="1981">
                  <c:v>9.5644552296430767</c:v>
                </c:pt>
                <c:pt idx="1982">
                  <c:v>9.2402364082992072</c:v>
                </c:pt>
                <c:pt idx="1983">
                  <c:v>9.0060783706619958</c:v>
                </c:pt>
                <c:pt idx="1984">
                  <c:v>9.0601148408859746</c:v>
                </c:pt>
                <c:pt idx="1985">
                  <c:v>9.0601148408859746</c:v>
                </c:pt>
                <c:pt idx="1986">
                  <c:v>7.7272152420278877</c:v>
                </c:pt>
                <c:pt idx="1987">
                  <c:v>8.1955313173024766</c:v>
                </c:pt>
                <c:pt idx="1988">
                  <c:v>9.4203579757124469</c:v>
                </c:pt>
                <c:pt idx="1989">
                  <c:v>8.249567787526388</c:v>
                </c:pt>
                <c:pt idx="1990">
                  <c:v>8.3936650414569804</c:v>
                </c:pt>
                <c:pt idx="1991">
                  <c:v>7.3129356369773806</c:v>
                </c:pt>
                <c:pt idx="1992">
                  <c:v>7.4930572043907802</c:v>
                </c:pt>
                <c:pt idx="1993">
                  <c:v>7.3669721072015095</c:v>
                </c:pt>
                <c:pt idx="1994">
                  <c:v>8.12348269033712</c:v>
                </c:pt>
                <c:pt idx="1995">
                  <c:v>6.2682305459807486</c:v>
                </c:pt>
                <c:pt idx="1996">
                  <c:v>7.4390207341668981</c:v>
                </c:pt>
                <c:pt idx="1997">
                  <c:v>6.9346803454097374</c:v>
                </c:pt>
                <c:pt idx="1998">
                  <c:v>7.0427532858576924</c:v>
                </c:pt>
                <c:pt idx="1999">
                  <c:v>6.4663642701353075</c:v>
                </c:pt>
                <c:pt idx="2000">
                  <c:v>5.8359387841889729</c:v>
                </c:pt>
                <c:pt idx="2001">
                  <c:v>7.0427532858576924</c:v>
                </c:pt>
                <c:pt idx="2002">
                  <c:v>4.8272580066748301</c:v>
                </c:pt>
                <c:pt idx="2003">
                  <c:v>5.6558172167756098</c:v>
                </c:pt>
                <c:pt idx="2004">
                  <c:v>5.0253917308293943</c:v>
                </c:pt>
                <c:pt idx="2005">
                  <c:v>6.2141940757567014</c:v>
                </c:pt>
                <c:pt idx="2006">
                  <c:v>5.1154525145359333</c:v>
                </c:pt>
                <c:pt idx="2007">
                  <c:v>4.2868933044351936</c:v>
                </c:pt>
                <c:pt idx="2008">
                  <c:v>5.1875011415013095</c:v>
                </c:pt>
                <c:pt idx="2009">
                  <c:v>5.0073795740880698</c:v>
                </c:pt>
                <c:pt idx="2010">
                  <c:v>4.3949662448830455</c:v>
                </c:pt>
                <c:pt idx="2011">
                  <c:v>4.7912336931922903</c:v>
                </c:pt>
                <c:pt idx="2012">
                  <c:v>5.2235254549839576</c:v>
                </c:pt>
                <c:pt idx="2013">
                  <c:v>4.124783893763194</c:v>
                </c:pt>
                <c:pt idx="2014">
                  <c:v>3.9626744830912366</c:v>
                </c:pt>
                <c:pt idx="2015">
                  <c:v>4.4129784016243834</c:v>
                </c:pt>
                <c:pt idx="2016">
                  <c:v>3.9086380128673408</c:v>
                </c:pt>
                <c:pt idx="2017">
                  <c:v>4.2508689909524824</c:v>
                </c:pt>
                <c:pt idx="2018">
                  <c:v>3.6744799752300947</c:v>
                </c:pt>
                <c:pt idx="2019">
                  <c:v>4.3589419314004045</c:v>
                </c:pt>
                <c:pt idx="2020">
                  <c:v>3.9986987965739265</c:v>
                </c:pt>
                <c:pt idx="2021">
                  <c:v>4.2868933044351936</c:v>
                </c:pt>
                <c:pt idx="2022">
                  <c:v>2.9359815488358212</c:v>
                </c:pt>
                <c:pt idx="2023">
                  <c:v>4.4850270285896734</c:v>
                </c:pt>
                <c:pt idx="2024">
                  <c:v>4.0887595802805494</c:v>
                </c:pt>
                <c:pt idx="2025">
                  <c:v>3.3862854673689107</c:v>
                </c:pt>
                <c:pt idx="2026">
                  <c:v>3.0620666460250789</c:v>
                </c:pt>
                <c:pt idx="2027">
                  <c:v>2.5217019437853612</c:v>
                </c:pt>
                <c:pt idx="2028">
                  <c:v>2.5217019437853612</c:v>
                </c:pt>
                <c:pt idx="2029">
                  <c:v>2.1614588089588787</c:v>
                </c:pt>
                <c:pt idx="2030">
                  <c:v>3.2421882134383182</c:v>
                </c:pt>
                <c:pt idx="2031">
                  <c:v>2.5937505707506552</c:v>
                </c:pt>
                <c:pt idx="2032">
                  <c:v>3.5123705645581778</c:v>
                </c:pt>
                <c:pt idx="2033">
                  <c:v>3.7645407589367768</c:v>
                </c:pt>
                <c:pt idx="2034">
                  <c:v>2.431641160078692</c:v>
                </c:pt>
                <c:pt idx="2035">
                  <c:v>3.2962246836622904</c:v>
                </c:pt>
                <c:pt idx="2036">
                  <c:v>2.2154952791828508</c:v>
                </c:pt>
                <c:pt idx="2037">
                  <c:v>3.5483948780408676</c:v>
                </c:pt>
                <c:pt idx="2038">
                  <c:v>2.431641160078692</c:v>
                </c:pt>
                <c:pt idx="2039">
                  <c:v>3.8005650724193631</c:v>
                </c:pt>
                <c:pt idx="2040">
                  <c:v>3.2241760566970576</c:v>
                </c:pt>
                <c:pt idx="2041">
                  <c:v>2.6297748842333042</c:v>
                </c:pt>
                <c:pt idx="2042">
                  <c:v>2.647787040974686</c:v>
                </c:pt>
                <c:pt idx="2043">
                  <c:v>2.431641160078692</c:v>
                </c:pt>
                <c:pt idx="2044">
                  <c:v>2.395616846596091</c:v>
                </c:pt>
                <c:pt idx="2045">
                  <c:v>2.3776046898547567</c:v>
                </c:pt>
                <c:pt idx="2046">
                  <c:v>2.053385868510976</c:v>
                </c:pt>
                <c:pt idx="2047">
                  <c:v>2.2515195926655012</c:v>
                </c:pt>
                <c:pt idx="2048">
                  <c:v>2.3235682196307947</c:v>
                </c:pt>
                <c:pt idx="2049">
                  <c:v>2.5757384140093307</c:v>
                </c:pt>
                <c:pt idx="2050">
                  <c:v>3.2061638999556705</c:v>
                </c:pt>
                <c:pt idx="2051">
                  <c:v>3.1881517432144051</c:v>
                </c:pt>
                <c:pt idx="2052">
                  <c:v>3.3142368404036144</c:v>
                </c:pt>
                <c:pt idx="2053">
                  <c:v>2.3595925331134167</c:v>
                </c:pt>
                <c:pt idx="2054">
                  <c:v>2.5036897870440402</c:v>
                </c:pt>
                <c:pt idx="2055">
                  <c:v>3.2782125269209672</c:v>
                </c:pt>
                <c:pt idx="2056">
                  <c:v>2.7738721381638927</c:v>
                </c:pt>
                <c:pt idx="2057">
                  <c:v>2.8999572353531367</c:v>
                </c:pt>
                <c:pt idx="2058">
                  <c:v>2.9539937055771412</c:v>
                </c:pt>
                <c:pt idx="2059">
                  <c:v>3.4042976241102343</c:v>
                </c:pt>
                <c:pt idx="2060">
                  <c:v>3.2782125269209672</c:v>
                </c:pt>
                <c:pt idx="2061">
                  <c:v>3.4763462510755305</c:v>
                </c:pt>
                <c:pt idx="2062">
                  <c:v>3.4223097808515592</c:v>
                </c:pt>
                <c:pt idx="2063">
                  <c:v>3.7645407589367768</c:v>
                </c:pt>
                <c:pt idx="2064">
                  <c:v>4.5030391853310938</c:v>
                </c:pt>
                <c:pt idx="2065">
                  <c:v>4.1608082072457382</c:v>
                </c:pt>
                <c:pt idx="2066">
                  <c:v>5.3856348656558675</c:v>
                </c:pt>
                <c:pt idx="2067">
                  <c:v>6.8806438751857684</c:v>
                </c:pt>
                <c:pt idx="2068">
                  <c:v>5.7458780004823531</c:v>
                </c:pt>
                <c:pt idx="2069">
                  <c:v>7.5651058313559583</c:v>
                </c:pt>
                <c:pt idx="2070">
                  <c:v>7.0967897560816526</c:v>
                </c:pt>
                <c:pt idx="2071">
                  <c:v>7.2228748532708655</c:v>
                </c:pt>
                <c:pt idx="2072">
                  <c:v>8.4296893549397947</c:v>
                </c:pt>
                <c:pt idx="2073">
                  <c:v>8.3936650414569804</c:v>
                </c:pt>
                <c:pt idx="2074">
                  <c:v>10.465063066709376</c:v>
                </c:pt>
                <c:pt idx="2075">
                  <c:v>10.933379141983663</c:v>
                </c:pt>
                <c:pt idx="2076">
                  <c:v>8.9160175869553751</c:v>
                </c:pt>
                <c:pt idx="2077">
                  <c:v>12.140193643652298</c:v>
                </c:pt>
                <c:pt idx="2078">
                  <c:v>14.175567355422126</c:v>
                </c:pt>
                <c:pt idx="2079">
                  <c:v>13.437068929027697</c:v>
                </c:pt>
                <c:pt idx="2080">
                  <c:v>16.102868126743935</c:v>
                </c:pt>
                <c:pt idx="2081">
                  <c:v>16.264977537415565</c:v>
                </c:pt>
                <c:pt idx="2082">
                  <c:v>15.976783029554404</c:v>
                </c:pt>
                <c:pt idx="2083">
                  <c:v>19.218971242992701</c:v>
                </c:pt>
                <c:pt idx="2084">
                  <c:v>17.399743412118976</c:v>
                </c:pt>
                <c:pt idx="2085">
                  <c:v>20.245664177248166</c:v>
                </c:pt>
                <c:pt idx="2086">
                  <c:v>19.993493982869278</c:v>
                </c:pt>
                <c:pt idx="2087">
                  <c:v>22.118928478345861</c:v>
                </c:pt>
                <c:pt idx="2088">
                  <c:v>22.46115945643102</c:v>
                </c:pt>
                <c:pt idx="2089">
                  <c:v>20.047530453093604</c:v>
                </c:pt>
                <c:pt idx="2090">
                  <c:v>24.082253563150179</c:v>
                </c:pt>
                <c:pt idx="2091">
                  <c:v>23.433815920462635</c:v>
                </c:pt>
                <c:pt idx="2092">
                  <c:v>27.576611970966699</c:v>
                </c:pt>
                <c:pt idx="2093">
                  <c:v>35.73611897478753</c:v>
                </c:pt>
                <c:pt idx="2094">
                  <c:v>44.832258129155463</c:v>
                </c:pt>
                <c:pt idx="2095">
                  <c:v>32.836161739433344</c:v>
                </c:pt>
                <c:pt idx="2096">
                  <c:v>29.828131563632528</c:v>
                </c:pt>
                <c:pt idx="2097">
                  <c:v>38.401918172502761</c:v>
                </c:pt>
                <c:pt idx="2098">
                  <c:v>41.500009132010476</c:v>
                </c:pt>
                <c:pt idx="2099">
                  <c:v>29.936204504080475</c:v>
                </c:pt>
                <c:pt idx="2100">
                  <c:v>39.392586793275555</c:v>
                </c:pt>
                <c:pt idx="2101">
                  <c:v>43.229176179178317</c:v>
                </c:pt>
                <c:pt idx="2102">
                  <c:v>48.488725947644184</c:v>
                </c:pt>
                <c:pt idx="2103">
                  <c:v>53.279959640836367</c:v>
                </c:pt>
                <c:pt idx="2104">
                  <c:v>51.352658869514705</c:v>
                </c:pt>
                <c:pt idx="2105">
                  <c:v>47.299923602716802</c:v>
                </c:pt>
                <c:pt idx="2106">
                  <c:v>54.360689045315794</c:v>
                </c:pt>
                <c:pt idx="2107">
                  <c:v>49.461382411675594</c:v>
                </c:pt>
                <c:pt idx="2108">
                  <c:v>45.985036160600146</c:v>
                </c:pt>
                <c:pt idx="2109">
                  <c:v>54.198579634643913</c:v>
                </c:pt>
                <c:pt idx="2110">
                  <c:v>56.179916876190013</c:v>
                </c:pt>
                <c:pt idx="2111">
                  <c:v>59.81837253793698</c:v>
                </c:pt>
                <c:pt idx="2112">
                  <c:v>59.764336067712996</c:v>
                </c:pt>
                <c:pt idx="2113">
                  <c:v>54.738944336883613</c:v>
                </c:pt>
                <c:pt idx="2114">
                  <c:v>49.515418881899649</c:v>
                </c:pt>
                <c:pt idx="2115">
                  <c:v>55.117199628451417</c:v>
                </c:pt>
                <c:pt idx="2116">
                  <c:v>58.503485095820324</c:v>
                </c:pt>
                <c:pt idx="2117">
                  <c:v>54.126531007678601</c:v>
                </c:pt>
                <c:pt idx="2118">
                  <c:v>51.550792593669144</c:v>
                </c:pt>
                <c:pt idx="2119">
                  <c:v>69.148669729944245</c:v>
                </c:pt>
                <c:pt idx="2120">
                  <c:v>60.827053315451117</c:v>
                </c:pt>
                <c:pt idx="2121">
                  <c:v>29.413851958582235</c:v>
                </c:pt>
                <c:pt idx="2122">
                  <c:v>45.0484040100513</c:v>
                </c:pt>
                <c:pt idx="2123">
                  <c:v>53.406044738025635</c:v>
                </c:pt>
                <c:pt idx="2124">
                  <c:v>48.056434185851998</c:v>
                </c:pt>
                <c:pt idx="2125">
                  <c:v>48.128482812818113</c:v>
                </c:pt>
                <c:pt idx="2126">
                  <c:v>35.249790742771751</c:v>
                </c:pt>
                <c:pt idx="2127">
                  <c:v>54.072494537454624</c:v>
                </c:pt>
                <c:pt idx="2128">
                  <c:v>33.070319777071013</c:v>
                </c:pt>
                <c:pt idx="2129">
                  <c:v>26.117627274919787</c:v>
                </c:pt>
                <c:pt idx="2130">
                  <c:v>39.536684047205995</c:v>
                </c:pt>
                <c:pt idx="2131">
                  <c:v>38.491978956209373</c:v>
                </c:pt>
                <c:pt idx="2132">
                  <c:v>36.834860536006964</c:v>
                </c:pt>
                <c:pt idx="2133">
                  <c:v>40.905607959545975</c:v>
                </c:pt>
                <c:pt idx="2134">
                  <c:v>47.065765565079587</c:v>
                </c:pt>
                <c:pt idx="2135">
                  <c:v>39.122404442156011</c:v>
                </c:pt>
                <c:pt idx="2136">
                  <c:v>28.261073927137289</c:v>
                </c:pt>
                <c:pt idx="2137">
                  <c:v>39.482647576981996</c:v>
                </c:pt>
                <c:pt idx="2138">
                  <c:v>38.708124837105913</c:v>
                </c:pt>
                <c:pt idx="2139">
                  <c:v>24.83876414628579</c:v>
                </c:pt>
                <c:pt idx="2140">
                  <c:v>20.731992409263913</c:v>
                </c:pt>
                <c:pt idx="2141">
                  <c:v>19.867408885680362</c:v>
                </c:pt>
                <c:pt idx="2142">
                  <c:v>17.381731255377336</c:v>
                </c:pt>
                <c:pt idx="2143">
                  <c:v>18.768667324459599</c:v>
                </c:pt>
                <c:pt idx="2144">
                  <c:v>17.904083800876027</c:v>
                </c:pt>
                <c:pt idx="2145">
                  <c:v>20.750004566005227</c:v>
                </c:pt>
                <c:pt idx="2146">
                  <c:v>18.678606540752789</c:v>
                </c:pt>
                <c:pt idx="2147">
                  <c:v>16.210941067191591</c:v>
                </c:pt>
                <c:pt idx="2148">
                  <c:v>16.138892440226297</c:v>
                </c:pt>
                <c:pt idx="2149">
                  <c:v>18.282339092443369</c:v>
                </c:pt>
                <c:pt idx="2150">
                  <c:v>18.840715951424887</c:v>
                </c:pt>
                <c:pt idx="2151">
                  <c:v>17.561852822790893</c:v>
                </c:pt>
                <c:pt idx="2152">
                  <c:v>14.769968527885673</c:v>
                </c:pt>
                <c:pt idx="2153">
                  <c:v>17.165585374481729</c:v>
                </c:pt>
                <c:pt idx="2154">
                  <c:v>17.940108114358694</c:v>
                </c:pt>
                <c:pt idx="2155">
                  <c:v>18.300351249185173</c:v>
                </c:pt>
                <c:pt idx="2156">
                  <c:v>20.263676333989036</c:v>
                </c:pt>
                <c:pt idx="2157">
                  <c:v>18.030168898065316</c:v>
                </c:pt>
                <c:pt idx="2158">
                  <c:v>15.094187349229506</c:v>
                </c:pt>
                <c:pt idx="2159">
                  <c:v>17.075524590774723</c:v>
                </c:pt>
                <c:pt idx="2160">
                  <c:v>17.165585374481729</c:v>
                </c:pt>
                <c:pt idx="2161">
                  <c:v>17.615889293014895</c:v>
                </c:pt>
                <c:pt idx="2162">
                  <c:v>18.17426615199593</c:v>
                </c:pt>
                <c:pt idx="2163">
                  <c:v>16.319014007639538</c:v>
                </c:pt>
                <c:pt idx="2164">
                  <c:v>18.192278308737226</c:v>
                </c:pt>
                <c:pt idx="2165">
                  <c:v>19.741323788491087</c:v>
                </c:pt>
                <c:pt idx="2166">
                  <c:v>17.02148812055119</c:v>
                </c:pt>
                <c:pt idx="2167">
                  <c:v>18.08420536828929</c:v>
                </c:pt>
                <c:pt idx="2168">
                  <c:v>16.409074791346157</c:v>
                </c:pt>
                <c:pt idx="2169">
                  <c:v>18.138241838513089</c:v>
                </c:pt>
                <c:pt idx="2170">
                  <c:v>16.949439493585459</c:v>
                </c:pt>
                <c:pt idx="2171">
                  <c:v>16.913415180103229</c:v>
                </c:pt>
                <c:pt idx="2172">
                  <c:v>15.184248132936098</c:v>
                </c:pt>
                <c:pt idx="2173">
                  <c:v>16.102868126743935</c:v>
                </c:pt>
                <c:pt idx="2174">
                  <c:v>17.687937919980158</c:v>
                </c:pt>
                <c:pt idx="2175">
                  <c:v>15.616539894728142</c:v>
                </c:pt>
                <c:pt idx="2176">
                  <c:v>16.427086948087481</c:v>
                </c:pt>
                <c:pt idx="2177">
                  <c:v>17.183597531222716</c:v>
                </c:pt>
                <c:pt idx="2178">
                  <c:v>15.544491267762606</c:v>
                </c:pt>
                <c:pt idx="2179">
                  <c:v>19.687287318267121</c:v>
                </c:pt>
                <c:pt idx="2180">
                  <c:v>17.02148812055119</c:v>
                </c:pt>
                <c:pt idx="2181">
                  <c:v>16.08485597000233</c:v>
                </c:pt>
                <c:pt idx="2182">
                  <c:v>17.633901449756614</c:v>
                </c:pt>
                <c:pt idx="2183">
                  <c:v>15.1662359761948</c:v>
                </c:pt>
                <c:pt idx="2184">
                  <c:v>15.688588521693195</c:v>
                </c:pt>
                <c:pt idx="2185">
                  <c:v>16.174916753708995</c:v>
                </c:pt>
                <c:pt idx="2186">
                  <c:v>17.039500277292497</c:v>
                </c:pt>
                <c:pt idx="2187">
                  <c:v>17.075524590774723</c:v>
                </c:pt>
                <c:pt idx="2188">
                  <c:v>18.966801048614165</c:v>
                </c:pt>
                <c:pt idx="2189">
                  <c:v>18.804691637942227</c:v>
                </c:pt>
                <c:pt idx="2190">
                  <c:v>16.355038321122187</c:v>
                </c:pt>
                <c:pt idx="2191">
                  <c:v>19.182946929510052</c:v>
                </c:pt>
                <c:pt idx="2192">
                  <c:v>17.868059487393289</c:v>
                </c:pt>
                <c:pt idx="2193">
                  <c:v>18.354387719409235</c:v>
                </c:pt>
                <c:pt idx="2194">
                  <c:v>16.156904596967621</c:v>
                </c:pt>
                <c:pt idx="2195">
                  <c:v>17.922095957617373</c:v>
                </c:pt>
                <c:pt idx="2196">
                  <c:v>17.976132427841289</c:v>
                </c:pt>
                <c:pt idx="2197">
                  <c:v>16.138892440226297</c:v>
                </c:pt>
                <c:pt idx="2198">
                  <c:v>20.011506139610955</c:v>
                </c:pt>
                <c:pt idx="2199">
                  <c:v>19.867408885680362</c:v>
                </c:pt>
                <c:pt idx="2200">
                  <c:v>16.12088028348499</c:v>
                </c:pt>
                <c:pt idx="2201">
                  <c:v>17.994144584582589</c:v>
                </c:pt>
                <c:pt idx="2202">
                  <c:v>16.463111261569747</c:v>
                </c:pt>
                <c:pt idx="2203">
                  <c:v>17.075524590774723</c:v>
                </c:pt>
                <c:pt idx="2204">
                  <c:v>17.796010860428087</c:v>
                </c:pt>
                <c:pt idx="2205">
                  <c:v>18.930776735131122</c:v>
                </c:pt>
                <c:pt idx="2206">
                  <c:v>14.805992841368505</c:v>
                </c:pt>
                <c:pt idx="2207">
                  <c:v>16.5171477317941</c:v>
                </c:pt>
                <c:pt idx="2208">
                  <c:v>17.075524590774723</c:v>
                </c:pt>
                <c:pt idx="2209">
                  <c:v>16.066843813260789</c:v>
                </c:pt>
                <c:pt idx="2210">
                  <c:v>17.832035173910754</c:v>
                </c:pt>
                <c:pt idx="2211">
                  <c:v>18.300351249185173</c:v>
                </c:pt>
                <c:pt idx="2212">
                  <c:v>17.814023017169433</c:v>
                </c:pt>
                <c:pt idx="2213">
                  <c:v>16.931427336844553</c:v>
                </c:pt>
                <c:pt idx="2214">
                  <c:v>16.355038321122187</c:v>
                </c:pt>
                <c:pt idx="2215">
                  <c:v>18.426436346373954</c:v>
                </c:pt>
                <c:pt idx="2216">
                  <c:v>17.003475963809848</c:v>
                </c:pt>
                <c:pt idx="2217">
                  <c:v>19.056861832320784</c:v>
                </c:pt>
                <c:pt idx="2218">
                  <c:v>18.588545757046329</c:v>
                </c:pt>
                <c:pt idx="2219">
                  <c:v>18.858728108166186</c:v>
                </c:pt>
                <c:pt idx="2220">
                  <c:v>20.659943782298917</c:v>
                </c:pt>
                <c:pt idx="2221">
                  <c:v>17.832035173910754</c:v>
                </c:pt>
                <c:pt idx="2222">
                  <c:v>21.236332798020982</c:v>
                </c:pt>
                <c:pt idx="2223">
                  <c:v>31.287116259679689</c:v>
                </c:pt>
                <c:pt idx="2224">
                  <c:v>33.718757419758504</c:v>
                </c:pt>
                <c:pt idx="2225">
                  <c:v>27.756733538379756</c:v>
                </c:pt>
                <c:pt idx="2226">
                  <c:v>28.387159024326611</c:v>
                </c:pt>
                <c:pt idx="2227">
                  <c:v>35.628046034339263</c:v>
                </c:pt>
                <c:pt idx="2228">
                  <c:v>26.477870409746291</c:v>
                </c:pt>
                <c:pt idx="2229">
                  <c:v>28.567280591739689</c:v>
                </c:pt>
                <c:pt idx="2230">
                  <c:v>23.289718666531574</c:v>
                </c:pt>
                <c:pt idx="2231">
                  <c:v>23.631949644617091</c:v>
                </c:pt>
                <c:pt idx="2232">
                  <c:v>23.866107682254292</c:v>
                </c:pt>
                <c:pt idx="2233">
                  <c:v>16.841366553137789</c:v>
                </c:pt>
                <c:pt idx="2234">
                  <c:v>15.670576364951868</c:v>
                </c:pt>
                <c:pt idx="2235">
                  <c:v>17.50781635256692</c:v>
                </c:pt>
                <c:pt idx="2236">
                  <c:v>15.958770872813057</c:v>
                </c:pt>
                <c:pt idx="2237">
                  <c:v>16.553172045276746</c:v>
                </c:pt>
                <c:pt idx="2238">
                  <c:v>13.941409317784776</c:v>
                </c:pt>
                <c:pt idx="2239">
                  <c:v>14.89605362507495</c:v>
                </c:pt>
                <c:pt idx="2240">
                  <c:v>14.301652452611252</c:v>
                </c:pt>
                <c:pt idx="2241">
                  <c:v>14.517798333507137</c:v>
                </c:pt>
                <c:pt idx="2242">
                  <c:v>12.536461091961497</c:v>
                </c:pt>
                <c:pt idx="2243">
                  <c:v>14.247615982387268</c:v>
                </c:pt>
                <c:pt idx="2244">
                  <c:v>12.932728540270618</c:v>
                </c:pt>
                <c:pt idx="2245">
                  <c:v>12.986765010494597</c:v>
                </c:pt>
                <c:pt idx="2246">
                  <c:v>12.104169330169722</c:v>
                </c:pt>
                <c:pt idx="2247">
                  <c:v>13.112850107683867</c:v>
                </c:pt>
                <c:pt idx="2248">
                  <c:v>11.473743844223424</c:v>
                </c:pt>
                <c:pt idx="2249">
                  <c:v>13.184898734649162</c:v>
                </c:pt>
                <c:pt idx="2250">
                  <c:v>11.797962665567216</c:v>
                </c:pt>
                <c:pt idx="2251">
                  <c:v>10.897354828501022</c:v>
                </c:pt>
                <c:pt idx="2252">
                  <c:v>9.9066862077284998</c:v>
                </c:pt>
                <c:pt idx="2253">
                  <c:v>10.7352454178291</c:v>
                </c:pt>
                <c:pt idx="2254">
                  <c:v>11.851999135791186</c:v>
                </c:pt>
                <c:pt idx="2255">
                  <c:v>11.581816784671318</c:v>
                </c:pt>
                <c:pt idx="2256">
                  <c:v>10.15885640210673</c:v>
                </c:pt>
                <c:pt idx="2257">
                  <c:v>12.446400308254875</c:v>
                </c:pt>
                <c:pt idx="2258">
                  <c:v>9.3843336622297997</c:v>
                </c:pt>
                <c:pt idx="2259">
                  <c:v>9.6725281700909829</c:v>
                </c:pt>
                <c:pt idx="2260">
                  <c:v>9.4924066026778267</c:v>
                </c:pt>
                <c:pt idx="2261">
                  <c:v>11.365670903775452</c:v>
                </c:pt>
                <c:pt idx="2262">
                  <c:v>9.6004795431257008</c:v>
                </c:pt>
                <c:pt idx="2263">
                  <c:v>9.6905403268323074</c:v>
                </c:pt>
                <c:pt idx="2264">
                  <c:v>8.9880662139206748</c:v>
                </c:pt>
                <c:pt idx="2265">
                  <c:v>11.113500709396902</c:v>
                </c:pt>
                <c:pt idx="2266">
                  <c:v>8.4296893549397947</c:v>
                </c:pt>
                <c:pt idx="2267">
                  <c:v>9.9787348346935048</c:v>
                </c:pt>
              </c:numCache>
            </c:numRef>
          </c:xVal>
          <c:yVal>
            <c:numRef>
              <c:f>'Report Data'!$G$2:$G$2269</c:f>
              <c:numCache>
                <c:formatCode>General</c:formatCode>
                <c:ptCount val="2268"/>
                <c:pt idx="0">
                  <c:v>153</c:v>
                </c:pt>
                <c:pt idx="1">
                  <c:v>222</c:v>
                </c:pt>
                <c:pt idx="2">
                  <c:v>225</c:v>
                </c:pt>
                <c:pt idx="3">
                  <c:v>243</c:v>
                </c:pt>
                <c:pt idx="4">
                  <c:v>159</c:v>
                </c:pt>
                <c:pt idx="5">
                  <c:v>255</c:v>
                </c:pt>
                <c:pt idx="6">
                  <c:v>252</c:v>
                </c:pt>
                <c:pt idx="7">
                  <c:v>219</c:v>
                </c:pt>
                <c:pt idx="8">
                  <c:v>243</c:v>
                </c:pt>
                <c:pt idx="9">
                  <c:v>177</c:v>
                </c:pt>
                <c:pt idx="10">
                  <c:v>261</c:v>
                </c:pt>
                <c:pt idx="11">
                  <c:v>165</c:v>
                </c:pt>
                <c:pt idx="12">
                  <c:v>198</c:v>
                </c:pt>
                <c:pt idx="13">
                  <c:v>207</c:v>
                </c:pt>
                <c:pt idx="14">
                  <c:v>207</c:v>
                </c:pt>
                <c:pt idx="15">
                  <c:v>156</c:v>
                </c:pt>
                <c:pt idx="16">
                  <c:v>144</c:v>
                </c:pt>
                <c:pt idx="17">
                  <c:v>123</c:v>
                </c:pt>
                <c:pt idx="18">
                  <c:v>132</c:v>
                </c:pt>
                <c:pt idx="19">
                  <c:v>129</c:v>
                </c:pt>
                <c:pt idx="20">
                  <c:v>156</c:v>
                </c:pt>
                <c:pt idx="21">
                  <c:v>183</c:v>
                </c:pt>
                <c:pt idx="22">
                  <c:v>144</c:v>
                </c:pt>
                <c:pt idx="23">
                  <c:v>138</c:v>
                </c:pt>
                <c:pt idx="24">
                  <c:v>144</c:v>
                </c:pt>
                <c:pt idx="25">
                  <c:v>111</c:v>
                </c:pt>
                <c:pt idx="26">
                  <c:v>183</c:v>
                </c:pt>
                <c:pt idx="27">
                  <c:v>141</c:v>
                </c:pt>
                <c:pt idx="28">
                  <c:v>135</c:v>
                </c:pt>
                <c:pt idx="29">
                  <c:v>141</c:v>
                </c:pt>
                <c:pt idx="30">
                  <c:v>162</c:v>
                </c:pt>
                <c:pt idx="31">
                  <c:v>168</c:v>
                </c:pt>
                <c:pt idx="32">
                  <c:v>192</c:v>
                </c:pt>
                <c:pt idx="33">
                  <c:v>165</c:v>
                </c:pt>
                <c:pt idx="34">
                  <c:v>114</c:v>
                </c:pt>
                <c:pt idx="35">
                  <c:v>165</c:v>
                </c:pt>
                <c:pt idx="36">
                  <c:v>90</c:v>
                </c:pt>
                <c:pt idx="37">
                  <c:v>150</c:v>
                </c:pt>
                <c:pt idx="38">
                  <c:v>168</c:v>
                </c:pt>
                <c:pt idx="39">
                  <c:v>144</c:v>
                </c:pt>
                <c:pt idx="40">
                  <c:v>213</c:v>
                </c:pt>
                <c:pt idx="41">
                  <c:v>183</c:v>
                </c:pt>
                <c:pt idx="42">
                  <c:v>183</c:v>
                </c:pt>
                <c:pt idx="43">
                  <c:v>210</c:v>
                </c:pt>
                <c:pt idx="44">
                  <c:v>243</c:v>
                </c:pt>
                <c:pt idx="45">
                  <c:v>243</c:v>
                </c:pt>
                <c:pt idx="46">
                  <c:v>234</c:v>
                </c:pt>
                <c:pt idx="47">
                  <c:v>243</c:v>
                </c:pt>
                <c:pt idx="48">
                  <c:v>252</c:v>
                </c:pt>
                <c:pt idx="49">
                  <c:v>210</c:v>
                </c:pt>
                <c:pt idx="50">
                  <c:v>279</c:v>
                </c:pt>
                <c:pt idx="51">
                  <c:v>375</c:v>
                </c:pt>
                <c:pt idx="52">
                  <c:v>357</c:v>
                </c:pt>
                <c:pt idx="53">
                  <c:v>441</c:v>
                </c:pt>
                <c:pt idx="54">
                  <c:v>477</c:v>
                </c:pt>
                <c:pt idx="55">
                  <c:v>528</c:v>
                </c:pt>
                <c:pt idx="56">
                  <c:v>606</c:v>
                </c:pt>
                <c:pt idx="57">
                  <c:v>687</c:v>
                </c:pt>
                <c:pt idx="58">
                  <c:v>741</c:v>
                </c:pt>
                <c:pt idx="59">
                  <c:v>858</c:v>
                </c:pt>
                <c:pt idx="60">
                  <c:v>834</c:v>
                </c:pt>
                <c:pt idx="61">
                  <c:v>924</c:v>
                </c:pt>
                <c:pt idx="62">
                  <c:v>1011</c:v>
                </c:pt>
                <c:pt idx="63">
                  <c:v>1176</c:v>
                </c:pt>
                <c:pt idx="64">
                  <c:v>1353</c:v>
                </c:pt>
                <c:pt idx="65">
                  <c:v>1329</c:v>
                </c:pt>
                <c:pt idx="66">
                  <c:v>1389</c:v>
                </c:pt>
                <c:pt idx="67">
                  <c:v>1542</c:v>
                </c:pt>
                <c:pt idx="68">
                  <c:v>1605</c:v>
                </c:pt>
                <c:pt idx="69">
                  <c:v>1647</c:v>
                </c:pt>
                <c:pt idx="70">
                  <c:v>1797</c:v>
                </c:pt>
                <c:pt idx="71">
                  <c:v>1626</c:v>
                </c:pt>
                <c:pt idx="72">
                  <c:v>1623</c:v>
                </c:pt>
                <c:pt idx="73">
                  <c:v>1782</c:v>
                </c:pt>
                <c:pt idx="74">
                  <c:v>1788</c:v>
                </c:pt>
                <c:pt idx="75">
                  <c:v>1758</c:v>
                </c:pt>
                <c:pt idx="76">
                  <c:v>1824</c:v>
                </c:pt>
                <c:pt idx="77">
                  <c:v>1710</c:v>
                </c:pt>
                <c:pt idx="78">
                  <c:v>1662</c:v>
                </c:pt>
                <c:pt idx="79">
                  <c:v>1581</c:v>
                </c:pt>
                <c:pt idx="80">
                  <c:v>1728</c:v>
                </c:pt>
                <c:pt idx="81">
                  <c:v>1692</c:v>
                </c:pt>
                <c:pt idx="82">
                  <c:v>1311</c:v>
                </c:pt>
                <c:pt idx="83">
                  <c:v>1329</c:v>
                </c:pt>
                <c:pt idx="84">
                  <c:v>1257</c:v>
                </c:pt>
                <c:pt idx="85">
                  <c:v>1119</c:v>
                </c:pt>
                <c:pt idx="86">
                  <c:v>1005</c:v>
                </c:pt>
                <c:pt idx="87">
                  <c:v>1491</c:v>
                </c:pt>
                <c:pt idx="88">
                  <c:v>1533</c:v>
                </c:pt>
                <c:pt idx="89">
                  <c:v>1512</c:v>
                </c:pt>
                <c:pt idx="90">
                  <c:v>1410</c:v>
                </c:pt>
                <c:pt idx="91">
                  <c:v>1422</c:v>
                </c:pt>
                <c:pt idx="92">
                  <c:v>1371</c:v>
                </c:pt>
                <c:pt idx="93">
                  <c:v>1362</c:v>
                </c:pt>
                <c:pt idx="94">
                  <c:v>1323</c:v>
                </c:pt>
                <c:pt idx="95">
                  <c:v>1110</c:v>
                </c:pt>
                <c:pt idx="96">
                  <c:v>1230</c:v>
                </c:pt>
                <c:pt idx="97">
                  <c:v>1197</c:v>
                </c:pt>
                <c:pt idx="98">
                  <c:v>1353</c:v>
                </c:pt>
                <c:pt idx="99">
                  <c:v>1275</c:v>
                </c:pt>
                <c:pt idx="100">
                  <c:v>1452</c:v>
                </c:pt>
                <c:pt idx="101">
                  <c:v>1200</c:v>
                </c:pt>
                <c:pt idx="102">
                  <c:v>1266</c:v>
                </c:pt>
                <c:pt idx="103">
                  <c:v>1077</c:v>
                </c:pt>
                <c:pt idx="104">
                  <c:v>1227</c:v>
                </c:pt>
                <c:pt idx="105">
                  <c:v>1038</c:v>
                </c:pt>
                <c:pt idx="106">
                  <c:v>1638</c:v>
                </c:pt>
                <c:pt idx="107">
                  <c:v>1392</c:v>
                </c:pt>
                <c:pt idx="108">
                  <c:v>1368</c:v>
                </c:pt>
                <c:pt idx="109">
                  <c:v>1299</c:v>
                </c:pt>
                <c:pt idx="110">
                  <c:v>1356</c:v>
                </c:pt>
                <c:pt idx="111">
                  <c:v>1413</c:v>
                </c:pt>
                <c:pt idx="112">
                  <c:v>1482</c:v>
                </c:pt>
                <c:pt idx="113">
                  <c:v>1551</c:v>
                </c:pt>
                <c:pt idx="114">
                  <c:v>1428</c:v>
                </c:pt>
                <c:pt idx="115">
                  <c:v>1317</c:v>
                </c:pt>
                <c:pt idx="116">
                  <c:v>1560</c:v>
                </c:pt>
                <c:pt idx="117">
                  <c:v>1377</c:v>
                </c:pt>
                <c:pt idx="118">
                  <c:v>1578</c:v>
                </c:pt>
                <c:pt idx="119">
                  <c:v>1539</c:v>
                </c:pt>
                <c:pt idx="120">
                  <c:v>1617</c:v>
                </c:pt>
                <c:pt idx="121">
                  <c:v>1509</c:v>
                </c:pt>
                <c:pt idx="122">
                  <c:v>1452</c:v>
                </c:pt>
                <c:pt idx="123">
                  <c:v>1566</c:v>
                </c:pt>
                <c:pt idx="124">
                  <c:v>1503</c:v>
                </c:pt>
                <c:pt idx="125">
                  <c:v>1527</c:v>
                </c:pt>
                <c:pt idx="126">
                  <c:v>1446</c:v>
                </c:pt>
                <c:pt idx="127">
                  <c:v>1398</c:v>
                </c:pt>
                <c:pt idx="128">
                  <c:v>1431</c:v>
                </c:pt>
                <c:pt idx="129">
                  <c:v>1383</c:v>
                </c:pt>
                <c:pt idx="130">
                  <c:v>1338</c:v>
                </c:pt>
                <c:pt idx="131">
                  <c:v>1440</c:v>
                </c:pt>
                <c:pt idx="132">
                  <c:v>1494</c:v>
                </c:pt>
                <c:pt idx="133">
                  <c:v>1473</c:v>
                </c:pt>
                <c:pt idx="134">
                  <c:v>1368</c:v>
                </c:pt>
                <c:pt idx="135">
                  <c:v>1377</c:v>
                </c:pt>
                <c:pt idx="136">
                  <c:v>1368</c:v>
                </c:pt>
                <c:pt idx="137">
                  <c:v>1329</c:v>
                </c:pt>
                <c:pt idx="138">
                  <c:v>1368</c:v>
                </c:pt>
                <c:pt idx="139">
                  <c:v>1356</c:v>
                </c:pt>
                <c:pt idx="140">
                  <c:v>1347</c:v>
                </c:pt>
                <c:pt idx="141">
                  <c:v>1389</c:v>
                </c:pt>
                <c:pt idx="142">
                  <c:v>1407</c:v>
                </c:pt>
                <c:pt idx="143">
                  <c:v>1293</c:v>
                </c:pt>
                <c:pt idx="144">
                  <c:v>1251</c:v>
                </c:pt>
                <c:pt idx="145">
                  <c:v>1389</c:v>
                </c:pt>
                <c:pt idx="146">
                  <c:v>1275</c:v>
                </c:pt>
                <c:pt idx="147">
                  <c:v>1335</c:v>
                </c:pt>
                <c:pt idx="148">
                  <c:v>1254</c:v>
                </c:pt>
                <c:pt idx="149">
                  <c:v>1356</c:v>
                </c:pt>
                <c:pt idx="150">
                  <c:v>1299</c:v>
                </c:pt>
                <c:pt idx="151">
                  <c:v>1440</c:v>
                </c:pt>
                <c:pt idx="152">
                  <c:v>1581</c:v>
                </c:pt>
                <c:pt idx="153">
                  <c:v>1542</c:v>
                </c:pt>
                <c:pt idx="154">
                  <c:v>1344</c:v>
                </c:pt>
                <c:pt idx="155">
                  <c:v>1359</c:v>
                </c:pt>
                <c:pt idx="156">
                  <c:v>1344</c:v>
                </c:pt>
                <c:pt idx="157">
                  <c:v>1164</c:v>
                </c:pt>
                <c:pt idx="158">
                  <c:v>1206</c:v>
                </c:pt>
                <c:pt idx="159">
                  <c:v>1281</c:v>
                </c:pt>
                <c:pt idx="160">
                  <c:v>1446</c:v>
                </c:pt>
                <c:pt idx="161">
                  <c:v>1281</c:v>
                </c:pt>
                <c:pt idx="162">
                  <c:v>1323</c:v>
                </c:pt>
                <c:pt idx="163">
                  <c:v>1395</c:v>
                </c:pt>
                <c:pt idx="164">
                  <c:v>1152</c:v>
                </c:pt>
                <c:pt idx="165">
                  <c:v>1359</c:v>
                </c:pt>
                <c:pt idx="166">
                  <c:v>1296</c:v>
                </c:pt>
                <c:pt idx="167">
                  <c:v>1323</c:v>
                </c:pt>
                <c:pt idx="168">
                  <c:v>1233</c:v>
                </c:pt>
                <c:pt idx="169">
                  <c:v>1338</c:v>
                </c:pt>
                <c:pt idx="170">
                  <c:v>1224</c:v>
                </c:pt>
                <c:pt idx="171">
                  <c:v>1473</c:v>
                </c:pt>
                <c:pt idx="172">
                  <c:v>1347</c:v>
                </c:pt>
                <c:pt idx="173">
                  <c:v>1398</c:v>
                </c:pt>
                <c:pt idx="174">
                  <c:v>1404</c:v>
                </c:pt>
                <c:pt idx="175">
                  <c:v>1536</c:v>
                </c:pt>
                <c:pt idx="176">
                  <c:v>1452</c:v>
                </c:pt>
                <c:pt idx="177">
                  <c:v>1476</c:v>
                </c:pt>
                <c:pt idx="178">
                  <c:v>1500</c:v>
                </c:pt>
                <c:pt idx="179">
                  <c:v>1527</c:v>
                </c:pt>
                <c:pt idx="180">
                  <c:v>1404</c:v>
                </c:pt>
                <c:pt idx="181">
                  <c:v>1515</c:v>
                </c:pt>
                <c:pt idx="182">
                  <c:v>1368</c:v>
                </c:pt>
                <c:pt idx="183">
                  <c:v>1491</c:v>
                </c:pt>
                <c:pt idx="184">
                  <c:v>1533</c:v>
                </c:pt>
                <c:pt idx="185">
                  <c:v>1518</c:v>
                </c:pt>
                <c:pt idx="186">
                  <c:v>1395</c:v>
                </c:pt>
                <c:pt idx="187">
                  <c:v>1404</c:v>
                </c:pt>
                <c:pt idx="188">
                  <c:v>1383</c:v>
                </c:pt>
                <c:pt idx="189">
                  <c:v>1623</c:v>
                </c:pt>
                <c:pt idx="190">
                  <c:v>1506</c:v>
                </c:pt>
                <c:pt idx="191">
                  <c:v>1548</c:v>
                </c:pt>
                <c:pt idx="192">
                  <c:v>1392</c:v>
                </c:pt>
                <c:pt idx="193">
                  <c:v>1458</c:v>
                </c:pt>
                <c:pt idx="194">
                  <c:v>1482</c:v>
                </c:pt>
                <c:pt idx="195">
                  <c:v>1668</c:v>
                </c:pt>
                <c:pt idx="196">
                  <c:v>1557</c:v>
                </c:pt>
                <c:pt idx="197">
                  <c:v>1494</c:v>
                </c:pt>
                <c:pt idx="198">
                  <c:v>1434</c:v>
                </c:pt>
                <c:pt idx="199">
                  <c:v>1506</c:v>
                </c:pt>
                <c:pt idx="200">
                  <c:v>1599</c:v>
                </c:pt>
                <c:pt idx="201">
                  <c:v>1479</c:v>
                </c:pt>
                <c:pt idx="202">
                  <c:v>1476</c:v>
                </c:pt>
                <c:pt idx="203">
                  <c:v>1515</c:v>
                </c:pt>
                <c:pt idx="204">
                  <c:v>1515</c:v>
                </c:pt>
                <c:pt idx="205">
                  <c:v>1677</c:v>
                </c:pt>
                <c:pt idx="206">
                  <c:v>1533</c:v>
                </c:pt>
                <c:pt idx="207">
                  <c:v>1281</c:v>
                </c:pt>
                <c:pt idx="208">
                  <c:v>1725</c:v>
                </c:pt>
                <c:pt idx="209">
                  <c:v>1725</c:v>
                </c:pt>
                <c:pt idx="210">
                  <c:v>1674</c:v>
                </c:pt>
                <c:pt idx="211">
                  <c:v>1536</c:v>
                </c:pt>
                <c:pt idx="212">
                  <c:v>1593</c:v>
                </c:pt>
                <c:pt idx="213">
                  <c:v>1533</c:v>
                </c:pt>
                <c:pt idx="214">
                  <c:v>1479</c:v>
                </c:pt>
                <c:pt idx="215">
                  <c:v>1449</c:v>
                </c:pt>
                <c:pt idx="216">
                  <c:v>1440</c:v>
                </c:pt>
                <c:pt idx="217">
                  <c:v>1683</c:v>
                </c:pt>
                <c:pt idx="218">
                  <c:v>1749</c:v>
                </c:pt>
                <c:pt idx="219">
                  <c:v>1497</c:v>
                </c:pt>
                <c:pt idx="220">
                  <c:v>1482</c:v>
                </c:pt>
                <c:pt idx="221">
                  <c:v>1335</c:v>
                </c:pt>
                <c:pt idx="222">
                  <c:v>1344</c:v>
                </c:pt>
                <c:pt idx="223">
                  <c:v>1194</c:v>
                </c:pt>
                <c:pt idx="224">
                  <c:v>1371</c:v>
                </c:pt>
                <c:pt idx="225">
                  <c:v>1302</c:v>
                </c:pt>
                <c:pt idx="226">
                  <c:v>1185</c:v>
                </c:pt>
                <c:pt idx="227">
                  <c:v>1233</c:v>
                </c:pt>
                <c:pt idx="228">
                  <c:v>1203</c:v>
                </c:pt>
                <c:pt idx="229">
                  <c:v>1164</c:v>
                </c:pt>
                <c:pt idx="230">
                  <c:v>1170</c:v>
                </c:pt>
                <c:pt idx="231">
                  <c:v>1266</c:v>
                </c:pt>
                <c:pt idx="232">
                  <c:v>1053</c:v>
                </c:pt>
                <c:pt idx="233">
                  <c:v>1041</c:v>
                </c:pt>
                <c:pt idx="234">
                  <c:v>996</c:v>
                </c:pt>
                <c:pt idx="235">
                  <c:v>1038</c:v>
                </c:pt>
                <c:pt idx="236">
                  <c:v>936</c:v>
                </c:pt>
                <c:pt idx="237">
                  <c:v>852</c:v>
                </c:pt>
                <c:pt idx="238">
                  <c:v>837</c:v>
                </c:pt>
                <c:pt idx="239">
                  <c:v>987</c:v>
                </c:pt>
                <c:pt idx="240">
                  <c:v>909</c:v>
                </c:pt>
                <c:pt idx="241">
                  <c:v>918</c:v>
                </c:pt>
                <c:pt idx="242">
                  <c:v>819</c:v>
                </c:pt>
                <c:pt idx="243">
                  <c:v>912</c:v>
                </c:pt>
                <c:pt idx="244">
                  <c:v>936</c:v>
                </c:pt>
                <c:pt idx="245">
                  <c:v>852</c:v>
                </c:pt>
                <c:pt idx="246">
                  <c:v>828</c:v>
                </c:pt>
                <c:pt idx="247">
                  <c:v>789</c:v>
                </c:pt>
                <c:pt idx="248">
                  <c:v>816</c:v>
                </c:pt>
                <c:pt idx="249">
                  <c:v>750</c:v>
                </c:pt>
                <c:pt idx="250">
                  <c:v>729</c:v>
                </c:pt>
                <c:pt idx="251">
                  <c:v>876</c:v>
                </c:pt>
                <c:pt idx="252">
                  <c:v>726</c:v>
                </c:pt>
                <c:pt idx="253">
                  <c:v>786</c:v>
                </c:pt>
                <c:pt idx="254">
                  <c:v>774</c:v>
                </c:pt>
                <c:pt idx="255">
                  <c:v>810</c:v>
                </c:pt>
                <c:pt idx="256">
                  <c:v>696</c:v>
                </c:pt>
                <c:pt idx="257">
                  <c:v>813</c:v>
                </c:pt>
                <c:pt idx="258">
                  <c:v>813</c:v>
                </c:pt>
                <c:pt idx="259">
                  <c:v>585</c:v>
                </c:pt>
                <c:pt idx="260">
                  <c:v>804</c:v>
                </c:pt>
                <c:pt idx="261">
                  <c:v>732</c:v>
                </c:pt>
                <c:pt idx="262">
                  <c:v>651</c:v>
                </c:pt>
                <c:pt idx="263">
                  <c:v>666</c:v>
                </c:pt>
                <c:pt idx="264">
                  <c:v>579</c:v>
                </c:pt>
                <c:pt idx="265">
                  <c:v>585</c:v>
                </c:pt>
                <c:pt idx="266">
                  <c:v>639</c:v>
                </c:pt>
                <c:pt idx="267">
                  <c:v>522</c:v>
                </c:pt>
                <c:pt idx="268">
                  <c:v>591</c:v>
                </c:pt>
                <c:pt idx="269">
                  <c:v>510</c:v>
                </c:pt>
                <c:pt idx="270">
                  <c:v>423</c:v>
                </c:pt>
                <c:pt idx="271">
                  <c:v>585</c:v>
                </c:pt>
                <c:pt idx="272">
                  <c:v>582</c:v>
                </c:pt>
                <c:pt idx="273">
                  <c:v>399</c:v>
                </c:pt>
                <c:pt idx="274">
                  <c:v>456</c:v>
                </c:pt>
                <c:pt idx="275">
                  <c:v>420</c:v>
                </c:pt>
                <c:pt idx="276">
                  <c:v>366</c:v>
                </c:pt>
                <c:pt idx="277">
                  <c:v>384</c:v>
                </c:pt>
                <c:pt idx="278">
                  <c:v>399</c:v>
                </c:pt>
                <c:pt idx="279">
                  <c:v>363</c:v>
                </c:pt>
                <c:pt idx="280">
                  <c:v>342</c:v>
                </c:pt>
                <c:pt idx="281">
                  <c:v>324</c:v>
                </c:pt>
                <c:pt idx="282">
                  <c:v>288</c:v>
                </c:pt>
                <c:pt idx="283">
                  <c:v>270</c:v>
                </c:pt>
                <c:pt idx="284">
                  <c:v>267</c:v>
                </c:pt>
                <c:pt idx="285">
                  <c:v>243</c:v>
                </c:pt>
                <c:pt idx="286">
                  <c:v>210</c:v>
                </c:pt>
                <c:pt idx="287">
                  <c:v>192</c:v>
                </c:pt>
                <c:pt idx="288">
                  <c:v>249</c:v>
                </c:pt>
                <c:pt idx="289">
                  <c:v>276</c:v>
                </c:pt>
                <c:pt idx="290">
                  <c:v>279</c:v>
                </c:pt>
                <c:pt idx="291">
                  <c:v>201</c:v>
                </c:pt>
                <c:pt idx="292">
                  <c:v>213</c:v>
                </c:pt>
                <c:pt idx="293">
                  <c:v>204</c:v>
                </c:pt>
                <c:pt idx="294">
                  <c:v>198</c:v>
                </c:pt>
                <c:pt idx="295">
                  <c:v>186</c:v>
                </c:pt>
                <c:pt idx="296">
                  <c:v>192</c:v>
                </c:pt>
                <c:pt idx="297">
                  <c:v>171</c:v>
                </c:pt>
                <c:pt idx="298">
                  <c:v>177</c:v>
                </c:pt>
                <c:pt idx="299">
                  <c:v>144</c:v>
                </c:pt>
                <c:pt idx="300">
                  <c:v>147</c:v>
                </c:pt>
                <c:pt idx="301">
                  <c:v>147</c:v>
                </c:pt>
                <c:pt idx="302">
                  <c:v>132</c:v>
                </c:pt>
                <c:pt idx="303">
                  <c:v>135</c:v>
                </c:pt>
                <c:pt idx="304">
                  <c:v>141</c:v>
                </c:pt>
                <c:pt idx="305">
                  <c:v>126</c:v>
                </c:pt>
                <c:pt idx="306">
                  <c:v>138</c:v>
                </c:pt>
                <c:pt idx="307">
                  <c:v>153</c:v>
                </c:pt>
                <c:pt idx="308">
                  <c:v>135</c:v>
                </c:pt>
                <c:pt idx="309">
                  <c:v>117</c:v>
                </c:pt>
                <c:pt idx="310">
                  <c:v>201</c:v>
                </c:pt>
                <c:pt idx="311">
                  <c:v>144</c:v>
                </c:pt>
                <c:pt idx="312">
                  <c:v>114</c:v>
                </c:pt>
                <c:pt idx="313">
                  <c:v>114</c:v>
                </c:pt>
                <c:pt idx="314">
                  <c:v>108</c:v>
                </c:pt>
                <c:pt idx="315">
                  <c:v>120</c:v>
                </c:pt>
                <c:pt idx="316">
                  <c:v>111</c:v>
                </c:pt>
                <c:pt idx="317">
                  <c:v>165</c:v>
                </c:pt>
                <c:pt idx="318">
                  <c:v>135</c:v>
                </c:pt>
                <c:pt idx="319">
                  <c:v>114</c:v>
                </c:pt>
                <c:pt idx="320">
                  <c:v>114</c:v>
                </c:pt>
                <c:pt idx="321">
                  <c:v>117</c:v>
                </c:pt>
                <c:pt idx="322">
                  <c:v>126</c:v>
                </c:pt>
                <c:pt idx="323">
                  <c:v>144</c:v>
                </c:pt>
                <c:pt idx="324">
                  <c:v>180</c:v>
                </c:pt>
                <c:pt idx="325">
                  <c:v>138</c:v>
                </c:pt>
                <c:pt idx="326">
                  <c:v>126</c:v>
                </c:pt>
                <c:pt idx="327">
                  <c:v>183</c:v>
                </c:pt>
                <c:pt idx="328">
                  <c:v>150</c:v>
                </c:pt>
                <c:pt idx="329">
                  <c:v>210</c:v>
                </c:pt>
                <c:pt idx="330">
                  <c:v>219</c:v>
                </c:pt>
                <c:pt idx="331">
                  <c:v>237</c:v>
                </c:pt>
                <c:pt idx="332">
                  <c:v>216</c:v>
                </c:pt>
                <c:pt idx="333">
                  <c:v>249</c:v>
                </c:pt>
                <c:pt idx="334">
                  <c:v>186</c:v>
                </c:pt>
                <c:pt idx="335">
                  <c:v>210</c:v>
                </c:pt>
                <c:pt idx="336">
                  <c:v>243</c:v>
                </c:pt>
                <c:pt idx="337">
                  <c:v>273</c:v>
                </c:pt>
                <c:pt idx="338">
                  <c:v>273</c:v>
                </c:pt>
                <c:pt idx="339">
                  <c:v>348</c:v>
                </c:pt>
                <c:pt idx="340">
                  <c:v>396</c:v>
                </c:pt>
                <c:pt idx="341">
                  <c:v>417</c:v>
                </c:pt>
                <c:pt idx="342">
                  <c:v>519</c:v>
                </c:pt>
                <c:pt idx="343">
                  <c:v>471</c:v>
                </c:pt>
                <c:pt idx="344">
                  <c:v>639</c:v>
                </c:pt>
                <c:pt idx="345">
                  <c:v>675</c:v>
                </c:pt>
                <c:pt idx="346">
                  <c:v>759</c:v>
                </c:pt>
                <c:pt idx="347">
                  <c:v>753</c:v>
                </c:pt>
                <c:pt idx="348">
                  <c:v>846</c:v>
                </c:pt>
                <c:pt idx="349">
                  <c:v>954</c:v>
                </c:pt>
                <c:pt idx="350">
                  <c:v>960</c:v>
                </c:pt>
                <c:pt idx="351">
                  <c:v>1080</c:v>
                </c:pt>
                <c:pt idx="352">
                  <c:v>1206</c:v>
                </c:pt>
                <c:pt idx="353">
                  <c:v>1392</c:v>
                </c:pt>
                <c:pt idx="354">
                  <c:v>1416</c:v>
                </c:pt>
                <c:pt idx="355">
                  <c:v>1551</c:v>
                </c:pt>
                <c:pt idx="356">
                  <c:v>1590</c:v>
                </c:pt>
                <c:pt idx="357">
                  <c:v>1635</c:v>
                </c:pt>
                <c:pt idx="358">
                  <c:v>1803</c:v>
                </c:pt>
                <c:pt idx="359">
                  <c:v>1689</c:v>
                </c:pt>
                <c:pt idx="360">
                  <c:v>1686</c:v>
                </c:pt>
                <c:pt idx="361">
                  <c:v>1872</c:v>
                </c:pt>
                <c:pt idx="362">
                  <c:v>1881</c:v>
                </c:pt>
                <c:pt idx="363">
                  <c:v>1653</c:v>
                </c:pt>
                <c:pt idx="364">
                  <c:v>1719</c:v>
                </c:pt>
                <c:pt idx="365">
                  <c:v>1713</c:v>
                </c:pt>
                <c:pt idx="366">
                  <c:v>1818</c:v>
                </c:pt>
                <c:pt idx="367">
                  <c:v>1731</c:v>
                </c:pt>
                <c:pt idx="368">
                  <c:v>1758</c:v>
                </c:pt>
                <c:pt idx="369">
                  <c:v>1542</c:v>
                </c:pt>
                <c:pt idx="370">
                  <c:v>1578</c:v>
                </c:pt>
                <c:pt idx="371">
                  <c:v>1608</c:v>
                </c:pt>
                <c:pt idx="372">
                  <c:v>1371</c:v>
                </c:pt>
                <c:pt idx="373">
                  <c:v>1515</c:v>
                </c:pt>
                <c:pt idx="374">
                  <c:v>1557</c:v>
                </c:pt>
                <c:pt idx="375">
                  <c:v>1416</c:v>
                </c:pt>
                <c:pt idx="376">
                  <c:v>1386</c:v>
                </c:pt>
                <c:pt idx="377">
                  <c:v>1317</c:v>
                </c:pt>
                <c:pt idx="378">
                  <c:v>1320</c:v>
                </c:pt>
                <c:pt idx="379">
                  <c:v>1383</c:v>
                </c:pt>
                <c:pt idx="380">
                  <c:v>1161</c:v>
                </c:pt>
                <c:pt idx="381">
                  <c:v>1086</c:v>
                </c:pt>
                <c:pt idx="382">
                  <c:v>1341</c:v>
                </c:pt>
                <c:pt idx="383">
                  <c:v>1161</c:v>
                </c:pt>
                <c:pt idx="384">
                  <c:v>1122</c:v>
                </c:pt>
                <c:pt idx="385">
                  <c:v>1350</c:v>
                </c:pt>
                <c:pt idx="386">
                  <c:v>993</c:v>
                </c:pt>
                <c:pt idx="387">
                  <c:v>1293</c:v>
                </c:pt>
                <c:pt idx="388">
                  <c:v>996</c:v>
                </c:pt>
                <c:pt idx="389">
                  <c:v>1236</c:v>
                </c:pt>
                <c:pt idx="390">
                  <c:v>1281</c:v>
                </c:pt>
                <c:pt idx="391">
                  <c:v>1203</c:v>
                </c:pt>
                <c:pt idx="392">
                  <c:v>1194</c:v>
                </c:pt>
                <c:pt idx="393">
                  <c:v>1401</c:v>
                </c:pt>
                <c:pt idx="394">
                  <c:v>1059</c:v>
                </c:pt>
                <c:pt idx="395">
                  <c:v>1404</c:v>
                </c:pt>
                <c:pt idx="396">
                  <c:v>1272</c:v>
                </c:pt>
                <c:pt idx="397">
                  <c:v>1161</c:v>
                </c:pt>
                <c:pt idx="398">
                  <c:v>1251</c:v>
                </c:pt>
                <c:pt idx="399">
                  <c:v>1173</c:v>
                </c:pt>
                <c:pt idx="400">
                  <c:v>1191</c:v>
                </c:pt>
                <c:pt idx="401">
                  <c:v>1164</c:v>
                </c:pt>
                <c:pt idx="402">
                  <c:v>1323</c:v>
                </c:pt>
                <c:pt idx="403">
                  <c:v>1251</c:v>
                </c:pt>
                <c:pt idx="404">
                  <c:v>1395</c:v>
                </c:pt>
                <c:pt idx="405">
                  <c:v>1200</c:v>
                </c:pt>
                <c:pt idx="406">
                  <c:v>1284</c:v>
                </c:pt>
                <c:pt idx="407">
                  <c:v>1272</c:v>
                </c:pt>
                <c:pt idx="408">
                  <c:v>1131</c:v>
                </c:pt>
                <c:pt idx="409">
                  <c:v>1212</c:v>
                </c:pt>
                <c:pt idx="410">
                  <c:v>1479</c:v>
                </c:pt>
                <c:pt idx="411">
                  <c:v>1425</c:v>
                </c:pt>
                <c:pt idx="412">
                  <c:v>1536</c:v>
                </c:pt>
                <c:pt idx="413">
                  <c:v>1362</c:v>
                </c:pt>
                <c:pt idx="414">
                  <c:v>1362</c:v>
                </c:pt>
                <c:pt idx="415">
                  <c:v>1413</c:v>
                </c:pt>
                <c:pt idx="416">
                  <c:v>1374</c:v>
                </c:pt>
                <c:pt idx="417">
                  <c:v>1506</c:v>
                </c:pt>
                <c:pt idx="418">
                  <c:v>1344</c:v>
                </c:pt>
                <c:pt idx="419">
                  <c:v>1470</c:v>
                </c:pt>
                <c:pt idx="420">
                  <c:v>1431</c:v>
                </c:pt>
                <c:pt idx="421">
                  <c:v>1413</c:v>
                </c:pt>
                <c:pt idx="422">
                  <c:v>1410</c:v>
                </c:pt>
                <c:pt idx="423">
                  <c:v>1473</c:v>
                </c:pt>
                <c:pt idx="424">
                  <c:v>1452</c:v>
                </c:pt>
                <c:pt idx="425">
                  <c:v>1437</c:v>
                </c:pt>
                <c:pt idx="426">
                  <c:v>1530</c:v>
                </c:pt>
                <c:pt idx="427">
                  <c:v>1575</c:v>
                </c:pt>
                <c:pt idx="428">
                  <c:v>1455</c:v>
                </c:pt>
                <c:pt idx="429">
                  <c:v>1476</c:v>
                </c:pt>
                <c:pt idx="430">
                  <c:v>1425</c:v>
                </c:pt>
                <c:pt idx="431">
                  <c:v>1263</c:v>
                </c:pt>
                <c:pt idx="432">
                  <c:v>1398</c:v>
                </c:pt>
                <c:pt idx="433">
                  <c:v>1476</c:v>
                </c:pt>
                <c:pt idx="434">
                  <c:v>1251</c:v>
                </c:pt>
                <c:pt idx="435">
                  <c:v>1293</c:v>
                </c:pt>
                <c:pt idx="436">
                  <c:v>1356</c:v>
                </c:pt>
                <c:pt idx="437">
                  <c:v>1227</c:v>
                </c:pt>
                <c:pt idx="438">
                  <c:v>1242</c:v>
                </c:pt>
                <c:pt idx="439">
                  <c:v>1290</c:v>
                </c:pt>
                <c:pt idx="440">
                  <c:v>1398</c:v>
                </c:pt>
                <c:pt idx="441">
                  <c:v>1410</c:v>
                </c:pt>
                <c:pt idx="442">
                  <c:v>1356</c:v>
                </c:pt>
                <c:pt idx="443">
                  <c:v>1569</c:v>
                </c:pt>
                <c:pt idx="444">
                  <c:v>1308</c:v>
                </c:pt>
                <c:pt idx="445">
                  <c:v>1200</c:v>
                </c:pt>
                <c:pt idx="446">
                  <c:v>1248</c:v>
                </c:pt>
                <c:pt idx="447">
                  <c:v>1293</c:v>
                </c:pt>
                <c:pt idx="448">
                  <c:v>1350</c:v>
                </c:pt>
                <c:pt idx="449">
                  <c:v>1368</c:v>
                </c:pt>
                <c:pt idx="450">
                  <c:v>1386</c:v>
                </c:pt>
                <c:pt idx="451">
                  <c:v>1398</c:v>
                </c:pt>
                <c:pt idx="452">
                  <c:v>1401</c:v>
                </c:pt>
                <c:pt idx="453">
                  <c:v>1470</c:v>
                </c:pt>
                <c:pt idx="454">
                  <c:v>1455</c:v>
                </c:pt>
                <c:pt idx="455">
                  <c:v>1350</c:v>
                </c:pt>
                <c:pt idx="456">
                  <c:v>1263</c:v>
                </c:pt>
                <c:pt idx="457">
                  <c:v>1266</c:v>
                </c:pt>
                <c:pt idx="458">
                  <c:v>1344</c:v>
                </c:pt>
                <c:pt idx="459">
                  <c:v>1428</c:v>
                </c:pt>
                <c:pt idx="460">
                  <c:v>1386</c:v>
                </c:pt>
                <c:pt idx="461">
                  <c:v>1542</c:v>
                </c:pt>
                <c:pt idx="462">
                  <c:v>1443</c:v>
                </c:pt>
                <c:pt idx="463">
                  <c:v>1500</c:v>
                </c:pt>
                <c:pt idx="464">
                  <c:v>1623</c:v>
                </c:pt>
                <c:pt idx="465">
                  <c:v>1461</c:v>
                </c:pt>
                <c:pt idx="466">
                  <c:v>1311</c:v>
                </c:pt>
                <c:pt idx="467">
                  <c:v>1101</c:v>
                </c:pt>
                <c:pt idx="468">
                  <c:v>1536</c:v>
                </c:pt>
                <c:pt idx="469">
                  <c:v>1461</c:v>
                </c:pt>
                <c:pt idx="470">
                  <c:v>1404</c:v>
                </c:pt>
                <c:pt idx="471">
                  <c:v>1458</c:v>
                </c:pt>
                <c:pt idx="472">
                  <c:v>1455</c:v>
                </c:pt>
                <c:pt idx="473">
                  <c:v>1452</c:v>
                </c:pt>
                <c:pt idx="474">
                  <c:v>1491</c:v>
                </c:pt>
                <c:pt idx="475">
                  <c:v>1449</c:v>
                </c:pt>
                <c:pt idx="476">
                  <c:v>1554</c:v>
                </c:pt>
                <c:pt idx="477">
                  <c:v>1578</c:v>
                </c:pt>
                <c:pt idx="478">
                  <c:v>1527</c:v>
                </c:pt>
                <c:pt idx="479">
                  <c:v>1404</c:v>
                </c:pt>
                <c:pt idx="480">
                  <c:v>1539</c:v>
                </c:pt>
                <c:pt idx="481">
                  <c:v>1494</c:v>
                </c:pt>
                <c:pt idx="482">
                  <c:v>1563</c:v>
                </c:pt>
                <c:pt idx="483">
                  <c:v>1611</c:v>
                </c:pt>
                <c:pt idx="484">
                  <c:v>1458</c:v>
                </c:pt>
                <c:pt idx="485">
                  <c:v>1578</c:v>
                </c:pt>
                <c:pt idx="486">
                  <c:v>1458</c:v>
                </c:pt>
                <c:pt idx="487">
                  <c:v>1479</c:v>
                </c:pt>
                <c:pt idx="488">
                  <c:v>1665</c:v>
                </c:pt>
                <c:pt idx="489">
                  <c:v>1596</c:v>
                </c:pt>
                <c:pt idx="490">
                  <c:v>1548</c:v>
                </c:pt>
                <c:pt idx="491">
                  <c:v>1560</c:v>
                </c:pt>
                <c:pt idx="492">
                  <c:v>1443</c:v>
                </c:pt>
                <c:pt idx="493">
                  <c:v>1677</c:v>
                </c:pt>
                <c:pt idx="494">
                  <c:v>1767</c:v>
                </c:pt>
                <c:pt idx="495">
                  <c:v>1734</c:v>
                </c:pt>
                <c:pt idx="496">
                  <c:v>1719</c:v>
                </c:pt>
                <c:pt idx="497">
                  <c:v>1557</c:v>
                </c:pt>
                <c:pt idx="498">
                  <c:v>1731</c:v>
                </c:pt>
                <c:pt idx="499">
                  <c:v>1680</c:v>
                </c:pt>
                <c:pt idx="500">
                  <c:v>1725</c:v>
                </c:pt>
                <c:pt idx="501">
                  <c:v>1647</c:v>
                </c:pt>
                <c:pt idx="502">
                  <c:v>1593</c:v>
                </c:pt>
                <c:pt idx="503">
                  <c:v>1359</c:v>
                </c:pt>
                <c:pt idx="504">
                  <c:v>1428</c:v>
                </c:pt>
                <c:pt idx="505">
                  <c:v>1662</c:v>
                </c:pt>
                <c:pt idx="506">
                  <c:v>1725</c:v>
                </c:pt>
                <c:pt idx="507">
                  <c:v>1602</c:v>
                </c:pt>
                <c:pt idx="508">
                  <c:v>1650</c:v>
                </c:pt>
                <c:pt idx="509">
                  <c:v>1548</c:v>
                </c:pt>
                <c:pt idx="510">
                  <c:v>1503</c:v>
                </c:pt>
                <c:pt idx="511">
                  <c:v>1377</c:v>
                </c:pt>
                <c:pt idx="512">
                  <c:v>1371</c:v>
                </c:pt>
                <c:pt idx="513">
                  <c:v>1314</c:v>
                </c:pt>
                <c:pt idx="514">
                  <c:v>1230</c:v>
                </c:pt>
                <c:pt idx="515">
                  <c:v>1242</c:v>
                </c:pt>
                <c:pt idx="516">
                  <c:v>1188</c:v>
                </c:pt>
                <c:pt idx="517">
                  <c:v>1344</c:v>
                </c:pt>
                <c:pt idx="518">
                  <c:v>1233</c:v>
                </c:pt>
                <c:pt idx="519">
                  <c:v>1254</c:v>
                </c:pt>
                <c:pt idx="520">
                  <c:v>1062</c:v>
                </c:pt>
                <c:pt idx="521">
                  <c:v>1143</c:v>
                </c:pt>
                <c:pt idx="522">
                  <c:v>1053</c:v>
                </c:pt>
                <c:pt idx="523">
                  <c:v>1056</c:v>
                </c:pt>
                <c:pt idx="524">
                  <c:v>1050</c:v>
                </c:pt>
                <c:pt idx="525">
                  <c:v>1107</c:v>
                </c:pt>
                <c:pt idx="526">
                  <c:v>1026</c:v>
                </c:pt>
                <c:pt idx="527">
                  <c:v>909</c:v>
                </c:pt>
                <c:pt idx="528">
                  <c:v>837</c:v>
                </c:pt>
                <c:pt idx="529">
                  <c:v>825</c:v>
                </c:pt>
                <c:pt idx="530">
                  <c:v>909</c:v>
                </c:pt>
                <c:pt idx="531">
                  <c:v>906</c:v>
                </c:pt>
                <c:pt idx="532">
                  <c:v>945</c:v>
                </c:pt>
                <c:pt idx="533">
                  <c:v>816</c:v>
                </c:pt>
                <c:pt idx="534">
                  <c:v>681</c:v>
                </c:pt>
                <c:pt idx="535">
                  <c:v>846</c:v>
                </c:pt>
                <c:pt idx="536">
                  <c:v>741</c:v>
                </c:pt>
                <c:pt idx="537">
                  <c:v>744</c:v>
                </c:pt>
                <c:pt idx="538">
                  <c:v>798</c:v>
                </c:pt>
                <c:pt idx="539">
                  <c:v>867</c:v>
                </c:pt>
                <c:pt idx="540">
                  <c:v>708</c:v>
                </c:pt>
                <c:pt idx="541">
                  <c:v>738</c:v>
                </c:pt>
                <c:pt idx="542">
                  <c:v>735</c:v>
                </c:pt>
                <c:pt idx="543">
                  <c:v>792</c:v>
                </c:pt>
                <c:pt idx="544">
                  <c:v>813</c:v>
                </c:pt>
                <c:pt idx="545">
                  <c:v>888</c:v>
                </c:pt>
                <c:pt idx="546">
                  <c:v>681</c:v>
                </c:pt>
                <c:pt idx="547">
                  <c:v>681</c:v>
                </c:pt>
                <c:pt idx="548">
                  <c:v>735</c:v>
                </c:pt>
                <c:pt idx="549">
                  <c:v>675</c:v>
                </c:pt>
                <c:pt idx="550">
                  <c:v>798</c:v>
                </c:pt>
                <c:pt idx="551">
                  <c:v>702</c:v>
                </c:pt>
                <c:pt idx="552">
                  <c:v>687</c:v>
                </c:pt>
                <c:pt idx="553">
                  <c:v>564</c:v>
                </c:pt>
                <c:pt idx="554">
                  <c:v>618</c:v>
                </c:pt>
                <c:pt idx="555">
                  <c:v>702</c:v>
                </c:pt>
                <c:pt idx="556">
                  <c:v>672</c:v>
                </c:pt>
                <c:pt idx="557">
                  <c:v>576</c:v>
                </c:pt>
                <c:pt idx="558">
                  <c:v>555</c:v>
                </c:pt>
                <c:pt idx="559">
                  <c:v>588</c:v>
                </c:pt>
                <c:pt idx="560">
                  <c:v>603</c:v>
                </c:pt>
                <c:pt idx="561">
                  <c:v>564</c:v>
                </c:pt>
                <c:pt idx="562">
                  <c:v>498</c:v>
                </c:pt>
                <c:pt idx="563">
                  <c:v>492</c:v>
                </c:pt>
                <c:pt idx="564">
                  <c:v>498</c:v>
                </c:pt>
                <c:pt idx="565">
                  <c:v>453</c:v>
                </c:pt>
                <c:pt idx="566">
                  <c:v>444</c:v>
                </c:pt>
                <c:pt idx="567">
                  <c:v>444</c:v>
                </c:pt>
                <c:pt idx="568">
                  <c:v>324</c:v>
                </c:pt>
                <c:pt idx="569">
                  <c:v>387</c:v>
                </c:pt>
                <c:pt idx="570">
                  <c:v>336</c:v>
                </c:pt>
                <c:pt idx="571">
                  <c:v>354</c:v>
                </c:pt>
                <c:pt idx="572">
                  <c:v>369</c:v>
                </c:pt>
                <c:pt idx="573">
                  <c:v>351</c:v>
                </c:pt>
                <c:pt idx="574">
                  <c:v>312</c:v>
                </c:pt>
                <c:pt idx="575">
                  <c:v>357</c:v>
                </c:pt>
                <c:pt idx="576">
                  <c:v>258</c:v>
                </c:pt>
                <c:pt idx="577">
                  <c:v>276</c:v>
                </c:pt>
                <c:pt idx="578">
                  <c:v>261</c:v>
                </c:pt>
                <c:pt idx="579">
                  <c:v>195</c:v>
                </c:pt>
                <c:pt idx="580">
                  <c:v>255</c:v>
                </c:pt>
                <c:pt idx="581">
                  <c:v>228</c:v>
                </c:pt>
                <c:pt idx="582">
                  <c:v>207</c:v>
                </c:pt>
                <c:pt idx="583">
                  <c:v>231</c:v>
                </c:pt>
                <c:pt idx="584">
                  <c:v>213</c:v>
                </c:pt>
                <c:pt idx="585">
                  <c:v>180</c:v>
                </c:pt>
                <c:pt idx="586">
                  <c:v>192</c:v>
                </c:pt>
                <c:pt idx="587">
                  <c:v>162</c:v>
                </c:pt>
                <c:pt idx="588">
                  <c:v>180</c:v>
                </c:pt>
                <c:pt idx="589">
                  <c:v>180</c:v>
                </c:pt>
                <c:pt idx="590">
                  <c:v>174</c:v>
                </c:pt>
                <c:pt idx="591">
                  <c:v>147</c:v>
                </c:pt>
                <c:pt idx="592">
                  <c:v>150</c:v>
                </c:pt>
                <c:pt idx="593">
                  <c:v>162</c:v>
                </c:pt>
                <c:pt idx="594">
                  <c:v>240</c:v>
                </c:pt>
                <c:pt idx="595">
                  <c:v>180</c:v>
                </c:pt>
                <c:pt idx="596">
                  <c:v>162</c:v>
                </c:pt>
                <c:pt idx="597">
                  <c:v>159</c:v>
                </c:pt>
                <c:pt idx="598">
                  <c:v>159</c:v>
                </c:pt>
                <c:pt idx="599">
                  <c:v>144</c:v>
                </c:pt>
                <c:pt idx="600">
                  <c:v>144</c:v>
                </c:pt>
                <c:pt idx="601">
                  <c:v>144</c:v>
                </c:pt>
                <c:pt idx="602">
                  <c:v>147</c:v>
                </c:pt>
                <c:pt idx="603">
                  <c:v>120</c:v>
                </c:pt>
                <c:pt idx="604">
                  <c:v>150</c:v>
                </c:pt>
                <c:pt idx="605">
                  <c:v>168</c:v>
                </c:pt>
                <c:pt idx="606">
                  <c:v>108</c:v>
                </c:pt>
                <c:pt idx="607">
                  <c:v>144</c:v>
                </c:pt>
                <c:pt idx="608">
                  <c:v>216</c:v>
                </c:pt>
                <c:pt idx="609">
                  <c:v>150</c:v>
                </c:pt>
                <c:pt idx="610">
                  <c:v>162</c:v>
                </c:pt>
                <c:pt idx="611">
                  <c:v>120</c:v>
                </c:pt>
                <c:pt idx="612">
                  <c:v>156</c:v>
                </c:pt>
                <c:pt idx="613">
                  <c:v>156</c:v>
                </c:pt>
                <c:pt idx="614">
                  <c:v>129</c:v>
                </c:pt>
                <c:pt idx="615">
                  <c:v>189</c:v>
                </c:pt>
                <c:pt idx="616">
                  <c:v>177</c:v>
                </c:pt>
                <c:pt idx="617">
                  <c:v>207</c:v>
                </c:pt>
                <c:pt idx="618">
                  <c:v>168</c:v>
                </c:pt>
                <c:pt idx="619">
                  <c:v>183</c:v>
                </c:pt>
                <c:pt idx="620">
                  <c:v>315</c:v>
                </c:pt>
                <c:pt idx="621">
                  <c:v>249</c:v>
                </c:pt>
                <c:pt idx="622">
                  <c:v>279</c:v>
                </c:pt>
                <c:pt idx="623">
                  <c:v>261</c:v>
                </c:pt>
                <c:pt idx="624">
                  <c:v>246</c:v>
                </c:pt>
                <c:pt idx="625">
                  <c:v>291</c:v>
                </c:pt>
                <c:pt idx="626">
                  <c:v>288</c:v>
                </c:pt>
                <c:pt idx="627">
                  <c:v>309</c:v>
                </c:pt>
                <c:pt idx="628">
                  <c:v>363</c:v>
                </c:pt>
                <c:pt idx="629">
                  <c:v>336</c:v>
                </c:pt>
                <c:pt idx="630">
                  <c:v>513</c:v>
                </c:pt>
                <c:pt idx="631">
                  <c:v>504</c:v>
                </c:pt>
                <c:pt idx="632">
                  <c:v>519</c:v>
                </c:pt>
                <c:pt idx="633">
                  <c:v>702</c:v>
                </c:pt>
                <c:pt idx="634">
                  <c:v>816</c:v>
                </c:pt>
                <c:pt idx="635">
                  <c:v>744</c:v>
                </c:pt>
                <c:pt idx="636">
                  <c:v>810</c:v>
                </c:pt>
                <c:pt idx="637">
                  <c:v>918</c:v>
                </c:pt>
                <c:pt idx="638">
                  <c:v>963</c:v>
                </c:pt>
                <c:pt idx="639">
                  <c:v>1122</c:v>
                </c:pt>
                <c:pt idx="640">
                  <c:v>1215</c:v>
                </c:pt>
                <c:pt idx="641">
                  <c:v>1380</c:v>
                </c:pt>
                <c:pt idx="642">
                  <c:v>1443</c:v>
                </c:pt>
                <c:pt idx="643">
                  <c:v>1563</c:v>
                </c:pt>
                <c:pt idx="644">
                  <c:v>1590</c:v>
                </c:pt>
                <c:pt idx="645">
                  <c:v>1713</c:v>
                </c:pt>
                <c:pt idx="646">
                  <c:v>1647</c:v>
                </c:pt>
                <c:pt idx="647">
                  <c:v>1485</c:v>
                </c:pt>
                <c:pt idx="648">
                  <c:v>1674</c:v>
                </c:pt>
                <c:pt idx="649">
                  <c:v>1761</c:v>
                </c:pt>
                <c:pt idx="650">
                  <c:v>1830</c:v>
                </c:pt>
                <c:pt idx="651">
                  <c:v>1884</c:v>
                </c:pt>
                <c:pt idx="652">
                  <c:v>1737</c:v>
                </c:pt>
                <c:pt idx="653">
                  <c:v>1713</c:v>
                </c:pt>
                <c:pt idx="654">
                  <c:v>1776</c:v>
                </c:pt>
                <c:pt idx="655">
                  <c:v>1608</c:v>
                </c:pt>
                <c:pt idx="656">
                  <c:v>1590</c:v>
                </c:pt>
                <c:pt idx="657">
                  <c:v>1614</c:v>
                </c:pt>
                <c:pt idx="658">
                  <c:v>1779</c:v>
                </c:pt>
                <c:pt idx="659">
                  <c:v>1497</c:v>
                </c:pt>
                <c:pt idx="660">
                  <c:v>1647</c:v>
                </c:pt>
                <c:pt idx="661">
                  <c:v>1233</c:v>
                </c:pt>
                <c:pt idx="662">
                  <c:v>1632</c:v>
                </c:pt>
                <c:pt idx="663">
                  <c:v>1512</c:v>
                </c:pt>
                <c:pt idx="664">
                  <c:v>1362</c:v>
                </c:pt>
                <c:pt idx="665">
                  <c:v>1278</c:v>
                </c:pt>
                <c:pt idx="666">
                  <c:v>1347</c:v>
                </c:pt>
                <c:pt idx="667">
                  <c:v>1422</c:v>
                </c:pt>
                <c:pt idx="668">
                  <c:v>1269</c:v>
                </c:pt>
                <c:pt idx="669">
                  <c:v>1329</c:v>
                </c:pt>
                <c:pt idx="670">
                  <c:v>1362</c:v>
                </c:pt>
                <c:pt idx="671">
                  <c:v>1392</c:v>
                </c:pt>
                <c:pt idx="672">
                  <c:v>1296</c:v>
                </c:pt>
                <c:pt idx="673">
                  <c:v>1113</c:v>
                </c:pt>
                <c:pt idx="674">
                  <c:v>1242</c:v>
                </c:pt>
                <c:pt idx="675">
                  <c:v>1293</c:v>
                </c:pt>
                <c:pt idx="676">
                  <c:v>1233</c:v>
                </c:pt>
                <c:pt idx="677">
                  <c:v>1218</c:v>
                </c:pt>
                <c:pt idx="678">
                  <c:v>1272</c:v>
                </c:pt>
                <c:pt idx="679">
                  <c:v>1017</c:v>
                </c:pt>
                <c:pt idx="680">
                  <c:v>1392</c:v>
                </c:pt>
                <c:pt idx="681">
                  <c:v>1104</c:v>
                </c:pt>
                <c:pt idx="682">
                  <c:v>1179</c:v>
                </c:pt>
                <c:pt idx="683">
                  <c:v>1335</c:v>
                </c:pt>
                <c:pt idx="684">
                  <c:v>1251</c:v>
                </c:pt>
                <c:pt idx="685">
                  <c:v>1221</c:v>
                </c:pt>
                <c:pt idx="686">
                  <c:v>1293</c:v>
                </c:pt>
                <c:pt idx="687">
                  <c:v>1509</c:v>
                </c:pt>
                <c:pt idx="688">
                  <c:v>1029</c:v>
                </c:pt>
                <c:pt idx="689">
                  <c:v>1380</c:v>
                </c:pt>
                <c:pt idx="690">
                  <c:v>1245</c:v>
                </c:pt>
                <c:pt idx="691">
                  <c:v>1473</c:v>
                </c:pt>
                <c:pt idx="692">
                  <c:v>1590</c:v>
                </c:pt>
                <c:pt idx="693">
                  <c:v>1368</c:v>
                </c:pt>
                <c:pt idx="694">
                  <c:v>1539</c:v>
                </c:pt>
                <c:pt idx="695">
                  <c:v>1482</c:v>
                </c:pt>
                <c:pt idx="696">
                  <c:v>1479</c:v>
                </c:pt>
                <c:pt idx="697">
                  <c:v>1395</c:v>
                </c:pt>
                <c:pt idx="698">
                  <c:v>1482</c:v>
                </c:pt>
                <c:pt idx="699">
                  <c:v>1302</c:v>
                </c:pt>
                <c:pt idx="700">
                  <c:v>1416</c:v>
                </c:pt>
                <c:pt idx="701">
                  <c:v>1470</c:v>
                </c:pt>
                <c:pt idx="702">
                  <c:v>1443</c:v>
                </c:pt>
                <c:pt idx="703">
                  <c:v>1473</c:v>
                </c:pt>
                <c:pt idx="704">
                  <c:v>1395</c:v>
                </c:pt>
                <c:pt idx="705">
                  <c:v>1524</c:v>
                </c:pt>
                <c:pt idx="706">
                  <c:v>1347</c:v>
                </c:pt>
                <c:pt idx="707">
                  <c:v>1503</c:v>
                </c:pt>
                <c:pt idx="708">
                  <c:v>1446</c:v>
                </c:pt>
                <c:pt idx="709">
                  <c:v>1524</c:v>
                </c:pt>
                <c:pt idx="710">
                  <c:v>1212</c:v>
                </c:pt>
                <c:pt idx="711">
                  <c:v>33</c:v>
                </c:pt>
                <c:pt idx="712">
                  <c:v>3</c:v>
                </c:pt>
                <c:pt idx="713">
                  <c:v>1173</c:v>
                </c:pt>
                <c:pt idx="714">
                  <c:v>1434</c:v>
                </c:pt>
                <c:pt idx="715">
                  <c:v>1389</c:v>
                </c:pt>
                <c:pt idx="716">
                  <c:v>1440</c:v>
                </c:pt>
                <c:pt idx="717">
                  <c:v>1428</c:v>
                </c:pt>
                <c:pt idx="718">
                  <c:v>345</c:v>
                </c:pt>
                <c:pt idx="719">
                  <c:v>420</c:v>
                </c:pt>
                <c:pt idx="720">
                  <c:v>1356</c:v>
                </c:pt>
                <c:pt idx="721">
                  <c:v>1389</c:v>
                </c:pt>
                <c:pt idx="722">
                  <c:v>1401</c:v>
                </c:pt>
                <c:pt idx="723">
                  <c:v>1317</c:v>
                </c:pt>
                <c:pt idx="724">
                  <c:v>1422</c:v>
                </c:pt>
                <c:pt idx="725">
                  <c:v>1578</c:v>
                </c:pt>
                <c:pt idx="726">
                  <c:v>1518</c:v>
                </c:pt>
                <c:pt idx="727">
                  <c:v>1623</c:v>
                </c:pt>
                <c:pt idx="728">
                  <c:v>1542</c:v>
                </c:pt>
                <c:pt idx="729">
                  <c:v>1377</c:v>
                </c:pt>
                <c:pt idx="730">
                  <c:v>1548</c:v>
                </c:pt>
                <c:pt idx="731">
                  <c:v>1326</c:v>
                </c:pt>
                <c:pt idx="732">
                  <c:v>1398</c:v>
                </c:pt>
                <c:pt idx="733">
                  <c:v>1323</c:v>
                </c:pt>
                <c:pt idx="734">
                  <c:v>1410</c:v>
                </c:pt>
                <c:pt idx="735">
                  <c:v>1401</c:v>
                </c:pt>
                <c:pt idx="736">
                  <c:v>1383</c:v>
                </c:pt>
                <c:pt idx="737">
                  <c:v>1362</c:v>
                </c:pt>
                <c:pt idx="738">
                  <c:v>1416</c:v>
                </c:pt>
                <c:pt idx="739">
                  <c:v>1458</c:v>
                </c:pt>
                <c:pt idx="740">
                  <c:v>1461</c:v>
                </c:pt>
                <c:pt idx="741">
                  <c:v>1482</c:v>
                </c:pt>
                <c:pt idx="742">
                  <c:v>1374</c:v>
                </c:pt>
                <c:pt idx="743">
                  <c:v>1311</c:v>
                </c:pt>
                <c:pt idx="744">
                  <c:v>1401</c:v>
                </c:pt>
                <c:pt idx="745">
                  <c:v>1443</c:v>
                </c:pt>
                <c:pt idx="746">
                  <c:v>1452</c:v>
                </c:pt>
                <c:pt idx="747">
                  <c:v>1509</c:v>
                </c:pt>
                <c:pt idx="748">
                  <c:v>1485</c:v>
                </c:pt>
                <c:pt idx="749">
                  <c:v>1467</c:v>
                </c:pt>
                <c:pt idx="750">
                  <c:v>1485</c:v>
                </c:pt>
                <c:pt idx="751">
                  <c:v>1554</c:v>
                </c:pt>
                <c:pt idx="752">
                  <c:v>1542</c:v>
                </c:pt>
                <c:pt idx="753">
                  <c:v>1533</c:v>
                </c:pt>
                <c:pt idx="754">
                  <c:v>1428</c:v>
                </c:pt>
                <c:pt idx="755">
                  <c:v>1464</c:v>
                </c:pt>
                <c:pt idx="756">
                  <c:v>1371</c:v>
                </c:pt>
                <c:pt idx="757">
                  <c:v>1335</c:v>
                </c:pt>
                <c:pt idx="758">
                  <c:v>1305</c:v>
                </c:pt>
                <c:pt idx="759">
                  <c:v>1563</c:v>
                </c:pt>
                <c:pt idx="760">
                  <c:v>1644</c:v>
                </c:pt>
                <c:pt idx="761">
                  <c:v>1596</c:v>
                </c:pt>
                <c:pt idx="762">
                  <c:v>1452</c:v>
                </c:pt>
                <c:pt idx="763">
                  <c:v>1569</c:v>
                </c:pt>
                <c:pt idx="764">
                  <c:v>1671</c:v>
                </c:pt>
                <c:pt idx="765">
                  <c:v>1512</c:v>
                </c:pt>
                <c:pt idx="766">
                  <c:v>1617</c:v>
                </c:pt>
                <c:pt idx="767">
                  <c:v>1623</c:v>
                </c:pt>
                <c:pt idx="768">
                  <c:v>1458</c:v>
                </c:pt>
                <c:pt idx="769">
                  <c:v>1533</c:v>
                </c:pt>
                <c:pt idx="770">
                  <c:v>1623</c:v>
                </c:pt>
                <c:pt idx="771">
                  <c:v>1593</c:v>
                </c:pt>
                <c:pt idx="772">
                  <c:v>1620</c:v>
                </c:pt>
                <c:pt idx="773">
                  <c:v>1575</c:v>
                </c:pt>
                <c:pt idx="774">
                  <c:v>1467</c:v>
                </c:pt>
                <c:pt idx="775">
                  <c:v>1644</c:v>
                </c:pt>
                <c:pt idx="776">
                  <c:v>1677</c:v>
                </c:pt>
                <c:pt idx="777">
                  <c:v>1503</c:v>
                </c:pt>
                <c:pt idx="778">
                  <c:v>1698</c:v>
                </c:pt>
                <c:pt idx="779">
                  <c:v>1554</c:v>
                </c:pt>
                <c:pt idx="780">
                  <c:v>1623</c:v>
                </c:pt>
                <c:pt idx="781">
                  <c:v>1650</c:v>
                </c:pt>
                <c:pt idx="782">
                  <c:v>1665</c:v>
                </c:pt>
                <c:pt idx="783">
                  <c:v>1560</c:v>
                </c:pt>
                <c:pt idx="784">
                  <c:v>1653</c:v>
                </c:pt>
                <c:pt idx="785">
                  <c:v>1686</c:v>
                </c:pt>
                <c:pt idx="786">
                  <c:v>1401</c:v>
                </c:pt>
                <c:pt idx="787">
                  <c:v>1539</c:v>
                </c:pt>
                <c:pt idx="788">
                  <c:v>1605</c:v>
                </c:pt>
                <c:pt idx="789">
                  <c:v>1557</c:v>
                </c:pt>
                <c:pt idx="790">
                  <c:v>1608</c:v>
                </c:pt>
                <c:pt idx="791">
                  <c:v>1620</c:v>
                </c:pt>
                <c:pt idx="792">
                  <c:v>1599</c:v>
                </c:pt>
                <c:pt idx="793">
                  <c:v>1551</c:v>
                </c:pt>
                <c:pt idx="794">
                  <c:v>1605</c:v>
                </c:pt>
                <c:pt idx="795">
                  <c:v>1548</c:v>
                </c:pt>
                <c:pt idx="796">
                  <c:v>1593</c:v>
                </c:pt>
                <c:pt idx="797">
                  <c:v>1509</c:v>
                </c:pt>
                <c:pt idx="798">
                  <c:v>1401</c:v>
                </c:pt>
                <c:pt idx="799">
                  <c:v>1500</c:v>
                </c:pt>
                <c:pt idx="800">
                  <c:v>1305</c:v>
                </c:pt>
                <c:pt idx="801">
                  <c:v>1458</c:v>
                </c:pt>
                <c:pt idx="802">
                  <c:v>1203</c:v>
                </c:pt>
                <c:pt idx="803">
                  <c:v>1260</c:v>
                </c:pt>
                <c:pt idx="804">
                  <c:v>1179</c:v>
                </c:pt>
                <c:pt idx="805">
                  <c:v>1203</c:v>
                </c:pt>
                <c:pt idx="806">
                  <c:v>1233</c:v>
                </c:pt>
                <c:pt idx="807">
                  <c:v>1140</c:v>
                </c:pt>
                <c:pt idx="808">
                  <c:v>1284</c:v>
                </c:pt>
                <c:pt idx="809">
                  <c:v>1098</c:v>
                </c:pt>
                <c:pt idx="810">
                  <c:v>1044</c:v>
                </c:pt>
                <c:pt idx="811">
                  <c:v>1044</c:v>
                </c:pt>
                <c:pt idx="812">
                  <c:v>1161</c:v>
                </c:pt>
                <c:pt idx="813">
                  <c:v>1062</c:v>
                </c:pt>
                <c:pt idx="814">
                  <c:v>1011</c:v>
                </c:pt>
                <c:pt idx="815">
                  <c:v>927</c:v>
                </c:pt>
                <c:pt idx="816">
                  <c:v>993</c:v>
                </c:pt>
                <c:pt idx="817">
                  <c:v>870</c:v>
                </c:pt>
                <c:pt idx="818">
                  <c:v>1008</c:v>
                </c:pt>
                <c:pt idx="819">
                  <c:v>939</c:v>
                </c:pt>
                <c:pt idx="820">
                  <c:v>882</c:v>
                </c:pt>
                <c:pt idx="821">
                  <c:v>951</c:v>
                </c:pt>
                <c:pt idx="822">
                  <c:v>948</c:v>
                </c:pt>
                <c:pt idx="823">
                  <c:v>714</c:v>
                </c:pt>
                <c:pt idx="824">
                  <c:v>765</c:v>
                </c:pt>
                <c:pt idx="825">
                  <c:v>936</c:v>
                </c:pt>
                <c:pt idx="826">
                  <c:v>927</c:v>
                </c:pt>
                <c:pt idx="827">
                  <c:v>849</c:v>
                </c:pt>
                <c:pt idx="828">
                  <c:v>939</c:v>
                </c:pt>
                <c:pt idx="829">
                  <c:v>783</c:v>
                </c:pt>
                <c:pt idx="830">
                  <c:v>750</c:v>
                </c:pt>
                <c:pt idx="831">
                  <c:v>855</c:v>
                </c:pt>
                <c:pt idx="832">
                  <c:v>801</c:v>
                </c:pt>
                <c:pt idx="833">
                  <c:v>702</c:v>
                </c:pt>
                <c:pt idx="834">
                  <c:v>813</c:v>
                </c:pt>
                <c:pt idx="835">
                  <c:v>1056</c:v>
                </c:pt>
                <c:pt idx="836">
                  <c:v>777</c:v>
                </c:pt>
                <c:pt idx="837">
                  <c:v>999</c:v>
                </c:pt>
                <c:pt idx="838">
                  <c:v>711</c:v>
                </c:pt>
                <c:pt idx="839">
                  <c:v>729</c:v>
                </c:pt>
                <c:pt idx="840">
                  <c:v>606</c:v>
                </c:pt>
                <c:pt idx="841">
                  <c:v>810</c:v>
                </c:pt>
                <c:pt idx="842">
                  <c:v>789</c:v>
                </c:pt>
                <c:pt idx="843">
                  <c:v>759</c:v>
                </c:pt>
                <c:pt idx="844">
                  <c:v>681</c:v>
                </c:pt>
                <c:pt idx="845">
                  <c:v>567</c:v>
                </c:pt>
                <c:pt idx="846">
                  <c:v>714</c:v>
                </c:pt>
                <c:pt idx="847">
                  <c:v>555</c:v>
                </c:pt>
                <c:pt idx="848">
                  <c:v>630</c:v>
                </c:pt>
                <c:pt idx="849">
                  <c:v>591</c:v>
                </c:pt>
                <c:pt idx="850">
                  <c:v>528</c:v>
                </c:pt>
                <c:pt idx="851">
                  <c:v>411</c:v>
                </c:pt>
                <c:pt idx="852">
                  <c:v>507</c:v>
                </c:pt>
                <c:pt idx="853">
                  <c:v>501</c:v>
                </c:pt>
                <c:pt idx="854">
                  <c:v>423</c:v>
                </c:pt>
                <c:pt idx="855">
                  <c:v>390</c:v>
                </c:pt>
                <c:pt idx="856">
                  <c:v>417</c:v>
                </c:pt>
                <c:pt idx="857">
                  <c:v>432</c:v>
                </c:pt>
                <c:pt idx="858">
                  <c:v>411</c:v>
                </c:pt>
                <c:pt idx="859">
                  <c:v>387</c:v>
                </c:pt>
                <c:pt idx="860">
                  <c:v>366</c:v>
                </c:pt>
                <c:pt idx="861">
                  <c:v>345</c:v>
                </c:pt>
                <c:pt idx="862">
                  <c:v>324</c:v>
                </c:pt>
                <c:pt idx="863">
                  <c:v>291</c:v>
                </c:pt>
                <c:pt idx="864">
                  <c:v>327</c:v>
                </c:pt>
                <c:pt idx="865">
                  <c:v>273</c:v>
                </c:pt>
                <c:pt idx="866">
                  <c:v>300</c:v>
                </c:pt>
                <c:pt idx="867">
                  <c:v>246</c:v>
                </c:pt>
                <c:pt idx="868">
                  <c:v>327</c:v>
                </c:pt>
                <c:pt idx="869">
                  <c:v>252</c:v>
                </c:pt>
                <c:pt idx="870">
                  <c:v>219</c:v>
                </c:pt>
                <c:pt idx="871">
                  <c:v>267</c:v>
                </c:pt>
                <c:pt idx="872">
                  <c:v>246</c:v>
                </c:pt>
                <c:pt idx="873">
                  <c:v>252</c:v>
                </c:pt>
                <c:pt idx="874">
                  <c:v>243</c:v>
                </c:pt>
                <c:pt idx="875">
                  <c:v>183</c:v>
                </c:pt>
                <c:pt idx="876">
                  <c:v>186</c:v>
                </c:pt>
                <c:pt idx="877">
                  <c:v>180</c:v>
                </c:pt>
                <c:pt idx="878">
                  <c:v>159</c:v>
                </c:pt>
                <c:pt idx="879">
                  <c:v>183</c:v>
                </c:pt>
                <c:pt idx="880">
                  <c:v>195</c:v>
                </c:pt>
                <c:pt idx="881">
                  <c:v>195</c:v>
                </c:pt>
                <c:pt idx="882">
                  <c:v>183</c:v>
                </c:pt>
                <c:pt idx="883">
                  <c:v>129</c:v>
                </c:pt>
                <c:pt idx="884">
                  <c:v>237</c:v>
                </c:pt>
                <c:pt idx="885">
                  <c:v>189</c:v>
                </c:pt>
                <c:pt idx="886">
                  <c:v>204</c:v>
                </c:pt>
                <c:pt idx="887">
                  <c:v>177</c:v>
                </c:pt>
                <c:pt idx="888">
                  <c:v>213</c:v>
                </c:pt>
                <c:pt idx="889">
                  <c:v>174</c:v>
                </c:pt>
                <c:pt idx="890">
                  <c:v>162</c:v>
                </c:pt>
                <c:pt idx="891">
                  <c:v>222</c:v>
                </c:pt>
                <c:pt idx="892">
                  <c:v>282</c:v>
                </c:pt>
                <c:pt idx="893">
                  <c:v>141</c:v>
                </c:pt>
                <c:pt idx="894">
                  <c:v>177</c:v>
                </c:pt>
                <c:pt idx="895">
                  <c:v>177</c:v>
                </c:pt>
                <c:pt idx="896">
                  <c:v>177</c:v>
                </c:pt>
                <c:pt idx="897">
                  <c:v>180</c:v>
                </c:pt>
                <c:pt idx="898">
                  <c:v>234</c:v>
                </c:pt>
                <c:pt idx="899">
                  <c:v>156</c:v>
                </c:pt>
                <c:pt idx="900">
                  <c:v>132</c:v>
                </c:pt>
                <c:pt idx="901">
                  <c:v>180</c:v>
                </c:pt>
                <c:pt idx="902">
                  <c:v>153</c:v>
                </c:pt>
                <c:pt idx="903">
                  <c:v>189</c:v>
                </c:pt>
                <c:pt idx="904">
                  <c:v>147</c:v>
                </c:pt>
                <c:pt idx="905">
                  <c:v>219</c:v>
                </c:pt>
                <c:pt idx="906">
                  <c:v>207</c:v>
                </c:pt>
                <c:pt idx="907">
                  <c:v>207</c:v>
                </c:pt>
                <c:pt idx="908">
                  <c:v>201</c:v>
                </c:pt>
                <c:pt idx="909">
                  <c:v>276</c:v>
                </c:pt>
                <c:pt idx="910">
                  <c:v>291</c:v>
                </c:pt>
                <c:pt idx="911">
                  <c:v>291</c:v>
                </c:pt>
                <c:pt idx="912">
                  <c:v>225</c:v>
                </c:pt>
                <c:pt idx="913">
                  <c:v>264</c:v>
                </c:pt>
                <c:pt idx="914">
                  <c:v>270</c:v>
                </c:pt>
                <c:pt idx="915">
                  <c:v>321</c:v>
                </c:pt>
                <c:pt idx="916">
                  <c:v>396</c:v>
                </c:pt>
                <c:pt idx="917">
                  <c:v>414</c:v>
                </c:pt>
                <c:pt idx="918">
                  <c:v>504</c:v>
                </c:pt>
                <c:pt idx="919">
                  <c:v>477</c:v>
                </c:pt>
                <c:pt idx="920">
                  <c:v>657</c:v>
                </c:pt>
                <c:pt idx="921">
                  <c:v>711</c:v>
                </c:pt>
                <c:pt idx="922">
                  <c:v>813</c:v>
                </c:pt>
                <c:pt idx="923">
                  <c:v>678</c:v>
                </c:pt>
                <c:pt idx="924">
                  <c:v>849</c:v>
                </c:pt>
                <c:pt idx="925">
                  <c:v>870</c:v>
                </c:pt>
                <c:pt idx="926">
                  <c:v>990</c:v>
                </c:pt>
                <c:pt idx="927">
                  <c:v>1158</c:v>
                </c:pt>
                <c:pt idx="928">
                  <c:v>1179</c:v>
                </c:pt>
                <c:pt idx="929">
                  <c:v>1254</c:v>
                </c:pt>
                <c:pt idx="930">
                  <c:v>1386</c:v>
                </c:pt>
                <c:pt idx="931">
                  <c:v>1467</c:v>
                </c:pt>
                <c:pt idx="932">
                  <c:v>1614</c:v>
                </c:pt>
                <c:pt idx="933">
                  <c:v>1365</c:v>
                </c:pt>
                <c:pt idx="934">
                  <c:v>1617</c:v>
                </c:pt>
                <c:pt idx="935">
                  <c:v>1605</c:v>
                </c:pt>
                <c:pt idx="936">
                  <c:v>1818</c:v>
                </c:pt>
                <c:pt idx="937">
                  <c:v>1713</c:v>
                </c:pt>
                <c:pt idx="938">
                  <c:v>1869</c:v>
                </c:pt>
                <c:pt idx="939">
                  <c:v>1785</c:v>
                </c:pt>
                <c:pt idx="940">
                  <c:v>1767</c:v>
                </c:pt>
                <c:pt idx="941">
                  <c:v>1863</c:v>
                </c:pt>
                <c:pt idx="942">
                  <c:v>1758</c:v>
                </c:pt>
                <c:pt idx="943">
                  <c:v>1818</c:v>
                </c:pt>
                <c:pt idx="944">
                  <c:v>1710</c:v>
                </c:pt>
                <c:pt idx="945">
                  <c:v>1677</c:v>
                </c:pt>
                <c:pt idx="946">
                  <c:v>1599</c:v>
                </c:pt>
                <c:pt idx="947">
                  <c:v>1704</c:v>
                </c:pt>
                <c:pt idx="948">
                  <c:v>1701</c:v>
                </c:pt>
                <c:pt idx="949">
                  <c:v>1758</c:v>
                </c:pt>
                <c:pt idx="950">
                  <c:v>1545</c:v>
                </c:pt>
                <c:pt idx="951">
                  <c:v>1221</c:v>
                </c:pt>
                <c:pt idx="952">
                  <c:v>1590</c:v>
                </c:pt>
                <c:pt idx="953">
                  <c:v>1620</c:v>
                </c:pt>
                <c:pt idx="954">
                  <c:v>1542</c:v>
                </c:pt>
                <c:pt idx="955">
                  <c:v>1410</c:v>
                </c:pt>
                <c:pt idx="956">
                  <c:v>1485</c:v>
                </c:pt>
                <c:pt idx="957">
                  <c:v>1494</c:v>
                </c:pt>
                <c:pt idx="958">
                  <c:v>1422</c:v>
                </c:pt>
                <c:pt idx="959">
                  <c:v>1299</c:v>
                </c:pt>
                <c:pt idx="960">
                  <c:v>1434</c:v>
                </c:pt>
                <c:pt idx="961">
                  <c:v>1509</c:v>
                </c:pt>
                <c:pt idx="962">
                  <c:v>1452</c:v>
                </c:pt>
                <c:pt idx="963">
                  <c:v>1470</c:v>
                </c:pt>
                <c:pt idx="964">
                  <c:v>1491</c:v>
                </c:pt>
                <c:pt idx="965">
                  <c:v>1392</c:v>
                </c:pt>
                <c:pt idx="966">
                  <c:v>1146</c:v>
                </c:pt>
                <c:pt idx="967">
                  <c:v>1383</c:v>
                </c:pt>
                <c:pt idx="968">
                  <c:v>1287</c:v>
                </c:pt>
                <c:pt idx="969">
                  <c:v>1401</c:v>
                </c:pt>
                <c:pt idx="970">
                  <c:v>1584</c:v>
                </c:pt>
                <c:pt idx="971">
                  <c:v>1335</c:v>
                </c:pt>
                <c:pt idx="972">
                  <c:v>1374</c:v>
                </c:pt>
                <c:pt idx="973">
                  <c:v>1260</c:v>
                </c:pt>
                <c:pt idx="974">
                  <c:v>1206</c:v>
                </c:pt>
                <c:pt idx="975">
                  <c:v>1332</c:v>
                </c:pt>
                <c:pt idx="976">
                  <c:v>1470</c:v>
                </c:pt>
                <c:pt idx="977">
                  <c:v>1542</c:v>
                </c:pt>
                <c:pt idx="978">
                  <c:v>1491</c:v>
                </c:pt>
                <c:pt idx="979">
                  <c:v>1566</c:v>
                </c:pt>
                <c:pt idx="980">
                  <c:v>1617</c:v>
                </c:pt>
                <c:pt idx="981">
                  <c:v>1617</c:v>
                </c:pt>
                <c:pt idx="982">
                  <c:v>1593</c:v>
                </c:pt>
                <c:pt idx="983">
                  <c:v>1467</c:v>
                </c:pt>
                <c:pt idx="984">
                  <c:v>1272</c:v>
                </c:pt>
                <c:pt idx="985">
                  <c:v>1479</c:v>
                </c:pt>
                <c:pt idx="986">
                  <c:v>1554</c:v>
                </c:pt>
                <c:pt idx="987">
                  <c:v>1497</c:v>
                </c:pt>
                <c:pt idx="988">
                  <c:v>1461</c:v>
                </c:pt>
                <c:pt idx="989">
                  <c:v>1398</c:v>
                </c:pt>
                <c:pt idx="990">
                  <c:v>1536</c:v>
                </c:pt>
                <c:pt idx="991">
                  <c:v>1467</c:v>
                </c:pt>
                <c:pt idx="992">
                  <c:v>1557</c:v>
                </c:pt>
                <c:pt idx="993">
                  <c:v>1593</c:v>
                </c:pt>
                <c:pt idx="994">
                  <c:v>1569</c:v>
                </c:pt>
                <c:pt idx="995">
                  <c:v>1518</c:v>
                </c:pt>
                <c:pt idx="996">
                  <c:v>1332</c:v>
                </c:pt>
                <c:pt idx="997">
                  <c:v>1548</c:v>
                </c:pt>
                <c:pt idx="998">
                  <c:v>1587</c:v>
                </c:pt>
                <c:pt idx="999">
                  <c:v>1521</c:v>
                </c:pt>
                <c:pt idx="1000">
                  <c:v>1290</c:v>
                </c:pt>
                <c:pt idx="1001">
                  <c:v>1497</c:v>
                </c:pt>
                <c:pt idx="1002">
                  <c:v>1545</c:v>
                </c:pt>
                <c:pt idx="1003">
                  <c:v>1494</c:v>
                </c:pt>
                <c:pt idx="1004">
                  <c:v>1566</c:v>
                </c:pt>
                <c:pt idx="1005">
                  <c:v>1611</c:v>
                </c:pt>
                <c:pt idx="1006">
                  <c:v>1539</c:v>
                </c:pt>
                <c:pt idx="1007">
                  <c:v>1623</c:v>
                </c:pt>
                <c:pt idx="1008">
                  <c:v>1380</c:v>
                </c:pt>
                <c:pt idx="1009">
                  <c:v>1470</c:v>
                </c:pt>
                <c:pt idx="1010">
                  <c:v>1569</c:v>
                </c:pt>
                <c:pt idx="1011">
                  <c:v>1551</c:v>
                </c:pt>
                <c:pt idx="1012">
                  <c:v>1524</c:v>
                </c:pt>
                <c:pt idx="1013">
                  <c:v>1662</c:v>
                </c:pt>
                <c:pt idx="1014">
                  <c:v>1614</c:v>
                </c:pt>
                <c:pt idx="1015">
                  <c:v>1380</c:v>
                </c:pt>
                <c:pt idx="1016">
                  <c:v>1452</c:v>
                </c:pt>
                <c:pt idx="1017">
                  <c:v>1575</c:v>
                </c:pt>
                <c:pt idx="1018">
                  <c:v>1542</c:v>
                </c:pt>
                <c:pt idx="1019">
                  <c:v>1473</c:v>
                </c:pt>
                <c:pt idx="1020">
                  <c:v>1452</c:v>
                </c:pt>
                <c:pt idx="1021">
                  <c:v>1614</c:v>
                </c:pt>
                <c:pt idx="1022">
                  <c:v>1494</c:v>
                </c:pt>
                <c:pt idx="1023">
                  <c:v>1515</c:v>
                </c:pt>
                <c:pt idx="1024">
                  <c:v>1566</c:v>
                </c:pt>
                <c:pt idx="1025">
                  <c:v>1734</c:v>
                </c:pt>
                <c:pt idx="1026">
                  <c:v>1473</c:v>
                </c:pt>
                <c:pt idx="1027">
                  <c:v>1299</c:v>
                </c:pt>
                <c:pt idx="1028">
                  <c:v>1629</c:v>
                </c:pt>
                <c:pt idx="1029">
                  <c:v>1434</c:v>
                </c:pt>
                <c:pt idx="1030">
                  <c:v>1485</c:v>
                </c:pt>
                <c:pt idx="1031">
                  <c:v>1476</c:v>
                </c:pt>
                <c:pt idx="1032">
                  <c:v>1476</c:v>
                </c:pt>
                <c:pt idx="1033">
                  <c:v>1506</c:v>
                </c:pt>
                <c:pt idx="1034">
                  <c:v>1506</c:v>
                </c:pt>
                <c:pt idx="1035">
                  <c:v>1578</c:v>
                </c:pt>
                <c:pt idx="1036">
                  <c:v>1404</c:v>
                </c:pt>
                <c:pt idx="1037">
                  <c:v>1449</c:v>
                </c:pt>
                <c:pt idx="1038">
                  <c:v>1524</c:v>
                </c:pt>
                <c:pt idx="1039">
                  <c:v>1659</c:v>
                </c:pt>
                <c:pt idx="1040">
                  <c:v>1347</c:v>
                </c:pt>
                <c:pt idx="1041">
                  <c:v>1677</c:v>
                </c:pt>
                <c:pt idx="1042">
                  <c:v>1641</c:v>
                </c:pt>
                <c:pt idx="1043">
                  <c:v>1407</c:v>
                </c:pt>
                <c:pt idx="1044">
                  <c:v>1662</c:v>
                </c:pt>
                <c:pt idx="1045">
                  <c:v>1620</c:v>
                </c:pt>
                <c:pt idx="1046">
                  <c:v>1452</c:v>
                </c:pt>
                <c:pt idx="1047">
                  <c:v>1605</c:v>
                </c:pt>
                <c:pt idx="1048">
                  <c:v>1440</c:v>
                </c:pt>
                <c:pt idx="1049">
                  <c:v>1494</c:v>
                </c:pt>
                <c:pt idx="1050">
                  <c:v>1590</c:v>
                </c:pt>
                <c:pt idx="1051">
                  <c:v>1545</c:v>
                </c:pt>
                <c:pt idx="1052">
                  <c:v>1563</c:v>
                </c:pt>
                <c:pt idx="1053">
                  <c:v>1581</c:v>
                </c:pt>
                <c:pt idx="1054">
                  <c:v>1500</c:v>
                </c:pt>
                <c:pt idx="1055">
                  <c:v>1692</c:v>
                </c:pt>
                <c:pt idx="1056">
                  <c:v>1446</c:v>
                </c:pt>
                <c:pt idx="1057">
                  <c:v>1590</c:v>
                </c:pt>
                <c:pt idx="1058">
                  <c:v>1620</c:v>
                </c:pt>
                <c:pt idx="1059">
                  <c:v>1560</c:v>
                </c:pt>
                <c:pt idx="1060">
                  <c:v>1641</c:v>
                </c:pt>
                <c:pt idx="1061">
                  <c:v>1593</c:v>
                </c:pt>
                <c:pt idx="1062">
                  <c:v>1638</c:v>
                </c:pt>
                <c:pt idx="1063">
                  <c:v>1593</c:v>
                </c:pt>
                <c:pt idx="1064">
                  <c:v>1578</c:v>
                </c:pt>
                <c:pt idx="1065">
                  <c:v>1584</c:v>
                </c:pt>
                <c:pt idx="1066">
                  <c:v>1590</c:v>
                </c:pt>
                <c:pt idx="1067">
                  <c:v>1608</c:v>
                </c:pt>
                <c:pt idx="1068">
                  <c:v>1569</c:v>
                </c:pt>
                <c:pt idx="1069">
                  <c:v>1680</c:v>
                </c:pt>
                <c:pt idx="1070">
                  <c:v>1710</c:v>
                </c:pt>
                <c:pt idx="1071">
                  <c:v>1758</c:v>
                </c:pt>
                <c:pt idx="1072">
                  <c:v>1686</c:v>
                </c:pt>
                <c:pt idx="1073">
                  <c:v>1794</c:v>
                </c:pt>
                <c:pt idx="1074">
                  <c:v>1695</c:v>
                </c:pt>
                <c:pt idx="1075">
                  <c:v>1686</c:v>
                </c:pt>
                <c:pt idx="1076">
                  <c:v>1596</c:v>
                </c:pt>
                <c:pt idx="1077">
                  <c:v>1728</c:v>
                </c:pt>
                <c:pt idx="1078">
                  <c:v>1587</c:v>
                </c:pt>
                <c:pt idx="1079">
                  <c:v>1611</c:v>
                </c:pt>
                <c:pt idx="1080">
                  <c:v>1626</c:v>
                </c:pt>
                <c:pt idx="1081">
                  <c:v>1626</c:v>
                </c:pt>
                <c:pt idx="1082">
                  <c:v>1311</c:v>
                </c:pt>
                <c:pt idx="1083">
                  <c:v>1593</c:v>
                </c:pt>
                <c:pt idx="1084">
                  <c:v>1581</c:v>
                </c:pt>
                <c:pt idx="1085">
                  <c:v>1584</c:v>
                </c:pt>
                <c:pt idx="1086">
                  <c:v>1371</c:v>
                </c:pt>
                <c:pt idx="1087">
                  <c:v>1491</c:v>
                </c:pt>
                <c:pt idx="1088">
                  <c:v>1374</c:v>
                </c:pt>
                <c:pt idx="1089">
                  <c:v>1431</c:v>
                </c:pt>
                <c:pt idx="1090">
                  <c:v>1524</c:v>
                </c:pt>
                <c:pt idx="1091">
                  <c:v>1347</c:v>
                </c:pt>
                <c:pt idx="1092">
                  <c:v>1188</c:v>
                </c:pt>
                <c:pt idx="1093">
                  <c:v>1257</c:v>
                </c:pt>
                <c:pt idx="1094">
                  <c:v>1140</c:v>
                </c:pt>
                <c:pt idx="1095">
                  <c:v>1299</c:v>
                </c:pt>
                <c:pt idx="1096">
                  <c:v>1200</c:v>
                </c:pt>
                <c:pt idx="1097">
                  <c:v>1272</c:v>
                </c:pt>
                <c:pt idx="1098">
                  <c:v>1305</c:v>
                </c:pt>
                <c:pt idx="1099">
                  <c:v>1227</c:v>
                </c:pt>
                <c:pt idx="1100">
                  <c:v>1080</c:v>
                </c:pt>
                <c:pt idx="1101">
                  <c:v>1146</c:v>
                </c:pt>
                <c:pt idx="1102">
                  <c:v>1152</c:v>
                </c:pt>
                <c:pt idx="1103">
                  <c:v>1146</c:v>
                </c:pt>
                <c:pt idx="1104">
                  <c:v>999</c:v>
                </c:pt>
                <c:pt idx="1105">
                  <c:v>1059</c:v>
                </c:pt>
                <c:pt idx="1106">
                  <c:v>1128</c:v>
                </c:pt>
                <c:pt idx="1107">
                  <c:v>1098</c:v>
                </c:pt>
                <c:pt idx="1108">
                  <c:v>987</c:v>
                </c:pt>
                <c:pt idx="1109">
                  <c:v>978</c:v>
                </c:pt>
                <c:pt idx="1110">
                  <c:v>1095</c:v>
                </c:pt>
                <c:pt idx="1111">
                  <c:v>1062</c:v>
                </c:pt>
                <c:pt idx="1112">
                  <c:v>1032</c:v>
                </c:pt>
                <c:pt idx="1113">
                  <c:v>1110</c:v>
                </c:pt>
                <c:pt idx="1114">
                  <c:v>945</c:v>
                </c:pt>
                <c:pt idx="1115">
                  <c:v>990</c:v>
                </c:pt>
                <c:pt idx="1116">
                  <c:v>1008</c:v>
                </c:pt>
                <c:pt idx="1117">
                  <c:v>939</c:v>
                </c:pt>
                <c:pt idx="1118">
                  <c:v>969</c:v>
                </c:pt>
                <c:pt idx="1119">
                  <c:v>948</c:v>
                </c:pt>
                <c:pt idx="1120">
                  <c:v>882</c:v>
                </c:pt>
                <c:pt idx="1121">
                  <c:v>954</c:v>
                </c:pt>
                <c:pt idx="1122">
                  <c:v>939</c:v>
                </c:pt>
                <c:pt idx="1123">
                  <c:v>942</c:v>
                </c:pt>
                <c:pt idx="1124">
                  <c:v>915</c:v>
                </c:pt>
                <c:pt idx="1125">
                  <c:v>876</c:v>
                </c:pt>
                <c:pt idx="1126">
                  <c:v>927</c:v>
                </c:pt>
                <c:pt idx="1127">
                  <c:v>939</c:v>
                </c:pt>
                <c:pt idx="1128">
                  <c:v>807</c:v>
                </c:pt>
                <c:pt idx="1129">
                  <c:v>858</c:v>
                </c:pt>
                <c:pt idx="1130">
                  <c:v>894</c:v>
                </c:pt>
                <c:pt idx="1131">
                  <c:v>903</c:v>
                </c:pt>
                <c:pt idx="1132">
                  <c:v>780</c:v>
                </c:pt>
                <c:pt idx="1133">
                  <c:v>807</c:v>
                </c:pt>
                <c:pt idx="1134">
                  <c:v>732</c:v>
                </c:pt>
                <c:pt idx="1135">
                  <c:v>744</c:v>
                </c:pt>
                <c:pt idx="1136">
                  <c:v>627</c:v>
                </c:pt>
                <c:pt idx="1137">
                  <c:v>831</c:v>
                </c:pt>
                <c:pt idx="1138">
                  <c:v>702</c:v>
                </c:pt>
                <c:pt idx="1139">
                  <c:v>621</c:v>
                </c:pt>
                <c:pt idx="1140">
                  <c:v>618</c:v>
                </c:pt>
                <c:pt idx="1141">
                  <c:v>558</c:v>
                </c:pt>
                <c:pt idx="1142">
                  <c:v>663</c:v>
                </c:pt>
                <c:pt idx="1143">
                  <c:v>597</c:v>
                </c:pt>
                <c:pt idx="1144">
                  <c:v>534</c:v>
                </c:pt>
                <c:pt idx="1145">
                  <c:v>567</c:v>
                </c:pt>
                <c:pt idx="1146">
                  <c:v>579</c:v>
                </c:pt>
                <c:pt idx="1147">
                  <c:v>507</c:v>
                </c:pt>
                <c:pt idx="1148">
                  <c:v>561</c:v>
                </c:pt>
                <c:pt idx="1149">
                  <c:v>507</c:v>
                </c:pt>
                <c:pt idx="1150">
                  <c:v>495</c:v>
                </c:pt>
                <c:pt idx="1151">
                  <c:v>447</c:v>
                </c:pt>
                <c:pt idx="1152">
                  <c:v>441</c:v>
                </c:pt>
                <c:pt idx="1153">
                  <c:v>456</c:v>
                </c:pt>
                <c:pt idx="1154">
                  <c:v>372</c:v>
                </c:pt>
                <c:pt idx="1155">
                  <c:v>447</c:v>
                </c:pt>
                <c:pt idx="1156">
                  <c:v>408</c:v>
                </c:pt>
                <c:pt idx="1157">
                  <c:v>414</c:v>
                </c:pt>
                <c:pt idx="1158">
                  <c:v>348</c:v>
                </c:pt>
                <c:pt idx="1159">
                  <c:v>270</c:v>
                </c:pt>
                <c:pt idx="1160">
                  <c:v>282</c:v>
                </c:pt>
                <c:pt idx="1161">
                  <c:v>390</c:v>
                </c:pt>
                <c:pt idx="1162">
                  <c:v>294</c:v>
                </c:pt>
                <c:pt idx="1163">
                  <c:v>294</c:v>
                </c:pt>
                <c:pt idx="1164">
                  <c:v>324</c:v>
                </c:pt>
                <c:pt idx="1165">
                  <c:v>297</c:v>
                </c:pt>
                <c:pt idx="1166">
                  <c:v>279</c:v>
                </c:pt>
                <c:pt idx="1167">
                  <c:v>300</c:v>
                </c:pt>
                <c:pt idx="1168">
                  <c:v>213</c:v>
                </c:pt>
                <c:pt idx="1169">
                  <c:v>231</c:v>
                </c:pt>
                <c:pt idx="1170">
                  <c:v>312</c:v>
                </c:pt>
                <c:pt idx="1171">
                  <c:v>273</c:v>
                </c:pt>
                <c:pt idx="1172">
                  <c:v>222</c:v>
                </c:pt>
                <c:pt idx="1173">
                  <c:v>246</c:v>
                </c:pt>
                <c:pt idx="1174">
                  <c:v>195</c:v>
                </c:pt>
                <c:pt idx="1175">
                  <c:v>237</c:v>
                </c:pt>
                <c:pt idx="1176">
                  <c:v>198</c:v>
                </c:pt>
                <c:pt idx="1177">
                  <c:v>240</c:v>
                </c:pt>
                <c:pt idx="1178">
                  <c:v>279</c:v>
                </c:pt>
                <c:pt idx="1179">
                  <c:v>276</c:v>
                </c:pt>
                <c:pt idx="1180">
                  <c:v>252</c:v>
                </c:pt>
                <c:pt idx="1181">
                  <c:v>231</c:v>
                </c:pt>
                <c:pt idx="1182">
                  <c:v>231</c:v>
                </c:pt>
                <c:pt idx="1183">
                  <c:v>216</c:v>
                </c:pt>
                <c:pt idx="1184">
                  <c:v>225</c:v>
                </c:pt>
                <c:pt idx="1185">
                  <c:v>222</c:v>
                </c:pt>
                <c:pt idx="1186">
                  <c:v>204</c:v>
                </c:pt>
                <c:pt idx="1187">
                  <c:v>219</c:v>
                </c:pt>
                <c:pt idx="1188">
                  <c:v>198</c:v>
                </c:pt>
                <c:pt idx="1189">
                  <c:v>243</c:v>
                </c:pt>
                <c:pt idx="1190">
                  <c:v>171</c:v>
                </c:pt>
                <c:pt idx="1191">
                  <c:v>174</c:v>
                </c:pt>
                <c:pt idx="1192">
                  <c:v>198</c:v>
                </c:pt>
                <c:pt idx="1193">
                  <c:v>153</c:v>
                </c:pt>
                <c:pt idx="1194">
                  <c:v>192</c:v>
                </c:pt>
                <c:pt idx="1195">
                  <c:v>177</c:v>
                </c:pt>
                <c:pt idx="1196">
                  <c:v>195</c:v>
                </c:pt>
                <c:pt idx="1197">
                  <c:v>207</c:v>
                </c:pt>
                <c:pt idx="1198">
                  <c:v>189</c:v>
                </c:pt>
                <c:pt idx="1199">
                  <c:v>207</c:v>
                </c:pt>
                <c:pt idx="1200">
                  <c:v>195</c:v>
                </c:pt>
                <c:pt idx="1201">
                  <c:v>198</c:v>
                </c:pt>
                <c:pt idx="1202">
                  <c:v>231</c:v>
                </c:pt>
                <c:pt idx="1203">
                  <c:v>210</c:v>
                </c:pt>
                <c:pt idx="1204">
                  <c:v>219</c:v>
                </c:pt>
                <c:pt idx="1205">
                  <c:v>225</c:v>
                </c:pt>
                <c:pt idx="1206">
                  <c:v>267</c:v>
                </c:pt>
                <c:pt idx="1207">
                  <c:v>267</c:v>
                </c:pt>
                <c:pt idx="1208">
                  <c:v>246</c:v>
                </c:pt>
                <c:pt idx="1209">
                  <c:v>354</c:v>
                </c:pt>
                <c:pt idx="1210">
                  <c:v>369</c:v>
                </c:pt>
                <c:pt idx="1211">
                  <c:v>321</c:v>
                </c:pt>
                <c:pt idx="1212">
                  <c:v>342</c:v>
                </c:pt>
                <c:pt idx="1213">
                  <c:v>345</c:v>
                </c:pt>
                <c:pt idx="1214">
                  <c:v>330</c:v>
                </c:pt>
                <c:pt idx="1215">
                  <c:v>405</c:v>
                </c:pt>
                <c:pt idx="1216">
                  <c:v>393</c:v>
                </c:pt>
                <c:pt idx="1217">
                  <c:v>465</c:v>
                </c:pt>
                <c:pt idx="1218">
                  <c:v>513</c:v>
                </c:pt>
                <c:pt idx="1219">
                  <c:v>519</c:v>
                </c:pt>
                <c:pt idx="1220">
                  <c:v>591</c:v>
                </c:pt>
                <c:pt idx="1221">
                  <c:v>636</c:v>
                </c:pt>
                <c:pt idx="1222">
                  <c:v>567</c:v>
                </c:pt>
                <c:pt idx="1223">
                  <c:v>621</c:v>
                </c:pt>
                <c:pt idx="1224">
                  <c:v>567</c:v>
                </c:pt>
                <c:pt idx="1225">
                  <c:v>639</c:v>
                </c:pt>
                <c:pt idx="1226">
                  <c:v>696</c:v>
                </c:pt>
                <c:pt idx="1227">
                  <c:v>708</c:v>
                </c:pt>
                <c:pt idx="1228">
                  <c:v>783</c:v>
                </c:pt>
                <c:pt idx="1229">
                  <c:v>699</c:v>
                </c:pt>
                <c:pt idx="1230">
                  <c:v>840</c:v>
                </c:pt>
                <c:pt idx="1231">
                  <c:v>885</c:v>
                </c:pt>
                <c:pt idx="1232">
                  <c:v>819</c:v>
                </c:pt>
                <c:pt idx="1233">
                  <c:v>1044</c:v>
                </c:pt>
                <c:pt idx="1234">
                  <c:v>855</c:v>
                </c:pt>
                <c:pt idx="1235">
                  <c:v>930</c:v>
                </c:pt>
                <c:pt idx="1236">
                  <c:v>894</c:v>
                </c:pt>
                <c:pt idx="1237">
                  <c:v>891</c:v>
                </c:pt>
                <c:pt idx="1238">
                  <c:v>936</c:v>
                </c:pt>
                <c:pt idx="1239">
                  <c:v>918</c:v>
                </c:pt>
                <c:pt idx="1240">
                  <c:v>996</c:v>
                </c:pt>
                <c:pt idx="1241">
                  <c:v>1014</c:v>
                </c:pt>
                <c:pt idx="1242">
                  <c:v>1017</c:v>
                </c:pt>
                <c:pt idx="1243">
                  <c:v>1227</c:v>
                </c:pt>
                <c:pt idx="1244">
                  <c:v>1248</c:v>
                </c:pt>
                <c:pt idx="1245">
                  <c:v>1296</c:v>
                </c:pt>
                <c:pt idx="1246">
                  <c:v>1254</c:v>
                </c:pt>
                <c:pt idx="1247">
                  <c:v>1365</c:v>
                </c:pt>
                <c:pt idx="1248">
                  <c:v>1356</c:v>
                </c:pt>
                <c:pt idx="1249">
                  <c:v>1185</c:v>
                </c:pt>
                <c:pt idx="1250">
                  <c:v>1197</c:v>
                </c:pt>
                <c:pt idx="1251">
                  <c:v>1287</c:v>
                </c:pt>
                <c:pt idx="1252">
                  <c:v>1098</c:v>
                </c:pt>
                <c:pt idx="1253">
                  <c:v>1443</c:v>
                </c:pt>
                <c:pt idx="1254">
                  <c:v>1320</c:v>
                </c:pt>
                <c:pt idx="1255">
                  <c:v>1302</c:v>
                </c:pt>
                <c:pt idx="1256">
                  <c:v>1563</c:v>
                </c:pt>
                <c:pt idx="1257">
                  <c:v>1467</c:v>
                </c:pt>
                <c:pt idx="1258">
                  <c:v>1599</c:v>
                </c:pt>
                <c:pt idx="1259">
                  <c:v>1368</c:v>
                </c:pt>
                <c:pt idx="1260">
                  <c:v>1341</c:v>
                </c:pt>
                <c:pt idx="1261">
                  <c:v>1458</c:v>
                </c:pt>
                <c:pt idx="1262">
                  <c:v>1290</c:v>
                </c:pt>
                <c:pt idx="1263">
                  <c:v>1344</c:v>
                </c:pt>
                <c:pt idx="1264">
                  <c:v>1392</c:v>
                </c:pt>
                <c:pt idx="1265">
                  <c:v>1251</c:v>
                </c:pt>
                <c:pt idx="1266">
                  <c:v>1491</c:v>
                </c:pt>
                <c:pt idx="1267">
                  <c:v>1398</c:v>
                </c:pt>
                <c:pt idx="1268">
                  <c:v>1509</c:v>
                </c:pt>
                <c:pt idx="1269">
                  <c:v>1485</c:v>
                </c:pt>
                <c:pt idx="1270">
                  <c:v>1446</c:v>
                </c:pt>
                <c:pt idx="1271">
                  <c:v>1431</c:v>
                </c:pt>
                <c:pt idx="1272">
                  <c:v>1413</c:v>
                </c:pt>
                <c:pt idx="1273">
                  <c:v>1347</c:v>
                </c:pt>
                <c:pt idx="1274">
                  <c:v>1344</c:v>
                </c:pt>
                <c:pt idx="1275">
                  <c:v>1494</c:v>
                </c:pt>
                <c:pt idx="1276">
                  <c:v>1353</c:v>
                </c:pt>
                <c:pt idx="1277">
                  <c:v>1395</c:v>
                </c:pt>
                <c:pt idx="1278">
                  <c:v>1437</c:v>
                </c:pt>
                <c:pt idx="1279">
                  <c:v>1416</c:v>
                </c:pt>
                <c:pt idx="1280">
                  <c:v>1488</c:v>
                </c:pt>
                <c:pt idx="1281">
                  <c:v>1566</c:v>
                </c:pt>
                <c:pt idx="1282">
                  <c:v>1272</c:v>
                </c:pt>
                <c:pt idx="1283">
                  <c:v>1482</c:v>
                </c:pt>
                <c:pt idx="1284">
                  <c:v>1365</c:v>
                </c:pt>
                <c:pt idx="1285">
                  <c:v>1395</c:v>
                </c:pt>
                <c:pt idx="1286">
                  <c:v>1713</c:v>
                </c:pt>
                <c:pt idx="1287">
                  <c:v>1464</c:v>
                </c:pt>
                <c:pt idx="1288">
                  <c:v>1428</c:v>
                </c:pt>
                <c:pt idx="1289">
                  <c:v>1554</c:v>
                </c:pt>
                <c:pt idx="1290">
                  <c:v>1674</c:v>
                </c:pt>
                <c:pt idx="1291">
                  <c:v>1482</c:v>
                </c:pt>
                <c:pt idx="1292">
                  <c:v>1458</c:v>
                </c:pt>
                <c:pt idx="1293">
                  <c:v>1527</c:v>
                </c:pt>
                <c:pt idx="1294">
                  <c:v>1611</c:v>
                </c:pt>
                <c:pt idx="1295">
                  <c:v>1479</c:v>
                </c:pt>
                <c:pt idx="1296">
                  <c:v>1608</c:v>
                </c:pt>
                <c:pt idx="1297">
                  <c:v>1515</c:v>
                </c:pt>
                <c:pt idx="1298">
                  <c:v>1533</c:v>
                </c:pt>
                <c:pt idx="1299">
                  <c:v>1389</c:v>
                </c:pt>
                <c:pt idx="1300">
                  <c:v>1488</c:v>
                </c:pt>
                <c:pt idx="1301">
                  <c:v>1557</c:v>
                </c:pt>
                <c:pt idx="1302">
                  <c:v>1440</c:v>
                </c:pt>
                <c:pt idx="1303">
                  <c:v>1527</c:v>
                </c:pt>
                <c:pt idx="1304">
                  <c:v>1461</c:v>
                </c:pt>
                <c:pt idx="1305">
                  <c:v>1599</c:v>
                </c:pt>
                <c:pt idx="1306">
                  <c:v>1482</c:v>
                </c:pt>
                <c:pt idx="1307">
                  <c:v>1521</c:v>
                </c:pt>
                <c:pt idx="1308">
                  <c:v>1329</c:v>
                </c:pt>
                <c:pt idx="1309">
                  <c:v>1527</c:v>
                </c:pt>
                <c:pt idx="1310">
                  <c:v>1452</c:v>
                </c:pt>
                <c:pt idx="1311">
                  <c:v>1587</c:v>
                </c:pt>
                <c:pt idx="1312">
                  <c:v>1506</c:v>
                </c:pt>
                <c:pt idx="1313">
                  <c:v>1491</c:v>
                </c:pt>
                <c:pt idx="1314">
                  <c:v>1542</c:v>
                </c:pt>
                <c:pt idx="1315">
                  <c:v>1500</c:v>
                </c:pt>
                <c:pt idx="1316">
                  <c:v>1491</c:v>
                </c:pt>
                <c:pt idx="1317">
                  <c:v>1536</c:v>
                </c:pt>
                <c:pt idx="1318">
                  <c:v>1656</c:v>
                </c:pt>
                <c:pt idx="1319">
                  <c:v>1545</c:v>
                </c:pt>
                <c:pt idx="1320">
                  <c:v>1440</c:v>
                </c:pt>
                <c:pt idx="1321">
                  <c:v>1497</c:v>
                </c:pt>
                <c:pt idx="1322">
                  <c:v>1569</c:v>
                </c:pt>
                <c:pt idx="1323">
                  <c:v>1458</c:v>
                </c:pt>
                <c:pt idx="1324">
                  <c:v>1563</c:v>
                </c:pt>
                <c:pt idx="1325">
                  <c:v>1419</c:v>
                </c:pt>
                <c:pt idx="1326">
                  <c:v>1515</c:v>
                </c:pt>
                <c:pt idx="1327">
                  <c:v>1602</c:v>
                </c:pt>
                <c:pt idx="1328">
                  <c:v>1611</c:v>
                </c:pt>
                <c:pt idx="1329">
                  <c:v>1386</c:v>
                </c:pt>
                <c:pt idx="1330">
                  <c:v>1461</c:v>
                </c:pt>
                <c:pt idx="1331">
                  <c:v>1413</c:v>
                </c:pt>
                <c:pt idx="1332">
                  <c:v>1272</c:v>
                </c:pt>
                <c:pt idx="1333">
                  <c:v>1362</c:v>
                </c:pt>
                <c:pt idx="1334">
                  <c:v>1338</c:v>
                </c:pt>
                <c:pt idx="1335">
                  <c:v>1404</c:v>
                </c:pt>
                <c:pt idx="1336">
                  <c:v>1350</c:v>
                </c:pt>
                <c:pt idx="1337">
                  <c:v>1410</c:v>
                </c:pt>
                <c:pt idx="1338">
                  <c:v>1359</c:v>
                </c:pt>
                <c:pt idx="1339">
                  <c:v>1305</c:v>
                </c:pt>
                <c:pt idx="1340">
                  <c:v>1323</c:v>
                </c:pt>
                <c:pt idx="1341">
                  <c:v>1341</c:v>
                </c:pt>
                <c:pt idx="1342">
                  <c:v>1386</c:v>
                </c:pt>
                <c:pt idx="1343">
                  <c:v>1380</c:v>
                </c:pt>
                <c:pt idx="1344">
                  <c:v>1434</c:v>
                </c:pt>
                <c:pt idx="1345">
                  <c:v>1401</c:v>
                </c:pt>
                <c:pt idx="1346">
                  <c:v>1413</c:v>
                </c:pt>
                <c:pt idx="1347">
                  <c:v>1566</c:v>
                </c:pt>
                <c:pt idx="1348">
                  <c:v>1413</c:v>
                </c:pt>
                <c:pt idx="1349">
                  <c:v>1290</c:v>
                </c:pt>
                <c:pt idx="1350">
                  <c:v>1410</c:v>
                </c:pt>
                <c:pt idx="1351">
                  <c:v>1479</c:v>
                </c:pt>
                <c:pt idx="1352">
                  <c:v>1473</c:v>
                </c:pt>
                <c:pt idx="1353">
                  <c:v>1344</c:v>
                </c:pt>
                <c:pt idx="1354">
                  <c:v>1380</c:v>
                </c:pt>
                <c:pt idx="1355">
                  <c:v>1473</c:v>
                </c:pt>
                <c:pt idx="1356">
                  <c:v>1419</c:v>
                </c:pt>
                <c:pt idx="1357">
                  <c:v>1368</c:v>
                </c:pt>
                <c:pt idx="1358">
                  <c:v>1389</c:v>
                </c:pt>
                <c:pt idx="1359">
                  <c:v>1389</c:v>
                </c:pt>
                <c:pt idx="1360">
                  <c:v>1392</c:v>
                </c:pt>
                <c:pt idx="1361">
                  <c:v>1365</c:v>
                </c:pt>
                <c:pt idx="1362">
                  <c:v>1449</c:v>
                </c:pt>
                <c:pt idx="1363">
                  <c:v>1455</c:v>
                </c:pt>
                <c:pt idx="1364">
                  <c:v>1404</c:v>
                </c:pt>
                <c:pt idx="1365">
                  <c:v>1434</c:v>
                </c:pt>
                <c:pt idx="1366">
                  <c:v>1419</c:v>
                </c:pt>
                <c:pt idx="1367">
                  <c:v>1434</c:v>
                </c:pt>
                <c:pt idx="1368">
                  <c:v>1521</c:v>
                </c:pt>
                <c:pt idx="1369">
                  <c:v>1368</c:v>
                </c:pt>
                <c:pt idx="1370">
                  <c:v>1332</c:v>
                </c:pt>
                <c:pt idx="1371">
                  <c:v>1428</c:v>
                </c:pt>
                <c:pt idx="1372">
                  <c:v>1347</c:v>
                </c:pt>
                <c:pt idx="1373">
                  <c:v>1413</c:v>
                </c:pt>
                <c:pt idx="1374">
                  <c:v>1314</c:v>
                </c:pt>
                <c:pt idx="1375">
                  <c:v>1311</c:v>
                </c:pt>
                <c:pt idx="1376">
                  <c:v>1365</c:v>
                </c:pt>
                <c:pt idx="1377">
                  <c:v>1374</c:v>
                </c:pt>
                <c:pt idx="1378">
                  <c:v>1410</c:v>
                </c:pt>
                <c:pt idx="1379">
                  <c:v>1299</c:v>
                </c:pt>
                <c:pt idx="1380">
                  <c:v>1356</c:v>
                </c:pt>
                <c:pt idx="1381">
                  <c:v>1293</c:v>
                </c:pt>
                <c:pt idx="1382">
                  <c:v>1350</c:v>
                </c:pt>
                <c:pt idx="1383">
                  <c:v>1305</c:v>
                </c:pt>
                <c:pt idx="1384">
                  <c:v>1221</c:v>
                </c:pt>
                <c:pt idx="1385">
                  <c:v>1155</c:v>
                </c:pt>
                <c:pt idx="1386">
                  <c:v>1179</c:v>
                </c:pt>
                <c:pt idx="1387">
                  <c:v>1200</c:v>
                </c:pt>
                <c:pt idx="1388">
                  <c:v>1200</c:v>
                </c:pt>
                <c:pt idx="1389">
                  <c:v>1176</c:v>
                </c:pt>
                <c:pt idx="1390">
                  <c:v>1218</c:v>
                </c:pt>
                <c:pt idx="1391">
                  <c:v>1083</c:v>
                </c:pt>
                <c:pt idx="1392">
                  <c:v>1107</c:v>
                </c:pt>
                <c:pt idx="1393">
                  <c:v>1140</c:v>
                </c:pt>
                <c:pt idx="1394">
                  <c:v>1125</c:v>
                </c:pt>
                <c:pt idx="1395">
                  <c:v>1149</c:v>
                </c:pt>
                <c:pt idx="1396">
                  <c:v>1170</c:v>
                </c:pt>
                <c:pt idx="1397">
                  <c:v>1011</c:v>
                </c:pt>
                <c:pt idx="1398">
                  <c:v>1068</c:v>
                </c:pt>
                <c:pt idx="1399">
                  <c:v>1050</c:v>
                </c:pt>
                <c:pt idx="1400">
                  <c:v>1113</c:v>
                </c:pt>
                <c:pt idx="1401">
                  <c:v>1149</c:v>
                </c:pt>
                <c:pt idx="1402">
                  <c:v>1179</c:v>
                </c:pt>
                <c:pt idx="1403">
                  <c:v>966</c:v>
                </c:pt>
                <c:pt idx="1404">
                  <c:v>1074</c:v>
                </c:pt>
                <c:pt idx="1405">
                  <c:v>1122</c:v>
                </c:pt>
                <c:pt idx="1406">
                  <c:v>1176</c:v>
                </c:pt>
                <c:pt idx="1407">
                  <c:v>1143</c:v>
                </c:pt>
                <c:pt idx="1408">
                  <c:v>1083</c:v>
                </c:pt>
                <c:pt idx="1409">
                  <c:v>993</c:v>
                </c:pt>
                <c:pt idx="1410">
                  <c:v>966</c:v>
                </c:pt>
                <c:pt idx="1411">
                  <c:v>888</c:v>
                </c:pt>
                <c:pt idx="1412">
                  <c:v>996</c:v>
                </c:pt>
                <c:pt idx="1413">
                  <c:v>1131</c:v>
                </c:pt>
                <c:pt idx="1414">
                  <c:v>1053</c:v>
                </c:pt>
                <c:pt idx="1415">
                  <c:v>1080</c:v>
                </c:pt>
                <c:pt idx="1416">
                  <c:v>1038</c:v>
                </c:pt>
                <c:pt idx="1417">
                  <c:v>1104</c:v>
                </c:pt>
                <c:pt idx="1418">
                  <c:v>993</c:v>
                </c:pt>
                <c:pt idx="1419">
                  <c:v>1065</c:v>
                </c:pt>
                <c:pt idx="1420">
                  <c:v>1197</c:v>
                </c:pt>
                <c:pt idx="1421">
                  <c:v>1068</c:v>
                </c:pt>
                <c:pt idx="1422">
                  <c:v>1140</c:v>
                </c:pt>
                <c:pt idx="1423">
                  <c:v>1098</c:v>
                </c:pt>
                <c:pt idx="1424">
                  <c:v>1023</c:v>
                </c:pt>
                <c:pt idx="1425">
                  <c:v>945</c:v>
                </c:pt>
                <c:pt idx="1426">
                  <c:v>954</c:v>
                </c:pt>
                <c:pt idx="1427">
                  <c:v>915</c:v>
                </c:pt>
                <c:pt idx="1428">
                  <c:v>840</c:v>
                </c:pt>
                <c:pt idx="1429">
                  <c:v>807</c:v>
                </c:pt>
                <c:pt idx="1430">
                  <c:v>828</c:v>
                </c:pt>
                <c:pt idx="1431">
                  <c:v>930</c:v>
                </c:pt>
                <c:pt idx="1432">
                  <c:v>819</c:v>
                </c:pt>
                <c:pt idx="1433">
                  <c:v>771</c:v>
                </c:pt>
                <c:pt idx="1434">
                  <c:v>972</c:v>
                </c:pt>
                <c:pt idx="1435">
                  <c:v>804</c:v>
                </c:pt>
                <c:pt idx="1436">
                  <c:v>735</c:v>
                </c:pt>
                <c:pt idx="1437">
                  <c:v>732</c:v>
                </c:pt>
                <c:pt idx="1438">
                  <c:v>690</c:v>
                </c:pt>
                <c:pt idx="1439">
                  <c:v>702</c:v>
                </c:pt>
                <c:pt idx="1440">
                  <c:v>567</c:v>
                </c:pt>
                <c:pt idx="1441">
                  <c:v>588</c:v>
                </c:pt>
                <c:pt idx="1442">
                  <c:v>597</c:v>
                </c:pt>
                <c:pt idx="1443">
                  <c:v>582</c:v>
                </c:pt>
                <c:pt idx="1444">
                  <c:v>525</c:v>
                </c:pt>
                <c:pt idx="1445">
                  <c:v>534</c:v>
                </c:pt>
                <c:pt idx="1446">
                  <c:v>456</c:v>
                </c:pt>
                <c:pt idx="1447">
                  <c:v>468</c:v>
                </c:pt>
                <c:pt idx="1448">
                  <c:v>480</c:v>
                </c:pt>
                <c:pt idx="1449">
                  <c:v>447</c:v>
                </c:pt>
                <c:pt idx="1450">
                  <c:v>465</c:v>
                </c:pt>
                <c:pt idx="1451">
                  <c:v>438</c:v>
                </c:pt>
                <c:pt idx="1452">
                  <c:v>318</c:v>
                </c:pt>
                <c:pt idx="1453">
                  <c:v>351</c:v>
                </c:pt>
                <c:pt idx="1454">
                  <c:v>438</c:v>
                </c:pt>
                <c:pt idx="1455">
                  <c:v>390</c:v>
                </c:pt>
                <c:pt idx="1456">
                  <c:v>363</c:v>
                </c:pt>
                <c:pt idx="1457">
                  <c:v>309</c:v>
                </c:pt>
                <c:pt idx="1458">
                  <c:v>339</c:v>
                </c:pt>
                <c:pt idx="1459">
                  <c:v>366</c:v>
                </c:pt>
                <c:pt idx="1460">
                  <c:v>315</c:v>
                </c:pt>
                <c:pt idx="1461">
                  <c:v>318</c:v>
                </c:pt>
                <c:pt idx="1462">
                  <c:v>297</c:v>
                </c:pt>
                <c:pt idx="1463">
                  <c:v>303</c:v>
                </c:pt>
                <c:pt idx="1464">
                  <c:v>354</c:v>
                </c:pt>
                <c:pt idx="1465">
                  <c:v>228</c:v>
                </c:pt>
                <c:pt idx="1466">
                  <c:v>255</c:v>
                </c:pt>
                <c:pt idx="1467">
                  <c:v>342</c:v>
                </c:pt>
                <c:pt idx="1468">
                  <c:v>309</c:v>
                </c:pt>
                <c:pt idx="1469">
                  <c:v>303</c:v>
                </c:pt>
                <c:pt idx="1470">
                  <c:v>279</c:v>
                </c:pt>
                <c:pt idx="1471">
                  <c:v>237</c:v>
                </c:pt>
                <c:pt idx="1472">
                  <c:v>186</c:v>
                </c:pt>
                <c:pt idx="1473">
                  <c:v>243</c:v>
                </c:pt>
                <c:pt idx="1474">
                  <c:v>204</c:v>
                </c:pt>
                <c:pt idx="1475">
                  <c:v>249</c:v>
                </c:pt>
                <c:pt idx="1476">
                  <c:v>192</c:v>
                </c:pt>
                <c:pt idx="1477">
                  <c:v>168</c:v>
                </c:pt>
                <c:pt idx="1478">
                  <c:v>210</c:v>
                </c:pt>
                <c:pt idx="1479">
                  <c:v>192</c:v>
                </c:pt>
                <c:pt idx="1480">
                  <c:v>147</c:v>
                </c:pt>
                <c:pt idx="1481">
                  <c:v>141</c:v>
                </c:pt>
                <c:pt idx="1482">
                  <c:v>189</c:v>
                </c:pt>
                <c:pt idx="1483">
                  <c:v>186</c:v>
                </c:pt>
                <c:pt idx="1484">
                  <c:v>159</c:v>
                </c:pt>
                <c:pt idx="1485">
                  <c:v>207</c:v>
                </c:pt>
                <c:pt idx="1486">
                  <c:v>156</c:v>
                </c:pt>
                <c:pt idx="1487">
                  <c:v>165</c:v>
                </c:pt>
                <c:pt idx="1488">
                  <c:v>174</c:v>
                </c:pt>
                <c:pt idx="1489">
                  <c:v>156</c:v>
                </c:pt>
                <c:pt idx="1490">
                  <c:v>165</c:v>
                </c:pt>
                <c:pt idx="1491">
                  <c:v>162</c:v>
                </c:pt>
                <c:pt idx="1492">
                  <c:v>180</c:v>
                </c:pt>
                <c:pt idx="1493">
                  <c:v>198</c:v>
                </c:pt>
                <c:pt idx="1494">
                  <c:v>150</c:v>
                </c:pt>
                <c:pt idx="1495">
                  <c:v>222</c:v>
                </c:pt>
                <c:pt idx="1496">
                  <c:v>231</c:v>
                </c:pt>
                <c:pt idx="1497">
                  <c:v>198</c:v>
                </c:pt>
                <c:pt idx="1498">
                  <c:v>198</c:v>
                </c:pt>
                <c:pt idx="1499">
                  <c:v>216</c:v>
                </c:pt>
                <c:pt idx="1500">
                  <c:v>249</c:v>
                </c:pt>
                <c:pt idx="1501">
                  <c:v>285</c:v>
                </c:pt>
                <c:pt idx="1502">
                  <c:v>231</c:v>
                </c:pt>
                <c:pt idx="1503">
                  <c:v>243</c:v>
                </c:pt>
                <c:pt idx="1504">
                  <c:v>246</c:v>
                </c:pt>
                <c:pt idx="1505">
                  <c:v>273</c:v>
                </c:pt>
                <c:pt idx="1506">
                  <c:v>282</c:v>
                </c:pt>
                <c:pt idx="1507">
                  <c:v>282</c:v>
                </c:pt>
                <c:pt idx="1508">
                  <c:v>339</c:v>
                </c:pt>
                <c:pt idx="1509">
                  <c:v>315</c:v>
                </c:pt>
                <c:pt idx="1510">
                  <c:v>363</c:v>
                </c:pt>
                <c:pt idx="1511">
                  <c:v>291</c:v>
                </c:pt>
                <c:pt idx="1512">
                  <c:v>399</c:v>
                </c:pt>
                <c:pt idx="1513">
                  <c:v>288</c:v>
                </c:pt>
                <c:pt idx="1514">
                  <c:v>333</c:v>
                </c:pt>
                <c:pt idx="1515">
                  <c:v>324</c:v>
                </c:pt>
                <c:pt idx="1516">
                  <c:v>447</c:v>
                </c:pt>
                <c:pt idx="1517">
                  <c:v>399</c:v>
                </c:pt>
                <c:pt idx="1518">
                  <c:v>432</c:v>
                </c:pt>
                <c:pt idx="1519">
                  <c:v>417</c:v>
                </c:pt>
                <c:pt idx="1520">
                  <c:v>480</c:v>
                </c:pt>
                <c:pt idx="1521">
                  <c:v>525</c:v>
                </c:pt>
                <c:pt idx="1522">
                  <c:v>537</c:v>
                </c:pt>
                <c:pt idx="1523">
                  <c:v>486</c:v>
                </c:pt>
                <c:pt idx="1524">
                  <c:v>423</c:v>
                </c:pt>
                <c:pt idx="1525">
                  <c:v>390</c:v>
                </c:pt>
                <c:pt idx="1526">
                  <c:v>483</c:v>
                </c:pt>
                <c:pt idx="1527">
                  <c:v>480</c:v>
                </c:pt>
                <c:pt idx="1528">
                  <c:v>567</c:v>
                </c:pt>
                <c:pt idx="1529">
                  <c:v>447</c:v>
                </c:pt>
                <c:pt idx="1530">
                  <c:v>489</c:v>
                </c:pt>
                <c:pt idx="1531">
                  <c:v>579</c:v>
                </c:pt>
                <c:pt idx="1532">
                  <c:v>687</c:v>
                </c:pt>
                <c:pt idx="1533">
                  <c:v>678</c:v>
                </c:pt>
                <c:pt idx="1534">
                  <c:v>729</c:v>
                </c:pt>
                <c:pt idx="1535">
                  <c:v>702</c:v>
                </c:pt>
                <c:pt idx="1536">
                  <c:v>609</c:v>
                </c:pt>
                <c:pt idx="1537">
                  <c:v>627</c:v>
                </c:pt>
                <c:pt idx="1538">
                  <c:v>660</c:v>
                </c:pt>
                <c:pt idx="1539">
                  <c:v>663</c:v>
                </c:pt>
                <c:pt idx="1540">
                  <c:v>618</c:v>
                </c:pt>
                <c:pt idx="1541">
                  <c:v>795</c:v>
                </c:pt>
                <c:pt idx="1542">
                  <c:v>684</c:v>
                </c:pt>
                <c:pt idx="1543">
                  <c:v>846</c:v>
                </c:pt>
                <c:pt idx="1544">
                  <c:v>786</c:v>
                </c:pt>
                <c:pt idx="1545">
                  <c:v>963</c:v>
                </c:pt>
                <c:pt idx="1546">
                  <c:v>1011</c:v>
                </c:pt>
                <c:pt idx="1547">
                  <c:v>927</c:v>
                </c:pt>
                <c:pt idx="1548">
                  <c:v>909</c:v>
                </c:pt>
                <c:pt idx="1549">
                  <c:v>918</c:v>
                </c:pt>
                <c:pt idx="1550">
                  <c:v>1107</c:v>
                </c:pt>
                <c:pt idx="1551">
                  <c:v>936</c:v>
                </c:pt>
                <c:pt idx="1552">
                  <c:v>1035</c:v>
                </c:pt>
                <c:pt idx="1553">
                  <c:v>1074</c:v>
                </c:pt>
                <c:pt idx="1554">
                  <c:v>1002</c:v>
                </c:pt>
                <c:pt idx="1555">
                  <c:v>1179</c:v>
                </c:pt>
                <c:pt idx="1556">
                  <c:v>1152</c:v>
                </c:pt>
                <c:pt idx="1557">
                  <c:v>1176</c:v>
                </c:pt>
                <c:pt idx="1558">
                  <c:v>1149</c:v>
                </c:pt>
                <c:pt idx="1559">
                  <c:v>1281</c:v>
                </c:pt>
                <c:pt idx="1560">
                  <c:v>1212</c:v>
                </c:pt>
                <c:pt idx="1561">
                  <c:v>1188</c:v>
                </c:pt>
                <c:pt idx="1562">
                  <c:v>1134</c:v>
                </c:pt>
                <c:pt idx="1563">
                  <c:v>1068</c:v>
                </c:pt>
                <c:pt idx="1564">
                  <c:v>1188</c:v>
                </c:pt>
                <c:pt idx="1565">
                  <c:v>1233</c:v>
                </c:pt>
                <c:pt idx="1566">
                  <c:v>1194</c:v>
                </c:pt>
                <c:pt idx="1567">
                  <c:v>1254</c:v>
                </c:pt>
                <c:pt idx="1568">
                  <c:v>1326</c:v>
                </c:pt>
                <c:pt idx="1569">
                  <c:v>1416</c:v>
                </c:pt>
                <c:pt idx="1570">
                  <c:v>1302</c:v>
                </c:pt>
                <c:pt idx="1571">
                  <c:v>1509</c:v>
                </c:pt>
                <c:pt idx="1572">
                  <c:v>1212</c:v>
                </c:pt>
                <c:pt idx="1573">
                  <c:v>1335</c:v>
                </c:pt>
                <c:pt idx="1574">
                  <c:v>1386</c:v>
                </c:pt>
                <c:pt idx="1575">
                  <c:v>1398</c:v>
                </c:pt>
                <c:pt idx="1576">
                  <c:v>1407</c:v>
                </c:pt>
                <c:pt idx="1577">
                  <c:v>1452</c:v>
                </c:pt>
                <c:pt idx="1578">
                  <c:v>1404</c:v>
                </c:pt>
                <c:pt idx="1579">
                  <c:v>1500</c:v>
                </c:pt>
                <c:pt idx="1580">
                  <c:v>1482</c:v>
                </c:pt>
                <c:pt idx="1581">
                  <c:v>1611</c:v>
                </c:pt>
                <c:pt idx="1582">
                  <c:v>1506</c:v>
                </c:pt>
                <c:pt idx="1583">
                  <c:v>1470</c:v>
                </c:pt>
                <c:pt idx="1584">
                  <c:v>1407</c:v>
                </c:pt>
                <c:pt idx="1585">
                  <c:v>1527</c:v>
                </c:pt>
                <c:pt idx="1586">
                  <c:v>1362</c:v>
                </c:pt>
                <c:pt idx="1587">
                  <c:v>1404</c:v>
                </c:pt>
                <c:pt idx="1588">
                  <c:v>1428</c:v>
                </c:pt>
                <c:pt idx="1589">
                  <c:v>1377</c:v>
                </c:pt>
                <c:pt idx="1590">
                  <c:v>1449</c:v>
                </c:pt>
                <c:pt idx="1591">
                  <c:v>1623</c:v>
                </c:pt>
                <c:pt idx="1592">
                  <c:v>1560</c:v>
                </c:pt>
                <c:pt idx="1593">
                  <c:v>1413</c:v>
                </c:pt>
                <c:pt idx="1594">
                  <c:v>1575</c:v>
                </c:pt>
                <c:pt idx="1595">
                  <c:v>1218</c:v>
                </c:pt>
                <c:pt idx="1596">
                  <c:v>1494</c:v>
                </c:pt>
                <c:pt idx="1597">
                  <c:v>1536</c:v>
                </c:pt>
                <c:pt idx="1598">
                  <c:v>1335</c:v>
                </c:pt>
                <c:pt idx="1599">
                  <c:v>1404</c:v>
                </c:pt>
                <c:pt idx="1600">
                  <c:v>1392</c:v>
                </c:pt>
                <c:pt idx="1601">
                  <c:v>1383</c:v>
                </c:pt>
                <c:pt idx="1602">
                  <c:v>1449</c:v>
                </c:pt>
                <c:pt idx="1603">
                  <c:v>1596</c:v>
                </c:pt>
                <c:pt idx="1604">
                  <c:v>1389</c:v>
                </c:pt>
                <c:pt idx="1605">
                  <c:v>1518</c:v>
                </c:pt>
                <c:pt idx="1606">
                  <c:v>1578</c:v>
                </c:pt>
                <c:pt idx="1607">
                  <c:v>1506</c:v>
                </c:pt>
                <c:pt idx="1608">
                  <c:v>1635</c:v>
                </c:pt>
                <c:pt idx="1609">
                  <c:v>1566</c:v>
                </c:pt>
                <c:pt idx="1610">
                  <c:v>1557</c:v>
                </c:pt>
                <c:pt idx="1611">
                  <c:v>1476</c:v>
                </c:pt>
                <c:pt idx="1612">
                  <c:v>1464</c:v>
                </c:pt>
                <c:pt idx="1613">
                  <c:v>1569</c:v>
                </c:pt>
                <c:pt idx="1614">
                  <c:v>1422</c:v>
                </c:pt>
                <c:pt idx="1615">
                  <c:v>1518</c:v>
                </c:pt>
                <c:pt idx="1616">
                  <c:v>1521</c:v>
                </c:pt>
                <c:pt idx="1617">
                  <c:v>1350</c:v>
                </c:pt>
                <c:pt idx="1618">
                  <c:v>1581</c:v>
                </c:pt>
                <c:pt idx="1619">
                  <c:v>1584</c:v>
                </c:pt>
                <c:pt idx="1620">
                  <c:v>1455</c:v>
                </c:pt>
                <c:pt idx="1621">
                  <c:v>1461</c:v>
                </c:pt>
                <c:pt idx="1622">
                  <c:v>1449</c:v>
                </c:pt>
                <c:pt idx="1623">
                  <c:v>1500</c:v>
                </c:pt>
                <c:pt idx="1624">
                  <c:v>1557</c:v>
                </c:pt>
                <c:pt idx="1625">
                  <c:v>1446</c:v>
                </c:pt>
                <c:pt idx="1626">
                  <c:v>1443</c:v>
                </c:pt>
                <c:pt idx="1627">
                  <c:v>1482</c:v>
                </c:pt>
                <c:pt idx="1628">
                  <c:v>1602</c:v>
                </c:pt>
                <c:pt idx="1629">
                  <c:v>1506</c:v>
                </c:pt>
                <c:pt idx="1630">
                  <c:v>1401</c:v>
                </c:pt>
                <c:pt idx="1631">
                  <c:v>1374</c:v>
                </c:pt>
                <c:pt idx="1632">
                  <c:v>1587</c:v>
                </c:pt>
                <c:pt idx="1633">
                  <c:v>1464</c:v>
                </c:pt>
                <c:pt idx="1634">
                  <c:v>1479</c:v>
                </c:pt>
                <c:pt idx="1635">
                  <c:v>1449</c:v>
                </c:pt>
                <c:pt idx="1636">
                  <c:v>1485</c:v>
                </c:pt>
                <c:pt idx="1637">
                  <c:v>1536</c:v>
                </c:pt>
                <c:pt idx="1638">
                  <c:v>1470</c:v>
                </c:pt>
                <c:pt idx="1639">
                  <c:v>1539</c:v>
                </c:pt>
                <c:pt idx="1640">
                  <c:v>1497</c:v>
                </c:pt>
                <c:pt idx="1641">
                  <c:v>1446</c:v>
                </c:pt>
                <c:pt idx="1642">
                  <c:v>1488</c:v>
                </c:pt>
                <c:pt idx="1643">
                  <c:v>1512</c:v>
                </c:pt>
                <c:pt idx="1644">
                  <c:v>1605</c:v>
                </c:pt>
                <c:pt idx="1645">
                  <c:v>1515</c:v>
                </c:pt>
                <c:pt idx="1646">
                  <c:v>1296</c:v>
                </c:pt>
                <c:pt idx="1647">
                  <c:v>1548</c:v>
                </c:pt>
                <c:pt idx="1648">
                  <c:v>1431</c:v>
                </c:pt>
                <c:pt idx="1649">
                  <c:v>1470</c:v>
                </c:pt>
                <c:pt idx="1650">
                  <c:v>1428</c:v>
                </c:pt>
                <c:pt idx="1651">
                  <c:v>1437</c:v>
                </c:pt>
                <c:pt idx="1652">
                  <c:v>1494</c:v>
                </c:pt>
                <c:pt idx="1653">
                  <c:v>1392</c:v>
                </c:pt>
                <c:pt idx="1654">
                  <c:v>1407</c:v>
                </c:pt>
                <c:pt idx="1655">
                  <c:v>1344</c:v>
                </c:pt>
                <c:pt idx="1656">
                  <c:v>1494</c:v>
                </c:pt>
                <c:pt idx="1657">
                  <c:v>1326</c:v>
                </c:pt>
                <c:pt idx="1658">
                  <c:v>1425</c:v>
                </c:pt>
                <c:pt idx="1659">
                  <c:v>1446</c:v>
                </c:pt>
                <c:pt idx="1660">
                  <c:v>1431</c:v>
                </c:pt>
                <c:pt idx="1661">
                  <c:v>1323</c:v>
                </c:pt>
                <c:pt idx="1662">
                  <c:v>1266</c:v>
                </c:pt>
                <c:pt idx="1663">
                  <c:v>1296</c:v>
                </c:pt>
                <c:pt idx="1664">
                  <c:v>1461</c:v>
                </c:pt>
                <c:pt idx="1665">
                  <c:v>1347</c:v>
                </c:pt>
                <c:pt idx="1666">
                  <c:v>1278</c:v>
                </c:pt>
                <c:pt idx="1667">
                  <c:v>1302</c:v>
                </c:pt>
                <c:pt idx="1668">
                  <c:v>1329</c:v>
                </c:pt>
                <c:pt idx="1669">
                  <c:v>1260</c:v>
                </c:pt>
                <c:pt idx="1670">
                  <c:v>1218</c:v>
                </c:pt>
                <c:pt idx="1671">
                  <c:v>1260</c:v>
                </c:pt>
                <c:pt idx="1672">
                  <c:v>1287</c:v>
                </c:pt>
                <c:pt idx="1673">
                  <c:v>1302</c:v>
                </c:pt>
                <c:pt idx="1674">
                  <c:v>1185</c:v>
                </c:pt>
                <c:pt idx="1675">
                  <c:v>1356</c:v>
                </c:pt>
                <c:pt idx="1676">
                  <c:v>1248</c:v>
                </c:pt>
                <c:pt idx="1677">
                  <c:v>1194</c:v>
                </c:pt>
                <c:pt idx="1678">
                  <c:v>1353</c:v>
                </c:pt>
                <c:pt idx="1679">
                  <c:v>1230</c:v>
                </c:pt>
                <c:pt idx="1680">
                  <c:v>1188</c:v>
                </c:pt>
                <c:pt idx="1681">
                  <c:v>1125</c:v>
                </c:pt>
                <c:pt idx="1682">
                  <c:v>1317</c:v>
                </c:pt>
                <c:pt idx="1683">
                  <c:v>1230</c:v>
                </c:pt>
                <c:pt idx="1684">
                  <c:v>1227</c:v>
                </c:pt>
                <c:pt idx="1685">
                  <c:v>1227</c:v>
                </c:pt>
                <c:pt idx="1686">
                  <c:v>1170</c:v>
                </c:pt>
                <c:pt idx="1687">
                  <c:v>1212</c:v>
                </c:pt>
                <c:pt idx="1688">
                  <c:v>1056</c:v>
                </c:pt>
                <c:pt idx="1689">
                  <c:v>1182</c:v>
                </c:pt>
                <c:pt idx="1690">
                  <c:v>1197</c:v>
                </c:pt>
                <c:pt idx="1691">
                  <c:v>1053</c:v>
                </c:pt>
                <c:pt idx="1692">
                  <c:v>1254</c:v>
                </c:pt>
                <c:pt idx="1693">
                  <c:v>1068</c:v>
                </c:pt>
                <c:pt idx="1694">
                  <c:v>1095</c:v>
                </c:pt>
                <c:pt idx="1695">
                  <c:v>1008</c:v>
                </c:pt>
                <c:pt idx="1696">
                  <c:v>1056</c:v>
                </c:pt>
                <c:pt idx="1697">
                  <c:v>1122</c:v>
                </c:pt>
                <c:pt idx="1698">
                  <c:v>1092</c:v>
                </c:pt>
                <c:pt idx="1699">
                  <c:v>1119</c:v>
                </c:pt>
                <c:pt idx="1700">
                  <c:v>1041</c:v>
                </c:pt>
                <c:pt idx="1701">
                  <c:v>909</c:v>
                </c:pt>
                <c:pt idx="1702">
                  <c:v>945</c:v>
                </c:pt>
                <c:pt idx="1703">
                  <c:v>1086</c:v>
                </c:pt>
                <c:pt idx="1704">
                  <c:v>936</c:v>
                </c:pt>
                <c:pt idx="1705">
                  <c:v>882</c:v>
                </c:pt>
                <c:pt idx="1706">
                  <c:v>819</c:v>
                </c:pt>
                <c:pt idx="1707">
                  <c:v>813</c:v>
                </c:pt>
                <c:pt idx="1708">
                  <c:v>834</c:v>
                </c:pt>
                <c:pt idx="1709">
                  <c:v>759</c:v>
                </c:pt>
                <c:pt idx="1710">
                  <c:v>882</c:v>
                </c:pt>
                <c:pt idx="1711">
                  <c:v>798</c:v>
                </c:pt>
                <c:pt idx="1712">
                  <c:v>783</c:v>
                </c:pt>
                <c:pt idx="1713">
                  <c:v>744</c:v>
                </c:pt>
                <c:pt idx="1714">
                  <c:v>609</c:v>
                </c:pt>
                <c:pt idx="1715">
                  <c:v>663</c:v>
                </c:pt>
                <c:pt idx="1716">
                  <c:v>603</c:v>
                </c:pt>
                <c:pt idx="1717">
                  <c:v>603</c:v>
                </c:pt>
                <c:pt idx="1718">
                  <c:v>555</c:v>
                </c:pt>
                <c:pt idx="1719">
                  <c:v>555</c:v>
                </c:pt>
                <c:pt idx="1720">
                  <c:v>585</c:v>
                </c:pt>
                <c:pt idx="1721">
                  <c:v>507</c:v>
                </c:pt>
                <c:pt idx="1722">
                  <c:v>540</c:v>
                </c:pt>
                <c:pt idx="1723">
                  <c:v>501</c:v>
                </c:pt>
                <c:pt idx="1724">
                  <c:v>477</c:v>
                </c:pt>
                <c:pt idx="1725">
                  <c:v>432</c:v>
                </c:pt>
                <c:pt idx="1726">
                  <c:v>435</c:v>
                </c:pt>
                <c:pt idx="1727">
                  <c:v>402</c:v>
                </c:pt>
                <c:pt idx="1728">
                  <c:v>423</c:v>
                </c:pt>
                <c:pt idx="1729">
                  <c:v>387</c:v>
                </c:pt>
                <c:pt idx="1730">
                  <c:v>390</c:v>
                </c:pt>
                <c:pt idx="1731">
                  <c:v>351</c:v>
                </c:pt>
                <c:pt idx="1732">
                  <c:v>360</c:v>
                </c:pt>
                <c:pt idx="1733">
                  <c:v>300</c:v>
                </c:pt>
                <c:pt idx="1734">
                  <c:v>291</c:v>
                </c:pt>
                <c:pt idx="1735">
                  <c:v>246</c:v>
                </c:pt>
                <c:pt idx="1736">
                  <c:v>279</c:v>
                </c:pt>
                <c:pt idx="1737">
                  <c:v>306</c:v>
                </c:pt>
                <c:pt idx="1738">
                  <c:v>219</c:v>
                </c:pt>
                <c:pt idx="1739">
                  <c:v>243</c:v>
                </c:pt>
                <c:pt idx="1740">
                  <c:v>234</c:v>
                </c:pt>
                <c:pt idx="1741">
                  <c:v>198</c:v>
                </c:pt>
                <c:pt idx="1742">
                  <c:v>180</c:v>
                </c:pt>
                <c:pt idx="1743">
                  <c:v>222</c:v>
                </c:pt>
                <c:pt idx="1744">
                  <c:v>192</c:v>
                </c:pt>
                <c:pt idx="1745">
                  <c:v>207</c:v>
                </c:pt>
                <c:pt idx="1746">
                  <c:v>180</c:v>
                </c:pt>
                <c:pt idx="1747">
                  <c:v>165</c:v>
                </c:pt>
                <c:pt idx="1748">
                  <c:v>312</c:v>
                </c:pt>
                <c:pt idx="1749">
                  <c:v>177</c:v>
                </c:pt>
                <c:pt idx="1750">
                  <c:v>171</c:v>
                </c:pt>
                <c:pt idx="1751">
                  <c:v>177</c:v>
                </c:pt>
                <c:pt idx="1752">
                  <c:v>162</c:v>
                </c:pt>
                <c:pt idx="1753">
                  <c:v>180</c:v>
                </c:pt>
                <c:pt idx="1754">
                  <c:v>195</c:v>
                </c:pt>
                <c:pt idx="1755">
                  <c:v>156</c:v>
                </c:pt>
                <c:pt idx="1756">
                  <c:v>177</c:v>
                </c:pt>
                <c:pt idx="1757">
                  <c:v>147</c:v>
                </c:pt>
                <c:pt idx="1758">
                  <c:v>141</c:v>
                </c:pt>
                <c:pt idx="1759">
                  <c:v>225</c:v>
                </c:pt>
                <c:pt idx="1760">
                  <c:v>159</c:v>
                </c:pt>
                <c:pt idx="1761">
                  <c:v>153</c:v>
                </c:pt>
                <c:pt idx="1762">
                  <c:v>159</c:v>
                </c:pt>
                <c:pt idx="1763">
                  <c:v>141</c:v>
                </c:pt>
                <c:pt idx="1764">
                  <c:v>240</c:v>
                </c:pt>
                <c:pt idx="1765">
                  <c:v>153</c:v>
                </c:pt>
                <c:pt idx="1766">
                  <c:v>180</c:v>
                </c:pt>
                <c:pt idx="1767">
                  <c:v>192</c:v>
                </c:pt>
                <c:pt idx="1768">
                  <c:v>198</c:v>
                </c:pt>
                <c:pt idx="1769">
                  <c:v>345</c:v>
                </c:pt>
                <c:pt idx="1770">
                  <c:v>216</c:v>
                </c:pt>
                <c:pt idx="1771">
                  <c:v>228</c:v>
                </c:pt>
                <c:pt idx="1772">
                  <c:v>234</c:v>
                </c:pt>
                <c:pt idx="1773">
                  <c:v>270</c:v>
                </c:pt>
                <c:pt idx="1774">
                  <c:v>150</c:v>
                </c:pt>
                <c:pt idx="1775">
                  <c:v>261</c:v>
                </c:pt>
                <c:pt idx="1776">
                  <c:v>276</c:v>
                </c:pt>
                <c:pt idx="1777">
                  <c:v>288</c:v>
                </c:pt>
                <c:pt idx="1778">
                  <c:v>336</c:v>
                </c:pt>
                <c:pt idx="1779">
                  <c:v>351</c:v>
                </c:pt>
                <c:pt idx="1780">
                  <c:v>360</c:v>
                </c:pt>
                <c:pt idx="1781">
                  <c:v>345</c:v>
                </c:pt>
                <c:pt idx="1782">
                  <c:v>471</c:v>
                </c:pt>
                <c:pt idx="1783">
                  <c:v>495</c:v>
                </c:pt>
                <c:pt idx="1784">
                  <c:v>660</c:v>
                </c:pt>
                <c:pt idx="1785">
                  <c:v>756</c:v>
                </c:pt>
                <c:pt idx="1786">
                  <c:v>873</c:v>
                </c:pt>
                <c:pt idx="1787">
                  <c:v>810</c:v>
                </c:pt>
                <c:pt idx="1788">
                  <c:v>864</c:v>
                </c:pt>
                <c:pt idx="1789">
                  <c:v>1050</c:v>
                </c:pt>
                <c:pt idx="1790">
                  <c:v>996</c:v>
                </c:pt>
                <c:pt idx="1791">
                  <c:v>1122</c:v>
                </c:pt>
                <c:pt idx="1792">
                  <c:v>1296</c:v>
                </c:pt>
                <c:pt idx="1793">
                  <c:v>1725</c:v>
                </c:pt>
                <c:pt idx="1794">
                  <c:v>1452</c:v>
                </c:pt>
                <c:pt idx="1795">
                  <c:v>1482</c:v>
                </c:pt>
                <c:pt idx="1796">
                  <c:v>1500</c:v>
                </c:pt>
                <c:pt idx="1797">
                  <c:v>1590</c:v>
                </c:pt>
                <c:pt idx="1798">
                  <c:v>1560</c:v>
                </c:pt>
                <c:pt idx="1799">
                  <c:v>1659</c:v>
                </c:pt>
                <c:pt idx="1800">
                  <c:v>1557</c:v>
                </c:pt>
                <c:pt idx="1801">
                  <c:v>1593</c:v>
                </c:pt>
                <c:pt idx="1802">
                  <c:v>1650</c:v>
                </c:pt>
                <c:pt idx="1803">
                  <c:v>1800</c:v>
                </c:pt>
                <c:pt idx="1804">
                  <c:v>1764</c:v>
                </c:pt>
                <c:pt idx="1805">
                  <c:v>1551</c:v>
                </c:pt>
                <c:pt idx="1806">
                  <c:v>1770</c:v>
                </c:pt>
                <c:pt idx="1807">
                  <c:v>1635</c:v>
                </c:pt>
                <c:pt idx="1808">
                  <c:v>1650</c:v>
                </c:pt>
                <c:pt idx="1809">
                  <c:v>1512</c:v>
                </c:pt>
                <c:pt idx="1810">
                  <c:v>1521</c:v>
                </c:pt>
                <c:pt idx="1811">
                  <c:v>1680</c:v>
                </c:pt>
                <c:pt idx="1812">
                  <c:v>1413</c:v>
                </c:pt>
                <c:pt idx="1813">
                  <c:v>1239</c:v>
                </c:pt>
                <c:pt idx="1814">
                  <c:v>1443</c:v>
                </c:pt>
                <c:pt idx="1815">
                  <c:v>1296</c:v>
                </c:pt>
                <c:pt idx="1816">
                  <c:v>1371</c:v>
                </c:pt>
                <c:pt idx="1817">
                  <c:v>1443</c:v>
                </c:pt>
                <c:pt idx="1818">
                  <c:v>1380</c:v>
                </c:pt>
                <c:pt idx="1819">
                  <c:v>1530</c:v>
                </c:pt>
                <c:pt idx="1820">
                  <c:v>1371</c:v>
                </c:pt>
                <c:pt idx="1821">
                  <c:v>1281</c:v>
                </c:pt>
                <c:pt idx="1822">
                  <c:v>1428</c:v>
                </c:pt>
                <c:pt idx="1823">
                  <c:v>1332</c:v>
                </c:pt>
                <c:pt idx="1824">
                  <c:v>1470</c:v>
                </c:pt>
                <c:pt idx="1825">
                  <c:v>1350</c:v>
                </c:pt>
                <c:pt idx="1826">
                  <c:v>1275</c:v>
                </c:pt>
                <c:pt idx="1827">
                  <c:v>1392</c:v>
                </c:pt>
                <c:pt idx="1828">
                  <c:v>1209</c:v>
                </c:pt>
                <c:pt idx="1829">
                  <c:v>885</c:v>
                </c:pt>
                <c:pt idx="1830">
                  <c:v>1254</c:v>
                </c:pt>
                <c:pt idx="1831">
                  <c:v>1326</c:v>
                </c:pt>
                <c:pt idx="1832">
                  <c:v>1194</c:v>
                </c:pt>
                <c:pt idx="1833">
                  <c:v>1104</c:v>
                </c:pt>
                <c:pt idx="1834">
                  <c:v>690</c:v>
                </c:pt>
                <c:pt idx="1835">
                  <c:v>1278</c:v>
                </c:pt>
                <c:pt idx="1836">
                  <c:v>1404</c:v>
                </c:pt>
                <c:pt idx="1837">
                  <c:v>1266</c:v>
                </c:pt>
                <c:pt idx="1838">
                  <c:v>1326</c:v>
                </c:pt>
                <c:pt idx="1839">
                  <c:v>1560</c:v>
                </c:pt>
                <c:pt idx="1840">
                  <c:v>1482</c:v>
                </c:pt>
                <c:pt idx="1841">
                  <c:v>1269</c:v>
                </c:pt>
                <c:pt idx="1842">
                  <c:v>1416</c:v>
                </c:pt>
                <c:pt idx="1843">
                  <c:v>1512</c:v>
                </c:pt>
                <c:pt idx="1844">
                  <c:v>1431</c:v>
                </c:pt>
                <c:pt idx="1845">
                  <c:v>1422</c:v>
                </c:pt>
                <c:pt idx="1846">
                  <c:v>1440</c:v>
                </c:pt>
                <c:pt idx="1847">
                  <c:v>1443</c:v>
                </c:pt>
                <c:pt idx="1848">
                  <c:v>1497</c:v>
                </c:pt>
                <c:pt idx="1849">
                  <c:v>1404</c:v>
                </c:pt>
                <c:pt idx="1850">
                  <c:v>1431</c:v>
                </c:pt>
                <c:pt idx="1851">
                  <c:v>1392</c:v>
                </c:pt>
                <c:pt idx="1852">
                  <c:v>1401</c:v>
                </c:pt>
                <c:pt idx="1853">
                  <c:v>1455</c:v>
                </c:pt>
                <c:pt idx="1854">
                  <c:v>1422</c:v>
                </c:pt>
                <c:pt idx="1855">
                  <c:v>1416</c:v>
                </c:pt>
                <c:pt idx="1856">
                  <c:v>1488</c:v>
                </c:pt>
                <c:pt idx="1857">
                  <c:v>1374</c:v>
                </c:pt>
                <c:pt idx="1858">
                  <c:v>1395</c:v>
                </c:pt>
                <c:pt idx="1859">
                  <c:v>1392</c:v>
                </c:pt>
                <c:pt idx="1860">
                  <c:v>1416</c:v>
                </c:pt>
                <c:pt idx="1861">
                  <c:v>1383</c:v>
                </c:pt>
                <c:pt idx="1862">
                  <c:v>1389</c:v>
                </c:pt>
                <c:pt idx="1863">
                  <c:v>1365</c:v>
                </c:pt>
                <c:pt idx="1864">
                  <c:v>1356</c:v>
                </c:pt>
                <c:pt idx="1865">
                  <c:v>1458</c:v>
                </c:pt>
                <c:pt idx="1866">
                  <c:v>1425</c:v>
                </c:pt>
                <c:pt idx="1867">
                  <c:v>1518</c:v>
                </c:pt>
                <c:pt idx="1868">
                  <c:v>1419</c:v>
                </c:pt>
                <c:pt idx="1869">
                  <c:v>1383</c:v>
                </c:pt>
                <c:pt idx="1870">
                  <c:v>1326</c:v>
                </c:pt>
                <c:pt idx="1871">
                  <c:v>1401</c:v>
                </c:pt>
                <c:pt idx="1872">
                  <c:v>1410</c:v>
                </c:pt>
                <c:pt idx="1873">
                  <c:v>1449</c:v>
                </c:pt>
                <c:pt idx="1874">
                  <c:v>1389</c:v>
                </c:pt>
                <c:pt idx="1875">
                  <c:v>1491</c:v>
                </c:pt>
                <c:pt idx="1876">
                  <c:v>1416</c:v>
                </c:pt>
                <c:pt idx="1877">
                  <c:v>1431</c:v>
                </c:pt>
                <c:pt idx="1878">
                  <c:v>1413</c:v>
                </c:pt>
                <c:pt idx="1879">
                  <c:v>1386</c:v>
                </c:pt>
                <c:pt idx="1880">
                  <c:v>1380</c:v>
                </c:pt>
                <c:pt idx="1881">
                  <c:v>1335</c:v>
                </c:pt>
                <c:pt idx="1882">
                  <c:v>1425</c:v>
                </c:pt>
                <c:pt idx="1883">
                  <c:v>1491</c:v>
                </c:pt>
                <c:pt idx="1884">
                  <c:v>1305</c:v>
                </c:pt>
                <c:pt idx="1885">
                  <c:v>1392</c:v>
                </c:pt>
                <c:pt idx="1886">
                  <c:v>1389</c:v>
                </c:pt>
                <c:pt idx="1887">
                  <c:v>1296</c:v>
                </c:pt>
                <c:pt idx="1888">
                  <c:v>1347</c:v>
                </c:pt>
                <c:pt idx="1889">
                  <c:v>1395</c:v>
                </c:pt>
                <c:pt idx="1890">
                  <c:v>1419</c:v>
                </c:pt>
                <c:pt idx="1891">
                  <c:v>1413</c:v>
                </c:pt>
                <c:pt idx="1892">
                  <c:v>1458</c:v>
                </c:pt>
                <c:pt idx="1893">
                  <c:v>1251</c:v>
                </c:pt>
                <c:pt idx="1894">
                  <c:v>1344</c:v>
                </c:pt>
                <c:pt idx="1895">
                  <c:v>1311</c:v>
                </c:pt>
                <c:pt idx="1896">
                  <c:v>1356</c:v>
                </c:pt>
                <c:pt idx="1897">
                  <c:v>1374</c:v>
                </c:pt>
                <c:pt idx="1898">
                  <c:v>1521</c:v>
                </c:pt>
                <c:pt idx="1899">
                  <c:v>1443</c:v>
                </c:pt>
                <c:pt idx="1900">
                  <c:v>1323</c:v>
                </c:pt>
                <c:pt idx="1901">
                  <c:v>1461</c:v>
                </c:pt>
                <c:pt idx="1902">
                  <c:v>1587</c:v>
                </c:pt>
                <c:pt idx="1903">
                  <c:v>1281</c:v>
                </c:pt>
                <c:pt idx="1904">
                  <c:v>1521</c:v>
                </c:pt>
                <c:pt idx="1905">
                  <c:v>1386</c:v>
                </c:pt>
                <c:pt idx="1906">
                  <c:v>1524</c:v>
                </c:pt>
                <c:pt idx="1907">
                  <c:v>1452</c:v>
                </c:pt>
                <c:pt idx="1908">
                  <c:v>1320</c:v>
                </c:pt>
                <c:pt idx="1909">
                  <c:v>1407</c:v>
                </c:pt>
                <c:pt idx="1910">
                  <c:v>1467</c:v>
                </c:pt>
                <c:pt idx="1911">
                  <c:v>1437</c:v>
                </c:pt>
                <c:pt idx="1912">
                  <c:v>1332</c:v>
                </c:pt>
                <c:pt idx="1913">
                  <c:v>1479</c:v>
                </c:pt>
                <c:pt idx="1914">
                  <c:v>1323</c:v>
                </c:pt>
                <c:pt idx="1915">
                  <c:v>1563</c:v>
                </c:pt>
                <c:pt idx="1916">
                  <c:v>1491</c:v>
                </c:pt>
                <c:pt idx="1917">
                  <c:v>1341</c:v>
                </c:pt>
                <c:pt idx="1918">
                  <c:v>1434</c:v>
                </c:pt>
                <c:pt idx="1919">
                  <c:v>1344</c:v>
                </c:pt>
                <c:pt idx="1920">
                  <c:v>1332</c:v>
                </c:pt>
                <c:pt idx="1921">
                  <c:v>1428</c:v>
                </c:pt>
                <c:pt idx="1922">
                  <c:v>1491</c:v>
                </c:pt>
                <c:pt idx="1923">
                  <c:v>1518</c:v>
                </c:pt>
                <c:pt idx="1924">
                  <c:v>1377</c:v>
                </c:pt>
                <c:pt idx="1925">
                  <c:v>1443</c:v>
                </c:pt>
                <c:pt idx="1926">
                  <c:v>1380</c:v>
                </c:pt>
                <c:pt idx="1927">
                  <c:v>1425</c:v>
                </c:pt>
                <c:pt idx="1928">
                  <c:v>1485</c:v>
                </c:pt>
                <c:pt idx="1929">
                  <c:v>1527</c:v>
                </c:pt>
                <c:pt idx="1930">
                  <c:v>1485</c:v>
                </c:pt>
                <c:pt idx="1931">
                  <c:v>1566</c:v>
                </c:pt>
                <c:pt idx="1932">
                  <c:v>1593</c:v>
                </c:pt>
                <c:pt idx="1933">
                  <c:v>1701</c:v>
                </c:pt>
                <c:pt idx="1934">
                  <c:v>1704</c:v>
                </c:pt>
                <c:pt idx="1935">
                  <c:v>1632</c:v>
                </c:pt>
                <c:pt idx="1936">
                  <c:v>1707</c:v>
                </c:pt>
                <c:pt idx="1937">
                  <c:v>1614</c:v>
                </c:pt>
                <c:pt idx="1938">
                  <c:v>1614</c:v>
                </c:pt>
                <c:pt idx="1939">
                  <c:v>1680</c:v>
                </c:pt>
                <c:pt idx="1940">
                  <c:v>1656</c:v>
                </c:pt>
                <c:pt idx="1941">
                  <c:v>1695</c:v>
                </c:pt>
                <c:pt idx="1942">
                  <c:v>1662</c:v>
                </c:pt>
                <c:pt idx="1943">
                  <c:v>1518</c:v>
                </c:pt>
                <c:pt idx="1944">
                  <c:v>1644</c:v>
                </c:pt>
                <c:pt idx="1945">
                  <c:v>1611</c:v>
                </c:pt>
                <c:pt idx="1946">
                  <c:v>1425</c:v>
                </c:pt>
                <c:pt idx="1947">
                  <c:v>1449</c:v>
                </c:pt>
                <c:pt idx="1948">
                  <c:v>1437</c:v>
                </c:pt>
                <c:pt idx="1949">
                  <c:v>1317</c:v>
                </c:pt>
                <c:pt idx="1950">
                  <c:v>1374</c:v>
                </c:pt>
                <c:pt idx="1951">
                  <c:v>1407</c:v>
                </c:pt>
                <c:pt idx="1952">
                  <c:v>1311</c:v>
                </c:pt>
                <c:pt idx="1953">
                  <c:v>1161</c:v>
                </c:pt>
                <c:pt idx="1954">
                  <c:v>1164</c:v>
                </c:pt>
                <c:pt idx="1955">
                  <c:v>1197</c:v>
                </c:pt>
                <c:pt idx="1956">
                  <c:v>1104</c:v>
                </c:pt>
                <c:pt idx="1957">
                  <c:v>1122</c:v>
                </c:pt>
                <c:pt idx="1958">
                  <c:v>981</c:v>
                </c:pt>
                <c:pt idx="1959">
                  <c:v>1038</c:v>
                </c:pt>
                <c:pt idx="1960">
                  <c:v>966</c:v>
                </c:pt>
                <c:pt idx="1961">
                  <c:v>945</c:v>
                </c:pt>
                <c:pt idx="1962">
                  <c:v>924</c:v>
                </c:pt>
                <c:pt idx="1963">
                  <c:v>978</c:v>
                </c:pt>
                <c:pt idx="1964">
                  <c:v>1029</c:v>
                </c:pt>
                <c:pt idx="1965">
                  <c:v>927</c:v>
                </c:pt>
                <c:pt idx="1966">
                  <c:v>963</c:v>
                </c:pt>
                <c:pt idx="1967">
                  <c:v>930</c:v>
                </c:pt>
                <c:pt idx="1968">
                  <c:v>924</c:v>
                </c:pt>
                <c:pt idx="1969">
                  <c:v>861</c:v>
                </c:pt>
                <c:pt idx="1970">
                  <c:v>837</c:v>
                </c:pt>
                <c:pt idx="1971">
                  <c:v>837</c:v>
                </c:pt>
                <c:pt idx="1972">
                  <c:v>831</c:v>
                </c:pt>
                <c:pt idx="1973">
                  <c:v>786</c:v>
                </c:pt>
                <c:pt idx="1974">
                  <c:v>864</c:v>
                </c:pt>
                <c:pt idx="1975">
                  <c:v>675</c:v>
                </c:pt>
                <c:pt idx="1976">
                  <c:v>813</c:v>
                </c:pt>
                <c:pt idx="1977">
                  <c:v>687</c:v>
                </c:pt>
                <c:pt idx="1978">
                  <c:v>747</c:v>
                </c:pt>
                <c:pt idx="1979">
                  <c:v>804</c:v>
                </c:pt>
                <c:pt idx="1980">
                  <c:v>651</c:v>
                </c:pt>
                <c:pt idx="1981">
                  <c:v>756</c:v>
                </c:pt>
                <c:pt idx="1982">
                  <c:v>831</c:v>
                </c:pt>
                <c:pt idx="1983">
                  <c:v>717</c:v>
                </c:pt>
                <c:pt idx="1984">
                  <c:v>744</c:v>
                </c:pt>
                <c:pt idx="1985">
                  <c:v>765</c:v>
                </c:pt>
                <c:pt idx="1986">
                  <c:v>624</c:v>
                </c:pt>
                <c:pt idx="1987">
                  <c:v>675</c:v>
                </c:pt>
                <c:pt idx="1988">
                  <c:v>804</c:v>
                </c:pt>
                <c:pt idx="1989">
                  <c:v>702</c:v>
                </c:pt>
                <c:pt idx="1990">
                  <c:v>708</c:v>
                </c:pt>
                <c:pt idx="1991">
                  <c:v>627</c:v>
                </c:pt>
                <c:pt idx="1992">
                  <c:v>567</c:v>
                </c:pt>
                <c:pt idx="1993">
                  <c:v>633</c:v>
                </c:pt>
                <c:pt idx="1994">
                  <c:v>633</c:v>
                </c:pt>
                <c:pt idx="1995">
                  <c:v>486</c:v>
                </c:pt>
                <c:pt idx="1996">
                  <c:v>579</c:v>
                </c:pt>
                <c:pt idx="1997">
                  <c:v>546</c:v>
                </c:pt>
                <c:pt idx="1998">
                  <c:v>528</c:v>
                </c:pt>
                <c:pt idx="1999">
                  <c:v>462</c:v>
                </c:pt>
                <c:pt idx="2000">
                  <c:v>501</c:v>
                </c:pt>
                <c:pt idx="2001">
                  <c:v>540</c:v>
                </c:pt>
                <c:pt idx="2002">
                  <c:v>423</c:v>
                </c:pt>
                <c:pt idx="2003">
                  <c:v>453</c:v>
                </c:pt>
                <c:pt idx="2004">
                  <c:v>357</c:v>
                </c:pt>
                <c:pt idx="2005">
                  <c:v>498</c:v>
                </c:pt>
                <c:pt idx="2006">
                  <c:v>393</c:v>
                </c:pt>
                <c:pt idx="2007">
                  <c:v>372</c:v>
                </c:pt>
                <c:pt idx="2008">
                  <c:v>366</c:v>
                </c:pt>
                <c:pt idx="2009">
                  <c:v>387</c:v>
                </c:pt>
                <c:pt idx="2010">
                  <c:v>306</c:v>
                </c:pt>
                <c:pt idx="2011">
                  <c:v>357</c:v>
                </c:pt>
                <c:pt idx="2012">
                  <c:v>348</c:v>
                </c:pt>
                <c:pt idx="2013">
                  <c:v>306</c:v>
                </c:pt>
                <c:pt idx="2014">
                  <c:v>282</c:v>
                </c:pt>
                <c:pt idx="2015">
                  <c:v>279</c:v>
                </c:pt>
                <c:pt idx="2016">
                  <c:v>258</c:v>
                </c:pt>
                <c:pt idx="2017">
                  <c:v>276</c:v>
                </c:pt>
                <c:pt idx="2018">
                  <c:v>252</c:v>
                </c:pt>
                <c:pt idx="2019">
                  <c:v>207</c:v>
                </c:pt>
                <c:pt idx="2020">
                  <c:v>225</c:v>
                </c:pt>
                <c:pt idx="2021">
                  <c:v>237</c:v>
                </c:pt>
                <c:pt idx="2022">
                  <c:v>201</c:v>
                </c:pt>
                <c:pt idx="2023">
                  <c:v>252</c:v>
                </c:pt>
                <c:pt idx="2024">
                  <c:v>213</c:v>
                </c:pt>
                <c:pt idx="2025">
                  <c:v>192</c:v>
                </c:pt>
                <c:pt idx="2026">
                  <c:v>174</c:v>
                </c:pt>
                <c:pt idx="2027">
                  <c:v>195</c:v>
                </c:pt>
                <c:pt idx="2028">
                  <c:v>147</c:v>
                </c:pt>
                <c:pt idx="2029">
                  <c:v>153</c:v>
                </c:pt>
                <c:pt idx="2030">
                  <c:v>189</c:v>
                </c:pt>
                <c:pt idx="2031">
                  <c:v>129</c:v>
                </c:pt>
                <c:pt idx="2032">
                  <c:v>189</c:v>
                </c:pt>
                <c:pt idx="2033">
                  <c:v>198</c:v>
                </c:pt>
                <c:pt idx="2034">
                  <c:v>141</c:v>
                </c:pt>
                <c:pt idx="2035">
                  <c:v>195</c:v>
                </c:pt>
                <c:pt idx="2036">
                  <c:v>138</c:v>
                </c:pt>
                <c:pt idx="2037">
                  <c:v>180</c:v>
                </c:pt>
                <c:pt idx="2038">
                  <c:v>141</c:v>
                </c:pt>
                <c:pt idx="2039">
                  <c:v>189</c:v>
                </c:pt>
                <c:pt idx="2040">
                  <c:v>165</c:v>
                </c:pt>
                <c:pt idx="2041">
                  <c:v>132</c:v>
                </c:pt>
                <c:pt idx="2042">
                  <c:v>162</c:v>
                </c:pt>
                <c:pt idx="2043">
                  <c:v>144</c:v>
                </c:pt>
                <c:pt idx="2044">
                  <c:v>144</c:v>
                </c:pt>
                <c:pt idx="2045">
                  <c:v>150</c:v>
                </c:pt>
                <c:pt idx="2046">
                  <c:v>120</c:v>
                </c:pt>
                <c:pt idx="2047">
                  <c:v>132</c:v>
                </c:pt>
                <c:pt idx="2048">
                  <c:v>117</c:v>
                </c:pt>
                <c:pt idx="2049">
                  <c:v>138</c:v>
                </c:pt>
                <c:pt idx="2050">
                  <c:v>192</c:v>
                </c:pt>
                <c:pt idx="2051">
                  <c:v>153</c:v>
                </c:pt>
                <c:pt idx="2052">
                  <c:v>153</c:v>
                </c:pt>
                <c:pt idx="2053">
                  <c:v>141</c:v>
                </c:pt>
                <c:pt idx="2054">
                  <c:v>138</c:v>
                </c:pt>
                <c:pt idx="2055">
                  <c:v>189</c:v>
                </c:pt>
                <c:pt idx="2056">
                  <c:v>159</c:v>
                </c:pt>
                <c:pt idx="2057">
                  <c:v>174</c:v>
                </c:pt>
                <c:pt idx="2058">
                  <c:v>186</c:v>
                </c:pt>
                <c:pt idx="2059">
                  <c:v>213</c:v>
                </c:pt>
                <c:pt idx="2060">
                  <c:v>192</c:v>
                </c:pt>
                <c:pt idx="2061">
                  <c:v>195</c:v>
                </c:pt>
                <c:pt idx="2062">
                  <c:v>261</c:v>
                </c:pt>
                <c:pt idx="2063">
                  <c:v>225</c:v>
                </c:pt>
                <c:pt idx="2064">
                  <c:v>264</c:v>
                </c:pt>
                <c:pt idx="2065">
                  <c:v>288</c:v>
                </c:pt>
                <c:pt idx="2066">
                  <c:v>300</c:v>
                </c:pt>
                <c:pt idx="2067">
                  <c:v>408</c:v>
                </c:pt>
                <c:pt idx="2068">
                  <c:v>339</c:v>
                </c:pt>
                <c:pt idx="2069">
                  <c:v>483</c:v>
                </c:pt>
                <c:pt idx="2070">
                  <c:v>498</c:v>
                </c:pt>
                <c:pt idx="2071">
                  <c:v>552</c:v>
                </c:pt>
                <c:pt idx="2072">
                  <c:v>621</c:v>
                </c:pt>
                <c:pt idx="2073">
                  <c:v>636</c:v>
                </c:pt>
                <c:pt idx="2074">
                  <c:v>789</c:v>
                </c:pt>
                <c:pt idx="2075">
                  <c:v>900</c:v>
                </c:pt>
                <c:pt idx="2076">
                  <c:v>732</c:v>
                </c:pt>
                <c:pt idx="2077">
                  <c:v>936</c:v>
                </c:pt>
                <c:pt idx="2078">
                  <c:v>1170</c:v>
                </c:pt>
                <c:pt idx="2079">
                  <c:v>1128</c:v>
                </c:pt>
                <c:pt idx="2080">
                  <c:v>1338</c:v>
                </c:pt>
                <c:pt idx="2081">
                  <c:v>1383</c:v>
                </c:pt>
                <c:pt idx="2082">
                  <c:v>1332</c:v>
                </c:pt>
                <c:pt idx="2083">
                  <c:v>1593</c:v>
                </c:pt>
                <c:pt idx="2084">
                  <c:v>1512</c:v>
                </c:pt>
                <c:pt idx="2085">
                  <c:v>1605</c:v>
                </c:pt>
                <c:pt idx="2086">
                  <c:v>1587</c:v>
                </c:pt>
                <c:pt idx="2087">
                  <c:v>1785</c:v>
                </c:pt>
                <c:pt idx="2088">
                  <c:v>1788</c:v>
                </c:pt>
                <c:pt idx="2089">
                  <c:v>1641</c:v>
                </c:pt>
                <c:pt idx="2090">
                  <c:v>1872</c:v>
                </c:pt>
                <c:pt idx="2091">
                  <c:v>1773</c:v>
                </c:pt>
                <c:pt idx="2092">
                  <c:v>1851</c:v>
                </c:pt>
                <c:pt idx="2093">
                  <c:v>1641</c:v>
                </c:pt>
                <c:pt idx="2094">
                  <c:v>1485</c:v>
                </c:pt>
                <c:pt idx="2095">
                  <c:v>1713</c:v>
                </c:pt>
                <c:pt idx="2096">
                  <c:v>1542</c:v>
                </c:pt>
                <c:pt idx="2097">
                  <c:v>1659</c:v>
                </c:pt>
                <c:pt idx="2098">
                  <c:v>1485</c:v>
                </c:pt>
                <c:pt idx="2099">
                  <c:v>1596</c:v>
                </c:pt>
                <c:pt idx="2100">
                  <c:v>1377</c:v>
                </c:pt>
                <c:pt idx="2101">
                  <c:v>1449</c:v>
                </c:pt>
                <c:pt idx="2102">
                  <c:v>1368</c:v>
                </c:pt>
                <c:pt idx="2103">
                  <c:v>1350</c:v>
                </c:pt>
                <c:pt idx="2104">
                  <c:v>1353</c:v>
                </c:pt>
                <c:pt idx="2105">
                  <c:v>1362</c:v>
                </c:pt>
                <c:pt idx="2106">
                  <c:v>1266</c:v>
                </c:pt>
                <c:pt idx="2107">
                  <c:v>1368</c:v>
                </c:pt>
                <c:pt idx="2108">
                  <c:v>1290</c:v>
                </c:pt>
                <c:pt idx="2109">
                  <c:v>1293</c:v>
                </c:pt>
                <c:pt idx="2110">
                  <c:v>1272</c:v>
                </c:pt>
                <c:pt idx="2111">
                  <c:v>1086</c:v>
                </c:pt>
                <c:pt idx="2112">
                  <c:v>1125</c:v>
                </c:pt>
                <c:pt idx="2113">
                  <c:v>1206</c:v>
                </c:pt>
                <c:pt idx="2114">
                  <c:v>1380</c:v>
                </c:pt>
                <c:pt idx="2115">
                  <c:v>1284</c:v>
                </c:pt>
                <c:pt idx="2116">
                  <c:v>1146</c:v>
                </c:pt>
                <c:pt idx="2117">
                  <c:v>1239</c:v>
                </c:pt>
                <c:pt idx="2118">
                  <c:v>1245</c:v>
                </c:pt>
                <c:pt idx="2119">
                  <c:v>855</c:v>
                </c:pt>
                <c:pt idx="2120">
                  <c:v>1011</c:v>
                </c:pt>
                <c:pt idx="2121">
                  <c:v>1389</c:v>
                </c:pt>
                <c:pt idx="2122">
                  <c:v>1341</c:v>
                </c:pt>
                <c:pt idx="2123">
                  <c:v>1305</c:v>
                </c:pt>
                <c:pt idx="2124">
                  <c:v>1317</c:v>
                </c:pt>
                <c:pt idx="2125">
                  <c:v>1296</c:v>
                </c:pt>
                <c:pt idx="2126">
                  <c:v>1491</c:v>
                </c:pt>
                <c:pt idx="2127">
                  <c:v>1209</c:v>
                </c:pt>
                <c:pt idx="2128">
                  <c:v>1497</c:v>
                </c:pt>
                <c:pt idx="2129">
                  <c:v>1494</c:v>
                </c:pt>
                <c:pt idx="2130">
                  <c:v>1422</c:v>
                </c:pt>
                <c:pt idx="2131">
                  <c:v>1548</c:v>
                </c:pt>
                <c:pt idx="2132">
                  <c:v>1413</c:v>
                </c:pt>
                <c:pt idx="2133">
                  <c:v>1353</c:v>
                </c:pt>
                <c:pt idx="2134">
                  <c:v>1428</c:v>
                </c:pt>
                <c:pt idx="2135">
                  <c:v>1416</c:v>
                </c:pt>
                <c:pt idx="2136">
                  <c:v>1560</c:v>
                </c:pt>
                <c:pt idx="2137">
                  <c:v>1410</c:v>
                </c:pt>
                <c:pt idx="2138">
                  <c:v>1473</c:v>
                </c:pt>
                <c:pt idx="2139">
                  <c:v>1464</c:v>
                </c:pt>
                <c:pt idx="2140">
                  <c:v>1455</c:v>
                </c:pt>
                <c:pt idx="2141">
                  <c:v>1497</c:v>
                </c:pt>
                <c:pt idx="2142">
                  <c:v>1347</c:v>
                </c:pt>
                <c:pt idx="2143">
                  <c:v>1476</c:v>
                </c:pt>
                <c:pt idx="2144">
                  <c:v>1386</c:v>
                </c:pt>
                <c:pt idx="2145">
                  <c:v>1530</c:v>
                </c:pt>
                <c:pt idx="2146">
                  <c:v>1437</c:v>
                </c:pt>
                <c:pt idx="2147">
                  <c:v>1218</c:v>
                </c:pt>
                <c:pt idx="2148">
                  <c:v>1164</c:v>
                </c:pt>
                <c:pt idx="2149">
                  <c:v>1446</c:v>
                </c:pt>
                <c:pt idx="2150">
                  <c:v>1368</c:v>
                </c:pt>
                <c:pt idx="2151">
                  <c:v>1353</c:v>
                </c:pt>
                <c:pt idx="2152">
                  <c:v>1098</c:v>
                </c:pt>
                <c:pt idx="2153">
                  <c:v>1317</c:v>
                </c:pt>
                <c:pt idx="2154">
                  <c:v>1302</c:v>
                </c:pt>
                <c:pt idx="2155">
                  <c:v>1401</c:v>
                </c:pt>
                <c:pt idx="2156">
                  <c:v>1518</c:v>
                </c:pt>
                <c:pt idx="2157">
                  <c:v>1389</c:v>
                </c:pt>
                <c:pt idx="2158">
                  <c:v>1203</c:v>
                </c:pt>
                <c:pt idx="2159">
                  <c:v>1368</c:v>
                </c:pt>
                <c:pt idx="2160">
                  <c:v>1272</c:v>
                </c:pt>
                <c:pt idx="2161">
                  <c:v>1371</c:v>
                </c:pt>
                <c:pt idx="2162">
                  <c:v>1419</c:v>
                </c:pt>
                <c:pt idx="2163">
                  <c:v>1302</c:v>
                </c:pt>
                <c:pt idx="2164">
                  <c:v>1350</c:v>
                </c:pt>
                <c:pt idx="2165">
                  <c:v>1497</c:v>
                </c:pt>
                <c:pt idx="2166">
                  <c:v>1302</c:v>
                </c:pt>
                <c:pt idx="2167">
                  <c:v>1386</c:v>
                </c:pt>
                <c:pt idx="2168">
                  <c:v>1320</c:v>
                </c:pt>
                <c:pt idx="2169">
                  <c:v>1434</c:v>
                </c:pt>
                <c:pt idx="2170">
                  <c:v>1362</c:v>
                </c:pt>
                <c:pt idx="2171">
                  <c:v>1353</c:v>
                </c:pt>
                <c:pt idx="2172">
                  <c:v>1149</c:v>
                </c:pt>
                <c:pt idx="2173">
                  <c:v>1230</c:v>
                </c:pt>
                <c:pt idx="2174">
                  <c:v>1446</c:v>
                </c:pt>
                <c:pt idx="2175">
                  <c:v>1320</c:v>
                </c:pt>
                <c:pt idx="2176">
                  <c:v>1305</c:v>
                </c:pt>
                <c:pt idx="2177">
                  <c:v>1380</c:v>
                </c:pt>
                <c:pt idx="2178">
                  <c:v>1272</c:v>
                </c:pt>
                <c:pt idx="2179">
                  <c:v>1398</c:v>
                </c:pt>
                <c:pt idx="2180">
                  <c:v>1374</c:v>
                </c:pt>
                <c:pt idx="2181">
                  <c:v>1353</c:v>
                </c:pt>
                <c:pt idx="2182">
                  <c:v>1299</c:v>
                </c:pt>
                <c:pt idx="2183">
                  <c:v>1245</c:v>
                </c:pt>
                <c:pt idx="2184">
                  <c:v>1287</c:v>
                </c:pt>
                <c:pt idx="2185">
                  <c:v>1326</c:v>
                </c:pt>
                <c:pt idx="2186">
                  <c:v>1377</c:v>
                </c:pt>
                <c:pt idx="2187">
                  <c:v>1434</c:v>
                </c:pt>
                <c:pt idx="2188">
                  <c:v>1479</c:v>
                </c:pt>
                <c:pt idx="2189">
                  <c:v>1461</c:v>
                </c:pt>
                <c:pt idx="2190">
                  <c:v>1413</c:v>
                </c:pt>
                <c:pt idx="2191">
                  <c:v>1479</c:v>
                </c:pt>
                <c:pt idx="2192">
                  <c:v>1449</c:v>
                </c:pt>
                <c:pt idx="2193">
                  <c:v>1500</c:v>
                </c:pt>
                <c:pt idx="2194">
                  <c:v>1335</c:v>
                </c:pt>
                <c:pt idx="2195">
                  <c:v>1410</c:v>
                </c:pt>
                <c:pt idx="2196">
                  <c:v>1428</c:v>
                </c:pt>
                <c:pt idx="2197">
                  <c:v>1344</c:v>
                </c:pt>
                <c:pt idx="2198">
                  <c:v>1602</c:v>
                </c:pt>
                <c:pt idx="2199">
                  <c:v>1644</c:v>
                </c:pt>
                <c:pt idx="2200">
                  <c:v>1389</c:v>
                </c:pt>
                <c:pt idx="2201">
                  <c:v>1545</c:v>
                </c:pt>
                <c:pt idx="2202">
                  <c:v>1386</c:v>
                </c:pt>
                <c:pt idx="2203">
                  <c:v>1440</c:v>
                </c:pt>
                <c:pt idx="2204">
                  <c:v>1506</c:v>
                </c:pt>
                <c:pt idx="2205">
                  <c:v>1485</c:v>
                </c:pt>
                <c:pt idx="2206">
                  <c:v>1293</c:v>
                </c:pt>
                <c:pt idx="2207">
                  <c:v>1422</c:v>
                </c:pt>
                <c:pt idx="2208">
                  <c:v>1461</c:v>
                </c:pt>
                <c:pt idx="2209">
                  <c:v>1365</c:v>
                </c:pt>
                <c:pt idx="2210">
                  <c:v>1506</c:v>
                </c:pt>
                <c:pt idx="2211">
                  <c:v>1572</c:v>
                </c:pt>
                <c:pt idx="2212">
                  <c:v>1530</c:v>
                </c:pt>
                <c:pt idx="2213">
                  <c:v>1455</c:v>
                </c:pt>
                <c:pt idx="2214">
                  <c:v>1425</c:v>
                </c:pt>
                <c:pt idx="2215">
                  <c:v>1527</c:v>
                </c:pt>
                <c:pt idx="2216">
                  <c:v>1608</c:v>
                </c:pt>
                <c:pt idx="2217">
                  <c:v>1617</c:v>
                </c:pt>
                <c:pt idx="2218">
                  <c:v>1593</c:v>
                </c:pt>
                <c:pt idx="2219">
                  <c:v>1566</c:v>
                </c:pt>
                <c:pt idx="2220">
                  <c:v>1695</c:v>
                </c:pt>
                <c:pt idx="2221">
                  <c:v>1569</c:v>
                </c:pt>
                <c:pt idx="2222">
                  <c:v>1806</c:v>
                </c:pt>
                <c:pt idx="2223">
                  <c:v>1581</c:v>
                </c:pt>
                <c:pt idx="2224">
                  <c:v>1629</c:v>
                </c:pt>
                <c:pt idx="2225">
                  <c:v>1701</c:v>
                </c:pt>
                <c:pt idx="2226">
                  <c:v>1668</c:v>
                </c:pt>
                <c:pt idx="2227">
                  <c:v>1578</c:v>
                </c:pt>
                <c:pt idx="2228">
                  <c:v>1692</c:v>
                </c:pt>
                <c:pt idx="2229">
                  <c:v>1602</c:v>
                </c:pt>
                <c:pt idx="2230">
                  <c:v>1623</c:v>
                </c:pt>
                <c:pt idx="2231">
                  <c:v>1716</c:v>
                </c:pt>
                <c:pt idx="2232">
                  <c:v>1548</c:v>
                </c:pt>
                <c:pt idx="2233">
                  <c:v>1485</c:v>
                </c:pt>
                <c:pt idx="2234">
                  <c:v>1485</c:v>
                </c:pt>
                <c:pt idx="2235">
                  <c:v>1569</c:v>
                </c:pt>
                <c:pt idx="2236">
                  <c:v>1434</c:v>
                </c:pt>
                <c:pt idx="2237">
                  <c:v>1413</c:v>
                </c:pt>
                <c:pt idx="2238">
                  <c:v>1347</c:v>
                </c:pt>
                <c:pt idx="2239">
                  <c:v>1326</c:v>
                </c:pt>
                <c:pt idx="2240">
                  <c:v>1308</c:v>
                </c:pt>
                <c:pt idx="2241">
                  <c:v>1239</c:v>
                </c:pt>
                <c:pt idx="2242">
                  <c:v>1158</c:v>
                </c:pt>
                <c:pt idx="2243">
                  <c:v>1215</c:v>
                </c:pt>
                <c:pt idx="2244">
                  <c:v>1188</c:v>
                </c:pt>
                <c:pt idx="2245">
                  <c:v>1101</c:v>
                </c:pt>
                <c:pt idx="2246">
                  <c:v>1089</c:v>
                </c:pt>
                <c:pt idx="2247">
                  <c:v>1185</c:v>
                </c:pt>
                <c:pt idx="2248">
                  <c:v>1017</c:v>
                </c:pt>
                <c:pt idx="2249">
                  <c:v>1029</c:v>
                </c:pt>
                <c:pt idx="2250">
                  <c:v>1035</c:v>
                </c:pt>
                <c:pt idx="2251">
                  <c:v>933</c:v>
                </c:pt>
                <c:pt idx="2252">
                  <c:v>873</c:v>
                </c:pt>
                <c:pt idx="2253">
                  <c:v>870</c:v>
                </c:pt>
                <c:pt idx="2254">
                  <c:v>1002</c:v>
                </c:pt>
                <c:pt idx="2255">
                  <c:v>903</c:v>
                </c:pt>
                <c:pt idx="2256">
                  <c:v>846</c:v>
                </c:pt>
                <c:pt idx="2257">
                  <c:v>1041</c:v>
                </c:pt>
                <c:pt idx="2258">
                  <c:v>837</c:v>
                </c:pt>
                <c:pt idx="2259">
                  <c:v>894</c:v>
                </c:pt>
                <c:pt idx="2260">
                  <c:v>828</c:v>
                </c:pt>
                <c:pt idx="2261">
                  <c:v>927</c:v>
                </c:pt>
                <c:pt idx="2262">
                  <c:v>816</c:v>
                </c:pt>
                <c:pt idx="2263">
                  <c:v>840</c:v>
                </c:pt>
                <c:pt idx="2264">
                  <c:v>747</c:v>
                </c:pt>
                <c:pt idx="2265">
                  <c:v>864</c:v>
                </c:pt>
                <c:pt idx="2266">
                  <c:v>693</c:v>
                </c:pt>
                <c:pt idx="2267">
                  <c:v>759</c:v>
                </c:pt>
              </c:numCache>
            </c:numRef>
          </c:yVal>
          <c:smooth val="0"/>
          <c:extLst>
            <c:ext xmlns:c16="http://schemas.microsoft.com/office/drawing/2014/chart" uri="{C3380CC4-5D6E-409C-BE32-E72D297353CC}">
              <c16:uniqueId val="{00000000-D468-4DE5-9C74-F44FAA7951CA}"/>
            </c:ext>
          </c:extLst>
        </c:ser>
        <c:dLbls>
          <c:showLegendKey val="0"/>
          <c:showVal val="0"/>
          <c:showCatName val="0"/>
          <c:showSerName val="0"/>
          <c:showPercent val="0"/>
          <c:showBubbleSize val="0"/>
        </c:dLbls>
        <c:axId val="-1274039056"/>
        <c:axId val="-1274033072"/>
      </c:scatterChart>
      <c:valAx>
        <c:axId val="-1274039056"/>
        <c:scaling>
          <c:orientation val="minMax"/>
          <c:max val="130"/>
        </c:scaling>
        <c:delete val="0"/>
        <c:axPos val="b"/>
        <c:title>
          <c:tx>
            <c:rich>
              <a:bodyPr/>
              <a:lstStyle/>
              <a:p>
                <a:pPr>
                  <a:defRPr/>
                </a:pPr>
                <a:r>
                  <a:rPr lang="en-US"/>
                  <a:t>Density (vhc/ml/lane)</a:t>
                </a:r>
              </a:p>
            </c:rich>
          </c:tx>
          <c:overlay val="0"/>
        </c:title>
        <c:numFmt formatCode="General" sourceLinked="1"/>
        <c:majorTickMark val="none"/>
        <c:minorTickMark val="none"/>
        <c:tickLblPos val="nextTo"/>
        <c:crossAx val="-1274033072"/>
        <c:crosses val="autoZero"/>
        <c:crossBetween val="midCat"/>
        <c:majorUnit val="10"/>
      </c:valAx>
      <c:valAx>
        <c:axId val="-1274033072"/>
        <c:scaling>
          <c:orientation val="minMax"/>
        </c:scaling>
        <c:delete val="0"/>
        <c:axPos val="l"/>
        <c:title>
          <c:tx>
            <c:rich>
              <a:bodyPr/>
              <a:lstStyle/>
              <a:p>
                <a:pPr>
                  <a:defRPr/>
                </a:pPr>
                <a:r>
                  <a:rPr lang="en-US"/>
                  <a:t>Flow volue (vhc/hour/lane)</a:t>
                </a:r>
              </a:p>
            </c:rich>
          </c:tx>
          <c:overlay val="0"/>
        </c:title>
        <c:numFmt formatCode="General" sourceLinked="1"/>
        <c:majorTickMark val="none"/>
        <c:minorTickMark val="none"/>
        <c:tickLblPos val="nextTo"/>
        <c:crossAx val="-1274039056"/>
        <c:crosses val="autoZero"/>
        <c:crossBetween val="midCat"/>
      </c:valAx>
    </c:plotArea>
    <c:plotVisOnly val="1"/>
    <c:dispBlanksAs val="gap"/>
    <c:showDLblsOverMax val="0"/>
  </c:chart>
  <c:txPr>
    <a:bodyPr/>
    <a:lstStyle/>
    <a:p>
      <a:pPr>
        <a:defRPr sz="1200">
          <a:latin typeface="Times New Roman" pitchFamily="18" charset="0"/>
          <a:cs typeface="Times New Roman" pitchFamily="18" charset="0"/>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Sheet1!$C$47</c:f>
              <c:strCache>
                <c:ptCount val="1"/>
                <c:pt idx="0">
                  <c:v>Ground-truth total demand</c:v>
                </c:pt>
              </c:strCache>
            </c:strRef>
          </c:tx>
          <c:marker>
            <c:symbol val="none"/>
          </c:marker>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Sheet1!$C$48:$C$67</c:f>
              <c:numCache>
                <c:formatCode>General</c:formatCode>
                <c:ptCount val="20"/>
                <c:pt idx="0">
                  <c:v>8000</c:v>
                </c:pt>
                <c:pt idx="1">
                  <c:v>8000</c:v>
                </c:pt>
                <c:pt idx="2">
                  <c:v>8000</c:v>
                </c:pt>
                <c:pt idx="3">
                  <c:v>8000</c:v>
                </c:pt>
                <c:pt idx="4">
                  <c:v>8000</c:v>
                </c:pt>
                <c:pt idx="5">
                  <c:v>8000</c:v>
                </c:pt>
                <c:pt idx="6">
                  <c:v>8000</c:v>
                </c:pt>
                <c:pt idx="7">
                  <c:v>8000</c:v>
                </c:pt>
                <c:pt idx="8">
                  <c:v>8000</c:v>
                </c:pt>
                <c:pt idx="9">
                  <c:v>8000</c:v>
                </c:pt>
                <c:pt idx="10">
                  <c:v>8000</c:v>
                </c:pt>
                <c:pt idx="11">
                  <c:v>8000</c:v>
                </c:pt>
                <c:pt idx="12">
                  <c:v>8000</c:v>
                </c:pt>
                <c:pt idx="13">
                  <c:v>8000</c:v>
                </c:pt>
                <c:pt idx="14">
                  <c:v>8000</c:v>
                </c:pt>
                <c:pt idx="15">
                  <c:v>8000</c:v>
                </c:pt>
                <c:pt idx="16">
                  <c:v>8000</c:v>
                </c:pt>
                <c:pt idx="17">
                  <c:v>8000</c:v>
                </c:pt>
                <c:pt idx="18">
                  <c:v>8000</c:v>
                </c:pt>
                <c:pt idx="19">
                  <c:v>8000</c:v>
                </c:pt>
              </c:numCache>
            </c:numRef>
          </c:yVal>
          <c:smooth val="0"/>
          <c:extLst>
            <c:ext xmlns:c16="http://schemas.microsoft.com/office/drawing/2014/chart" uri="{C3380CC4-5D6E-409C-BE32-E72D297353CC}">
              <c16:uniqueId val="{00000000-BA95-4106-9488-521BE10266B2}"/>
            </c:ext>
          </c:extLst>
        </c:ser>
        <c:ser>
          <c:idx val="1"/>
          <c:order val="1"/>
          <c:tx>
            <c:strRef>
              <c:f>Sheet1!$D$47</c:f>
              <c:strCache>
                <c:ptCount val="1"/>
                <c:pt idx="0">
                  <c:v>Estimated total demand</c:v>
                </c:pt>
              </c:strCache>
            </c:strRef>
          </c:tx>
          <c:spPr>
            <a:ln w="19050">
              <a:prstDash val="dash"/>
            </a:ln>
          </c:spPr>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Sheet1!$D$48:$D$67</c:f>
              <c:numCache>
                <c:formatCode>General</c:formatCode>
                <c:ptCount val="20"/>
                <c:pt idx="0">
                  <c:v>6000</c:v>
                </c:pt>
                <c:pt idx="1">
                  <c:v>7494.5</c:v>
                </c:pt>
                <c:pt idx="2">
                  <c:v>7868.8465000000024</c:v>
                </c:pt>
                <c:pt idx="3">
                  <c:v>7963.3456292674864</c:v>
                </c:pt>
                <c:pt idx="4">
                  <c:v>7987.7458624765259</c:v>
                </c:pt>
                <c:pt idx="5">
                  <c:v>7994.4490455177702</c:v>
                </c:pt>
                <c:pt idx="6">
                  <c:v>7996.5816713051354</c:v>
                </c:pt>
                <c:pt idx="7">
                  <c:v>7997.4579064115724</c:v>
                </c:pt>
                <c:pt idx="8">
                  <c:v>7997.9338920037198</c:v>
                </c:pt>
                <c:pt idx="9">
                  <c:v>7998.2451172455185</c:v>
                </c:pt>
                <c:pt idx="10">
                  <c:v>7998.4667014724564</c:v>
                </c:pt>
                <c:pt idx="11">
                  <c:v>7998.6296252980492</c:v>
                </c:pt>
                <c:pt idx="12">
                  <c:v>7998.7507706886481</c:v>
                </c:pt>
                <c:pt idx="13">
                  <c:v>7998.8411941195363</c:v>
                </c:pt>
                <c:pt idx="14">
                  <c:v>7998.9087726840853</c:v>
                </c:pt>
                <c:pt idx="15">
                  <c:v>7998.9592995148741</c:v>
                </c:pt>
                <c:pt idx="16">
                  <c:v>7998.9970825587925</c:v>
                </c:pt>
                <c:pt idx="17">
                  <c:v>7999.0253373726537</c:v>
                </c:pt>
                <c:pt idx="18">
                  <c:v>7999.0464671459158</c:v>
                </c:pt>
                <c:pt idx="19">
                  <c:v>7999.0622686898278</c:v>
                </c:pt>
              </c:numCache>
            </c:numRef>
          </c:yVal>
          <c:smooth val="0"/>
          <c:extLst>
            <c:ext xmlns:c16="http://schemas.microsoft.com/office/drawing/2014/chart" uri="{C3380CC4-5D6E-409C-BE32-E72D297353CC}">
              <c16:uniqueId val="{00000001-BA95-4106-9488-521BE10266B2}"/>
            </c:ext>
          </c:extLst>
        </c:ser>
        <c:ser>
          <c:idx val="2"/>
          <c:order val="2"/>
          <c:tx>
            <c:strRef>
              <c:f>Sheet1!$E$47</c:f>
              <c:strCache>
                <c:ptCount val="1"/>
                <c:pt idx="0">
                  <c:v>Ground-truth flow on route 1</c:v>
                </c:pt>
              </c:strCache>
            </c:strRef>
          </c:tx>
          <c:spPr>
            <a:ln w="19050">
              <a:prstDash val="sysDot"/>
            </a:ln>
          </c:spPr>
          <c:marker>
            <c:symbol val="none"/>
          </c:marker>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Sheet1!$E$48:$E$67</c:f>
              <c:numCache>
                <c:formatCode>General</c:formatCode>
                <c:ptCount val="20"/>
                <c:pt idx="0">
                  <c:v>5400</c:v>
                </c:pt>
                <c:pt idx="1">
                  <c:v>5400</c:v>
                </c:pt>
                <c:pt idx="2">
                  <c:v>5400</c:v>
                </c:pt>
                <c:pt idx="3">
                  <c:v>5400</c:v>
                </c:pt>
                <c:pt idx="4">
                  <c:v>5400</c:v>
                </c:pt>
                <c:pt idx="5">
                  <c:v>5400</c:v>
                </c:pt>
                <c:pt idx="6">
                  <c:v>5400</c:v>
                </c:pt>
                <c:pt idx="7">
                  <c:v>5400</c:v>
                </c:pt>
                <c:pt idx="8">
                  <c:v>5400</c:v>
                </c:pt>
                <c:pt idx="9">
                  <c:v>5400</c:v>
                </c:pt>
                <c:pt idx="10">
                  <c:v>5400</c:v>
                </c:pt>
                <c:pt idx="11">
                  <c:v>5400</c:v>
                </c:pt>
                <c:pt idx="12">
                  <c:v>5400</c:v>
                </c:pt>
                <c:pt idx="13">
                  <c:v>5400</c:v>
                </c:pt>
                <c:pt idx="14">
                  <c:v>5400</c:v>
                </c:pt>
                <c:pt idx="15">
                  <c:v>5400</c:v>
                </c:pt>
                <c:pt idx="16">
                  <c:v>5400</c:v>
                </c:pt>
                <c:pt idx="17">
                  <c:v>5400</c:v>
                </c:pt>
                <c:pt idx="18">
                  <c:v>5400</c:v>
                </c:pt>
                <c:pt idx="19">
                  <c:v>5400</c:v>
                </c:pt>
              </c:numCache>
            </c:numRef>
          </c:yVal>
          <c:smooth val="0"/>
          <c:extLst>
            <c:ext xmlns:c16="http://schemas.microsoft.com/office/drawing/2014/chart" uri="{C3380CC4-5D6E-409C-BE32-E72D297353CC}">
              <c16:uniqueId val="{00000002-BA95-4106-9488-521BE10266B2}"/>
            </c:ext>
          </c:extLst>
        </c:ser>
        <c:ser>
          <c:idx val="3"/>
          <c:order val="3"/>
          <c:tx>
            <c:strRef>
              <c:f>Sheet1!$F$47</c:f>
              <c:strCache>
                <c:ptCount val="1"/>
                <c:pt idx="0">
                  <c:v>Estimated Flow on route 1</c:v>
                </c:pt>
              </c:strCache>
            </c:strRef>
          </c:tx>
          <c:spPr>
            <a:ln w="12700"/>
          </c:spPr>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Sheet1!$F$48:$F$67</c:f>
              <c:numCache>
                <c:formatCode>General</c:formatCode>
                <c:ptCount val="20"/>
                <c:pt idx="0">
                  <c:v>3000</c:v>
                </c:pt>
                <c:pt idx="1">
                  <c:v>4099.75</c:v>
                </c:pt>
                <c:pt idx="2">
                  <c:v>4550.8458541666714</c:v>
                </c:pt>
                <c:pt idx="3">
                  <c:v>4795.5435284704954</c:v>
                </c:pt>
                <c:pt idx="4">
                  <c:v>4955.4216104086554</c:v>
                </c:pt>
                <c:pt idx="5">
                  <c:v>5069.2167903864874</c:v>
                </c:pt>
                <c:pt idx="6">
                  <c:v>5152.8778966779537</c:v>
                </c:pt>
                <c:pt idx="7">
                  <c:v>5215.0835981907494</c:v>
                </c:pt>
                <c:pt idx="8">
                  <c:v>5261.5136317403194</c:v>
                </c:pt>
                <c:pt idx="9">
                  <c:v>5296.2132913349797</c:v>
                </c:pt>
                <c:pt idx="10">
                  <c:v>5322.1573380822429</c:v>
                </c:pt>
                <c:pt idx="11">
                  <c:v>5341.5578150820775</c:v>
                </c:pt>
                <c:pt idx="12">
                  <c:v>5356.0658251692121</c:v>
                </c:pt>
                <c:pt idx="13">
                  <c:v>5366.9153373859308</c:v>
                </c:pt>
                <c:pt idx="14">
                  <c:v>5375.0289615649262</c:v>
                </c:pt>
                <c:pt idx="15">
                  <c:v>5381.0966089224394</c:v>
                </c:pt>
                <c:pt idx="16">
                  <c:v>5385.6342070957244</c:v>
                </c:pt>
                <c:pt idx="17">
                  <c:v>5389.0275818315004</c:v>
                </c:pt>
                <c:pt idx="18">
                  <c:v>5391.565266398713</c:v>
                </c:pt>
                <c:pt idx="19">
                  <c:v>5393.4630359069697</c:v>
                </c:pt>
              </c:numCache>
            </c:numRef>
          </c:yVal>
          <c:smooth val="0"/>
          <c:extLst>
            <c:ext xmlns:c16="http://schemas.microsoft.com/office/drawing/2014/chart" uri="{C3380CC4-5D6E-409C-BE32-E72D297353CC}">
              <c16:uniqueId val="{00000003-BA95-4106-9488-521BE10266B2}"/>
            </c:ext>
          </c:extLst>
        </c:ser>
        <c:ser>
          <c:idx val="4"/>
          <c:order val="4"/>
          <c:tx>
            <c:strRef>
              <c:f>Sheet1!$G$47</c:f>
              <c:strCache>
                <c:ptCount val="1"/>
                <c:pt idx="0">
                  <c:v>Estimated Flow on route 2</c:v>
                </c:pt>
              </c:strCache>
            </c:strRef>
          </c:tx>
          <c:spPr>
            <a:ln w="12700"/>
          </c:spPr>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Sheet1!$G$48:$G$67</c:f>
              <c:numCache>
                <c:formatCode>General</c:formatCode>
                <c:ptCount val="20"/>
                <c:pt idx="0">
                  <c:v>3000</c:v>
                </c:pt>
                <c:pt idx="1">
                  <c:v>3394.75</c:v>
                </c:pt>
                <c:pt idx="2">
                  <c:v>3318.0006458333332</c:v>
                </c:pt>
                <c:pt idx="3">
                  <c:v>3167.802100796875</c:v>
                </c:pt>
                <c:pt idx="4">
                  <c:v>3032.3242520678746</c:v>
                </c:pt>
                <c:pt idx="5">
                  <c:v>2925.23225513128</c:v>
                </c:pt>
                <c:pt idx="6">
                  <c:v>2843.703774627239</c:v>
                </c:pt>
                <c:pt idx="7">
                  <c:v>2782.3743082208225</c:v>
                </c:pt>
                <c:pt idx="8">
                  <c:v>2736.4202602634718</c:v>
                </c:pt>
                <c:pt idx="9">
                  <c:v>2702.0318259105429</c:v>
                </c:pt>
                <c:pt idx="10">
                  <c:v>2676.3093633901512</c:v>
                </c:pt>
                <c:pt idx="11">
                  <c:v>2657.0718102158962</c:v>
                </c:pt>
                <c:pt idx="12">
                  <c:v>2642.6849455195047</c:v>
                </c:pt>
                <c:pt idx="13">
                  <c:v>2631.925856733526</c:v>
                </c:pt>
                <c:pt idx="14">
                  <c:v>2623.8798111193446</c:v>
                </c:pt>
                <c:pt idx="15">
                  <c:v>2617.8626905923525</c:v>
                </c:pt>
                <c:pt idx="16">
                  <c:v>2613.362875463039</c:v>
                </c:pt>
                <c:pt idx="17">
                  <c:v>2609.9977555411924</c:v>
                </c:pt>
                <c:pt idx="18">
                  <c:v>2607.4812007472729</c:v>
                </c:pt>
                <c:pt idx="19">
                  <c:v>2605.5992327827112</c:v>
                </c:pt>
              </c:numCache>
            </c:numRef>
          </c:yVal>
          <c:smooth val="0"/>
          <c:extLst>
            <c:ext xmlns:c16="http://schemas.microsoft.com/office/drawing/2014/chart" uri="{C3380CC4-5D6E-409C-BE32-E72D297353CC}">
              <c16:uniqueId val="{00000004-BA95-4106-9488-521BE10266B2}"/>
            </c:ext>
          </c:extLst>
        </c:ser>
        <c:ser>
          <c:idx val="5"/>
          <c:order val="5"/>
          <c:tx>
            <c:strRef>
              <c:f>Sheet1!$H$47</c:f>
              <c:strCache>
                <c:ptCount val="1"/>
                <c:pt idx="0">
                  <c:v>Ground-truth flow on route 1</c:v>
                </c:pt>
              </c:strCache>
            </c:strRef>
          </c:tx>
          <c:spPr>
            <a:ln w="25400">
              <a:prstDash val="dash"/>
            </a:ln>
          </c:spPr>
          <c:marker>
            <c:symbol val="none"/>
          </c:marker>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Sheet1!$H$48:$H$67</c:f>
              <c:numCache>
                <c:formatCode>General</c:formatCode>
                <c:ptCount val="20"/>
                <c:pt idx="0">
                  <c:v>2600</c:v>
                </c:pt>
                <c:pt idx="1">
                  <c:v>2600</c:v>
                </c:pt>
                <c:pt idx="2">
                  <c:v>2600</c:v>
                </c:pt>
                <c:pt idx="3">
                  <c:v>2600</c:v>
                </c:pt>
                <c:pt idx="4">
                  <c:v>2600</c:v>
                </c:pt>
                <c:pt idx="5">
                  <c:v>2600</c:v>
                </c:pt>
                <c:pt idx="6">
                  <c:v>2600</c:v>
                </c:pt>
                <c:pt idx="7">
                  <c:v>2600</c:v>
                </c:pt>
                <c:pt idx="8">
                  <c:v>2600</c:v>
                </c:pt>
                <c:pt idx="9">
                  <c:v>2600</c:v>
                </c:pt>
                <c:pt idx="10">
                  <c:v>2600</c:v>
                </c:pt>
                <c:pt idx="11">
                  <c:v>2600</c:v>
                </c:pt>
                <c:pt idx="12">
                  <c:v>2600</c:v>
                </c:pt>
                <c:pt idx="13">
                  <c:v>2600</c:v>
                </c:pt>
                <c:pt idx="14">
                  <c:v>2600</c:v>
                </c:pt>
                <c:pt idx="15">
                  <c:v>2600</c:v>
                </c:pt>
                <c:pt idx="16">
                  <c:v>2600</c:v>
                </c:pt>
                <c:pt idx="17">
                  <c:v>2600</c:v>
                </c:pt>
                <c:pt idx="18">
                  <c:v>2600</c:v>
                </c:pt>
                <c:pt idx="19">
                  <c:v>2600</c:v>
                </c:pt>
              </c:numCache>
            </c:numRef>
          </c:yVal>
          <c:smooth val="0"/>
          <c:extLst>
            <c:ext xmlns:c16="http://schemas.microsoft.com/office/drawing/2014/chart" uri="{C3380CC4-5D6E-409C-BE32-E72D297353CC}">
              <c16:uniqueId val="{00000005-BA95-4106-9488-521BE10266B2}"/>
            </c:ext>
          </c:extLst>
        </c:ser>
        <c:dLbls>
          <c:showLegendKey val="0"/>
          <c:showVal val="0"/>
          <c:showCatName val="0"/>
          <c:showSerName val="0"/>
          <c:showPercent val="0"/>
          <c:showBubbleSize val="0"/>
        </c:dLbls>
        <c:axId val="-1274045584"/>
        <c:axId val="-1274043952"/>
      </c:scatterChart>
      <c:valAx>
        <c:axId val="-1274045584"/>
        <c:scaling>
          <c:orientation val="minMax"/>
          <c:max val="20"/>
        </c:scaling>
        <c:delete val="0"/>
        <c:axPos val="b"/>
        <c:title>
          <c:tx>
            <c:rich>
              <a:bodyPr/>
              <a:lstStyle/>
              <a:p>
                <a:pPr>
                  <a:defRPr/>
                </a:pPr>
                <a:r>
                  <a:rPr lang="en-US"/>
                  <a:t>Iteration</a:t>
                </a:r>
              </a:p>
            </c:rich>
          </c:tx>
          <c:overlay val="0"/>
        </c:title>
        <c:numFmt formatCode="General" sourceLinked="1"/>
        <c:majorTickMark val="none"/>
        <c:minorTickMark val="none"/>
        <c:tickLblPos val="nextTo"/>
        <c:crossAx val="-1274043952"/>
        <c:crosses val="autoZero"/>
        <c:crossBetween val="midCat"/>
      </c:valAx>
      <c:valAx>
        <c:axId val="-1274043952"/>
        <c:scaling>
          <c:orientation val="minMax"/>
        </c:scaling>
        <c:delete val="0"/>
        <c:axPos val="l"/>
        <c:title>
          <c:tx>
            <c:rich>
              <a:bodyPr/>
              <a:lstStyle/>
              <a:p>
                <a:pPr>
                  <a:defRPr/>
                </a:pPr>
                <a:r>
                  <a:rPr lang="en-US"/>
                  <a:t>Flow Volume</a:t>
                </a:r>
              </a:p>
            </c:rich>
          </c:tx>
          <c:overlay val="0"/>
        </c:title>
        <c:numFmt formatCode="General" sourceLinked="1"/>
        <c:majorTickMark val="none"/>
        <c:minorTickMark val="none"/>
        <c:tickLblPos val="nextTo"/>
        <c:crossAx val="-1274045584"/>
        <c:crosses val="autoZero"/>
        <c:crossBetween val="midCat"/>
      </c:valAx>
    </c:plotArea>
    <c:legend>
      <c:legendPos val="r"/>
      <c:layout>
        <c:manualLayout>
          <c:xMode val="edge"/>
          <c:yMode val="edge"/>
          <c:x val="0.64386970859412984"/>
          <c:y val="6.2252917180534134E-2"/>
          <c:w val="0.34386028669493718"/>
          <c:h val="0.69557423394364903"/>
        </c:manualLayout>
      </c:layout>
      <c:overlay val="0"/>
    </c:legend>
    <c:plotVisOnly val="1"/>
    <c:dispBlanksAs val="gap"/>
    <c:showDLblsOverMax val="0"/>
  </c:chart>
  <c:txPr>
    <a:bodyPr/>
    <a:lstStyle/>
    <a:p>
      <a:pPr>
        <a:defRPr sz="1600">
          <a:latin typeface="Times New Roman" pitchFamily="18" charset="0"/>
          <a:cs typeface="Times New Roman" pitchFamily="18"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Sheet1!$K$25</c:f>
              <c:strCache>
                <c:ptCount val="1"/>
                <c:pt idx="0">
                  <c:v>Estimated travel time on route 1</c:v>
                </c:pt>
              </c:strCache>
            </c:strRef>
          </c:tx>
          <c:spPr>
            <a:ln w="12700"/>
          </c:spPr>
          <c:xVal>
            <c:numRef>
              <c:f>Sheet1!$J$26:$J$45</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Sheet1!$K$26:$K$45</c:f>
              <c:numCache>
                <c:formatCode>General</c:formatCode>
                <c:ptCount val="20"/>
                <c:pt idx="0">
                  <c:v>40</c:v>
                </c:pt>
                <c:pt idx="1">
                  <c:v>47.331666666665512</c:v>
                </c:pt>
                <c:pt idx="2">
                  <c:v>50.338972361111111</c:v>
                </c:pt>
                <c:pt idx="3">
                  <c:v>51.970290189803194</c:v>
                </c:pt>
                <c:pt idx="4">
                  <c:v>53.036144069390794</c:v>
                </c:pt>
                <c:pt idx="5">
                  <c:v>53.794778602576613</c:v>
                </c:pt>
                <c:pt idx="6">
                  <c:v>54.352519311186001</c:v>
                </c:pt>
                <c:pt idx="7">
                  <c:v>54.767223987938308</c:v>
                </c:pt>
                <c:pt idx="8">
                  <c:v>55.076757544935461</c:v>
                </c:pt>
                <c:pt idx="9">
                  <c:v>55.308088608899865</c:v>
                </c:pt>
                <c:pt idx="10">
                  <c:v>55.48104892054829</c:v>
                </c:pt>
                <c:pt idx="11">
                  <c:v>55.610385433880495</c:v>
                </c:pt>
                <c:pt idx="12">
                  <c:v>55.707105501127607</c:v>
                </c:pt>
                <c:pt idx="13">
                  <c:v>55.779435582573313</c:v>
                </c:pt>
                <c:pt idx="14">
                  <c:v>55.833526410431993</c:v>
                </c:pt>
                <c:pt idx="15">
                  <c:v>55.873977392816244</c:v>
                </c:pt>
                <c:pt idx="16">
                  <c:v>55.904228047304805</c:v>
                </c:pt>
                <c:pt idx="17">
                  <c:v>55.926850545543324</c:v>
                </c:pt>
                <c:pt idx="18">
                  <c:v>55.943768442657444</c:v>
                </c:pt>
                <c:pt idx="19">
                  <c:v>55.956420239379803</c:v>
                </c:pt>
              </c:numCache>
            </c:numRef>
          </c:yVal>
          <c:smooth val="0"/>
          <c:extLst>
            <c:ext xmlns:c16="http://schemas.microsoft.com/office/drawing/2014/chart" uri="{C3380CC4-5D6E-409C-BE32-E72D297353CC}">
              <c16:uniqueId val="{00000000-4F98-4F16-A4A2-F7629294A288}"/>
            </c:ext>
          </c:extLst>
        </c:ser>
        <c:ser>
          <c:idx val="1"/>
          <c:order val="1"/>
          <c:tx>
            <c:strRef>
              <c:f>Sheet1!$L$25</c:f>
              <c:strCache>
                <c:ptCount val="1"/>
                <c:pt idx="0">
                  <c:v>Estimated travel time on route 2</c:v>
                </c:pt>
              </c:strCache>
            </c:strRef>
          </c:tx>
          <c:spPr>
            <a:ln w="12700"/>
          </c:spPr>
          <c:xVal>
            <c:numRef>
              <c:f>Sheet1!$J$26:$J$45</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Sheet1!$L$26:$L$45</c:f>
              <c:numCache>
                <c:formatCode>General</c:formatCode>
                <c:ptCount val="20"/>
                <c:pt idx="0">
                  <c:v>60</c:v>
                </c:pt>
                <c:pt idx="1">
                  <c:v>63.947500000000005</c:v>
                </c:pt>
                <c:pt idx="2">
                  <c:v>63.180006458332578</c:v>
                </c:pt>
                <c:pt idx="3">
                  <c:v>61.678021007968752</c:v>
                </c:pt>
                <c:pt idx="4">
                  <c:v>60.323242520678761</c:v>
                </c:pt>
                <c:pt idx="5">
                  <c:v>59.252322551312794</c:v>
                </c:pt>
                <c:pt idx="6">
                  <c:v>58.437037746272395</c:v>
                </c:pt>
                <c:pt idx="7">
                  <c:v>57.823743082208225</c:v>
                </c:pt>
                <c:pt idx="8">
                  <c:v>57.36420260263472</c:v>
                </c:pt>
                <c:pt idx="9">
                  <c:v>57.020318259106013</c:v>
                </c:pt>
                <c:pt idx="10">
                  <c:v>56.763093633901512</c:v>
                </c:pt>
                <c:pt idx="11">
                  <c:v>56.570718102159745</c:v>
                </c:pt>
                <c:pt idx="12">
                  <c:v>56.426849455194272</c:v>
                </c:pt>
                <c:pt idx="13">
                  <c:v>56.319258567334153</c:v>
                </c:pt>
                <c:pt idx="14">
                  <c:v>56.238798111193439</c:v>
                </c:pt>
                <c:pt idx="15">
                  <c:v>56.178626905923529</c:v>
                </c:pt>
                <c:pt idx="16">
                  <c:v>56.133628754630742</c:v>
                </c:pt>
                <c:pt idx="17">
                  <c:v>56.099977555411144</c:v>
                </c:pt>
                <c:pt idx="18">
                  <c:v>56.07481200747273</c:v>
                </c:pt>
                <c:pt idx="19">
                  <c:v>56.055992327827113</c:v>
                </c:pt>
              </c:numCache>
            </c:numRef>
          </c:yVal>
          <c:smooth val="0"/>
          <c:extLst>
            <c:ext xmlns:c16="http://schemas.microsoft.com/office/drawing/2014/chart" uri="{C3380CC4-5D6E-409C-BE32-E72D297353CC}">
              <c16:uniqueId val="{00000001-4F98-4F16-A4A2-F7629294A288}"/>
            </c:ext>
          </c:extLst>
        </c:ser>
        <c:ser>
          <c:idx val="2"/>
          <c:order val="2"/>
          <c:tx>
            <c:strRef>
              <c:f>Sheet1!$M$25</c:f>
              <c:strCache>
                <c:ptCount val="1"/>
                <c:pt idx="0">
                  <c:v>User equilibrium travel time</c:v>
                </c:pt>
              </c:strCache>
            </c:strRef>
          </c:tx>
          <c:spPr>
            <a:ln w="25400">
              <a:prstDash val="sysDash"/>
            </a:ln>
          </c:spPr>
          <c:marker>
            <c:symbol val="none"/>
          </c:marker>
          <c:xVal>
            <c:numRef>
              <c:f>Sheet1!$J$26:$J$45</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Sheet1!$M$26:$M$45</c:f>
              <c:numCache>
                <c:formatCode>General</c:formatCode>
                <c:ptCount val="20"/>
                <c:pt idx="0">
                  <c:v>56</c:v>
                </c:pt>
                <c:pt idx="1">
                  <c:v>56</c:v>
                </c:pt>
                <c:pt idx="2">
                  <c:v>56</c:v>
                </c:pt>
                <c:pt idx="3">
                  <c:v>56</c:v>
                </c:pt>
                <c:pt idx="4">
                  <c:v>56</c:v>
                </c:pt>
                <c:pt idx="5">
                  <c:v>56</c:v>
                </c:pt>
                <c:pt idx="6">
                  <c:v>56</c:v>
                </c:pt>
                <c:pt idx="7">
                  <c:v>56</c:v>
                </c:pt>
                <c:pt idx="8">
                  <c:v>56</c:v>
                </c:pt>
                <c:pt idx="9">
                  <c:v>56</c:v>
                </c:pt>
                <c:pt idx="10">
                  <c:v>56</c:v>
                </c:pt>
                <c:pt idx="11">
                  <c:v>56</c:v>
                </c:pt>
                <c:pt idx="12">
                  <c:v>56</c:v>
                </c:pt>
                <c:pt idx="13">
                  <c:v>56</c:v>
                </c:pt>
                <c:pt idx="14">
                  <c:v>56</c:v>
                </c:pt>
                <c:pt idx="15">
                  <c:v>56</c:v>
                </c:pt>
                <c:pt idx="16">
                  <c:v>56</c:v>
                </c:pt>
                <c:pt idx="17">
                  <c:v>56</c:v>
                </c:pt>
                <c:pt idx="18">
                  <c:v>56</c:v>
                </c:pt>
                <c:pt idx="19">
                  <c:v>56</c:v>
                </c:pt>
              </c:numCache>
            </c:numRef>
          </c:yVal>
          <c:smooth val="0"/>
          <c:extLst>
            <c:ext xmlns:c16="http://schemas.microsoft.com/office/drawing/2014/chart" uri="{C3380CC4-5D6E-409C-BE32-E72D297353CC}">
              <c16:uniqueId val="{00000002-4F98-4F16-A4A2-F7629294A288}"/>
            </c:ext>
          </c:extLst>
        </c:ser>
        <c:dLbls>
          <c:showLegendKey val="0"/>
          <c:showVal val="0"/>
          <c:showCatName val="0"/>
          <c:showSerName val="0"/>
          <c:showPercent val="0"/>
          <c:showBubbleSize val="0"/>
        </c:dLbls>
        <c:axId val="-1274041776"/>
        <c:axId val="-1274041232"/>
      </c:scatterChart>
      <c:valAx>
        <c:axId val="-1274041776"/>
        <c:scaling>
          <c:orientation val="minMax"/>
          <c:max val="20"/>
        </c:scaling>
        <c:delete val="0"/>
        <c:axPos val="b"/>
        <c:title>
          <c:tx>
            <c:rich>
              <a:bodyPr/>
              <a:lstStyle/>
              <a:p>
                <a:pPr>
                  <a:defRPr/>
                </a:pPr>
                <a:r>
                  <a:rPr lang="en-US"/>
                  <a:t>Iteration </a:t>
                </a:r>
              </a:p>
            </c:rich>
          </c:tx>
          <c:overlay val="0"/>
        </c:title>
        <c:numFmt formatCode="General" sourceLinked="1"/>
        <c:majorTickMark val="none"/>
        <c:minorTickMark val="none"/>
        <c:tickLblPos val="nextTo"/>
        <c:crossAx val="-1274041232"/>
        <c:crosses val="autoZero"/>
        <c:crossBetween val="midCat"/>
        <c:majorUnit val="5"/>
      </c:valAx>
      <c:valAx>
        <c:axId val="-1274041232"/>
        <c:scaling>
          <c:orientation val="minMax"/>
          <c:min val="40"/>
        </c:scaling>
        <c:delete val="0"/>
        <c:axPos val="l"/>
        <c:majorGridlines/>
        <c:title>
          <c:tx>
            <c:rich>
              <a:bodyPr/>
              <a:lstStyle/>
              <a:p>
                <a:pPr>
                  <a:defRPr/>
                </a:pPr>
                <a:r>
                  <a:rPr lang="en-US"/>
                  <a:t>Travel Time (min)</a:t>
                </a:r>
              </a:p>
            </c:rich>
          </c:tx>
          <c:overlay val="0"/>
        </c:title>
        <c:numFmt formatCode="General" sourceLinked="1"/>
        <c:majorTickMark val="none"/>
        <c:minorTickMark val="none"/>
        <c:tickLblPos val="nextTo"/>
        <c:crossAx val="-1274041776"/>
        <c:crosses val="autoZero"/>
        <c:crossBetween val="midCat"/>
      </c:valAx>
    </c:plotArea>
    <c:legend>
      <c:legendPos val="r"/>
      <c:layout>
        <c:manualLayout>
          <c:xMode val="edge"/>
          <c:yMode val="edge"/>
          <c:x val="0.62814409484724121"/>
          <c:y val="0.34796509895722538"/>
          <c:w val="0.36091199270406565"/>
          <c:h val="0.30406980208555467"/>
        </c:manualLayout>
      </c:layout>
      <c:overlay val="0"/>
    </c:legend>
    <c:plotVisOnly val="1"/>
    <c:dispBlanksAs val="gap"/>
    <c:showDLblsOverMax val="0"/>
  </c:chart>
  <c:txPr>
    <a:bodyPr/>
    <a:lstStyle/>
    <a:p>
      <a:pPr>
        <a:defRPr sz="1800">
          <a:latin typeface="Times New Roman" pitchFamily="18" charset="0"/>
          <a:cs typeface="Times New Roman" pitchFamily="18" charset="0"/>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 qsCatId="simple" csTypeId="urn:microsoft.com/office/officeart/2005/8/colors/accent0_1" csCatId="mainScheme" phldr="1"/>
      <dgm:spPr/>
      <dgm:t>
        <a:bodyPr/>
        <a:lstStyle/>
        <a:p>
          <a:endParaRPr lang="en-US"/>
        </a:p>
      </dgm:t>
    </dgm:pt>
    <dgm:pt modelId="{06E1DD42-581E-4D80-AB7B-D5749E554E70}">
      <dgm:prSet phldrT="[Text]"/>
      <dgm:spPr/>
      <dgm:t>
        <a:bodyPr/>
        <a:lstStyle/>
        <a:p>
          <a:r>
            <a:rPr lang="en-US" dirty="0"/>
            <a:t>Field Data</a:t>
          </a:r>
        </a:p>
      </dgm:t>
    </dgm:pt>
    <dgm:pt modelId="{546D9987-4807-436B-9CDD-EABCAF298597}" type="parTrans" cxnId="{0FB5255C-CC71-4585-A1F9-D901761CF419}">
      <dgm:prSet/>
      <dgm:spPr/>
      <dgm:t>
        <a:bodyPr/>
        <a:lstStyle/>
        <a:p>
          <a:endParaRPr lang="en-US"/>
        </a:p>
      </dgm:t>
    </dgm:pt>
    <dgm:pt modelId="{68E00263-17AC-43F6-8431-CD7F2CA4736D}" type="sibTrans" cxnId="{0FB5255C-CC71-4585-A1F9-D901761CF419}">
      <dgm:prSet/>
      <dgm:spPr/>
      <dgm:t>
        <a:bodyPr/>
        <a:lstStyle/>
        <a:p>
          <a:endParaRPr lang="en-US"/>
        </a:p>
      </dgm:t>
    </dgm:pt>
    <dgm:pt modelId="{22786E4E-63A4-4AB1-A4D3-DE4A1DF198DA}">
      <dgm:prSet phldrT="[Text]"/>
      <dgm:spPr/>
      <dgm:t>
        <a:bodyPr/>
        <a:lstStyle/>
        <a:p>
          <a:r>
            <a:rPr lang="en-US" dirty="0"/>
            <a:t>Land Use, Safety &amp; Emissions Models</a:t>
          </a:r>
        </a:p>
      </dgm:t>
    </dgm:pt>
    <dgm:pt modelId="{1A07D124-82D2-4CC3-85CD-CBB38C64CA71}" type="parTrans" cxnId="{490E4EC6-1ED0-4C2F-B022-68E7F4C74DC4}">
      <dgm:prSet/>
      <dgm:spPr/>
      <dgm:t>
        <a:bodyPr/>
        <a:lstStyle/>
        <a:p>
          <a:endParaRPr lang="en-US"/>
        </a:p>
      </dgm:t>
    </dgm:pt>
    <dgm:pt modelId="{F4B92891-D349-4056-9016-6AC47644FF13}" type="sibTrans" cxnId="{490E4EC6-1ED0-4C2F-B022-68E7F4C74DC4}">
      <dgm:prSet/>
      <dgm:spPr/>
      <dgm:t>
        <a:bodyPr/>
        <a:lstStyle/>
        <a:p>
          <a:endParaRPr lang="en-US"/>
        </a:p>
      </dgm:t>
    </dgm:pt>
    <dgm:pt modelId="{EC34B7C9-187D-48E0-85D2-CF8013D8D789}">
      <dgm:prSet phldrT="[Text]"/>
      <dgm:spPr/>
      <dgm:t>
        <a:bodyPr/>
        <a:lstStyle/>
        <a:p>
          <a:r>
            <a:rPr lang="en-US" dirty="0"/>
            <a:t>HCM &amp; Signal Timing Models</a:t>
          </a:r>
        </a:p>
      </dgm:t>
    </dgm:pt>
    <dgm:pt modelId="{7445C809-C9A3-4D41-AD4C-701FB1DE1AA0}" type="parTrans" cxnId="{871D241C-6D2C-45B8-BE2A-C14EFC6CFE31}">
      <dgm:prSet/>
      <dgm:spPr/>
      <dgm:t>
        <a:bodyPr/>
        <a:lstStyle/>
        <a:p>
          <a:endParaRPr lang="en-US"/>
        </a:p>
      </dgm:t>
    </dgm:pt>
    <dgm:pt modelId="{BA35D2C9-E404-4111-A001-CAB5702D1F9F}" type="sibTrans" cxnId="{871D241C-6D2C-45B8-BE2A-C14EFC6CFE31}">
      <dgm:prSet/>
      <dgm:spPr/>
      <dgm:t>
        <a:bodyPr/>
        <a:lstStyle/>
        <a:p>
          <a:endParaRPr lang="en-US"/>
        </a:p>
      </dgm:t>
    </dgm:pt>
    <dgm:pt modelId="{25D0BC2E-D8B7-4B4C-B8E8-7CC06BC4C312}">
      <dgm:prSet phldrT="[Text]"/>
      <dgm:spPr/>
      <dgm:t>
        <a:bodyPr/>
        <a:lstStyle/>
        <a:p>
          <a:r>
            <a:rPr lang="en-US" dirty="0"/>
            <a:t>Micro-simulation Models</a:t>
          </a:r>
        </a:p>
      </dgm:t>
    </dgm:pt>
    <dgm:pt modelId="{3FFCDBFD-0652-4C24-9C42-1DA649437987}" type="parTrans" cxnId="{2D7BAE02-0E40-47E0-9DD1-695CDC54E521}">
      <dgm:prSet/>
      <dgm:spPr/>
      <dgm:t>
        <a:bodyPr/>
        <a:lstStyle/>
        <a:p>
          <a:endParaRPr lang="en-US"/>
        </a:p>
      </dgm:t>
    </dgm:pt>
    <dgm:pt modelId="{D860B475-3B07-4606-8F33-5FAE56F84C9C}" type="sibTrans" cxnId="{2D7BAE02-0E40-47E0-9DD1-695CDC54E521}">
      <dgm:prSet/>
      <dgm:spPr/>
      <dgm:t>
        <a:bodyPr/>
        <a:lstStyle/>
        <a:p>
          <a:endParaRPr lang="en-US"/>
        </a:p>
      </dgm:t>
    </dgm:pt>
    <dgm:pt modelId="{B3B2E6F3-6E41-449C-BCBD-25EAE245986D}">
      <dgm:prSet phldrT="[Text]"/>
      <dgm:spPr/>
      <dgm:t>
        <a:bodyPr/>
        <a:lstStyle/>
        <a:p>
          <a:r>
            <a:rPr lang="en-US" dirty="0"/>
            <a:t>Dynamic Traffic Assignment Models</a:t>
          </a:r>
        </a:p>
      </dgm:t>
    </dgm:pt>
    <dgm:pt modelId="{1CAB2E66-AED6-47B5-9271-733643CA42A6}" type="parTrans" cxnId="{27BEBAFB-E3F3-43D9-9F2F-8FD57430AC96}">
      <dgm:prSet/>
      <dgm:spPr/>
      <dgm:t>
        <a:bodyPr/>
        <a:lstStyle/>
        <a:p>
          <a:endParaRPr lang="en-US"/>
        </a:p>
      </dgm:t>
    </dgm:pt>
    <dgm:pt modelId="{793FE863-F68F-4F64-A2A5-3BD1191B6926}" type="sibTrans" cxnId="{27BEBAFB-E3F3-43D9-9F2F-8FD57430AC96}">
      <dgm:prSet/>
      <dgm:spPr/>
      <dgm:t>
        <a:bodyPr/>
        <a:lstStyle/>
        <a:p>
          <a:endParaRPr lang="en-US"/>
        </a:p>
      </dgm:t>
    </dgm:pt>
    <dgm:pt modelId="{76307505-1441-4572-A9C4-2A8C0B8D01F4}">
      <dgm:prSet phldrT="[Text]"/>
      <dgm:spPr/>
      <dgm:t>
        <a:bodyPr/>
        <a:lstStyle/>
        <a:p>
          <a:r>
            <a:rPr lang="en-US" dirty="0"/>
            <a:t>Travel Demand Forecasting Models</a:t>
          </a:r>
        </a:p>
      </dgm:t>
    </dgm:pt>
    <dgm:pt modelId="{990A01C6-98A9-4728-A16C-DB3B92B39F25}" type="parTrans" cxnId="{45364C5D-EAD2-40BB-A90E-EFDDCCD3C649}">
      <dgm:prSet/>
      <dgm:spPr/>
      <dgm:t>
        <a:bodyPr/>
        <a:lstStyle/>
        <a:p>
          <a:endParaRPr lang="en-US"/>
        </a:p>
      </dgm:t>
    </dgm:pt>
    <dgm:pt modelId="{1AF7C470-93FF-42DE-A2E7-4ED04CF4087D}" type="sibTrans" cxnId="{45364C5D-EAD2-40BB-A90E-EFDDCCD3C649}">
      <dgm:prSet/>
      <dgm:spPr/>
      <dgm:t>
        <a:bodyPr/>
        <a:lstStyle/>
        <a:p>
          <a:endParaRPr lang="en-US"/>
        </a:p>
      </dgm:t>
    </dgm:pt>
    <dgm:pt modelId="{12956DA9-1058-4BF2-AC75-EF6695654B89}">
      <dgm:prSet phldrT="[Text]"/>
      <dgm:spPr/>
      <dgm:t>
        <a:bodyPr/>
        <a:lstStyle/>
        <a:p>
          <a:r>
            <a:rPr lang="en-US" dirty="0"/>
            <a:t>Data Hub</a:t>
          </a:r>
        </a:p>
      </dgm:t>
    </dgm:pt>
    <dgm:pt modelId="{1FA80158-147A-48FB-9205-582B5885AFFB}" type="sibTrans" cxnId="{C8B9392C-6BAA-4EE2-958E-59A2C9C7E5AC}">
      <dgm:prSet/>
      <dgm:spPr/>
      <dgm:t>
        <a:bodyPr/>
        <a:lstStyle/>
        <a:p>
          <a:endParaRPr lang="en-US"/>
        </a:p>
      </dgm:t>
    </dgm:pt>
    <dgm:pt modelId="{F5370E3D-0429-4C33-920E-2783B1D5D7CC}" type="parTrans" cxnId="{C8B9392C-6BAA-4EE2-958E-59A2C9C7E5AC}">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871D241C-6D2C-45B8-BE2A-C14EFC6CFE31}" srcId="{12956DA9-1058-4BF2-AC75-EF6695654B89}" destId="{EC34B7C9-187D-48E0-85D2-CF8013D8D789}" srcOrd="2" destOrd="0" parTransId="{7445C809-C9A3-4D41-AD4C-701FB1DE1AA0}" sibTransId="{BA35D2C9-E404-4111-A001-CAB5702D1F9F}"/>
    <dgm:cxn modelId="{D6E3B61C-30B7-ED4F-8BA5-3BCDD9FDCF8A}" type="presOf" srcId="{76307505-1441-4572-A9C4-2A8C0B8D01F4}" destId="{F9B44C95-E17A-44EA-9B34-5B7D6E207A4C}" srcOrd="0" destOrd="0" presId="urn:microsoft.com/office/officeart/2011/layout/HexagonRadial"/>
    <dgm:cxn modelId="{461D1A23-9196-4145-AFF8-340F7298746C}" type="presOf" srcId="{25D0BC2E-D8B7-4B4C-B8E8-7CC06BC4C312}" destId="{3B1B794E-4869-4B2F-AC11-8EB83390829A}"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B7A52763-48A4-184E-95A4-9670789AFDBC}" type="presOf" srcId="{EC34B7C9-187D-48E0-85D2-CF8013D8D789}" destId="{4538495D-6D78-4449-B692-079373E342C5}" srcOrd="0" destOrd="0" presId="urn:microsoft.com/office/officeart/2011/layout/HexagonRadial"/>
    <dgm:cxn modelId="{456FB858-375B-0547-B65A-D0E9956ED17E}" type="presOf" srcId="{06E1DD42-581E-4D80-AB7B-D5749E554E70}" destId="{5E593337-AB06-4724-B406-EEC2944C6143}" srcOrd="0" destOrd="0" presId="urn:microsoft.com/office/officeart/2011/layout/HexagonRadial"/>
    <dgm:cxn modelId="{E1160794-F7C7-3440-8161-E0F4BA71F3E4}" type="presOf" srcId="{6C5C2048-C1D0-4591-8844-5E2C14C78E44}" destId="{4512D27A-FBF0-45FA-A98C-3A05B7B6D26D}" srcOrd="0" destOrd="0" presId="urn:microsoft.com/office/officeart/2011/layout/HexagonRadial"/>
    <dgm:cxn modelId="{F32377A9-C171-CE43-8909-939567DE5E4B}" type="presOf" srcId="{B3B2E6F3-6E41-449C-BCBD-25EAE245986D}" destId="{4962FA62-0C09-40D6-B79A-E14BEB514BC0}" srcOrd="0" destOrd="0" presId="urn:microsoft.com/office/officeart/2011/layout/HexagonRadial"/>
    <dgm:cxn modelId="{62CA59C1-3D9E-CC4A-849D-1D205FB545BC}" type="presOf" srcId="{12956DA9-1058-4BF2-AC75-EF6695654B89}" destId="{94C7F924-A6FB-454B-A799-AE32A0595BD4}"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E886EDDE-7E7C-3A42-821A-E4D8817F3E37}" type="presOf" srcId="{22786E4E-63A4-4AB1-A4D3-DE4A1DF198DA}" destId="{6A40E36C-87ED-4EDF-9B6A-511242323940}"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841EC239-11D2-C347-BA1A-F304D9DAE671}" type="presParOf" srcId="{4512D27A-FBF0-45FA-A98C-3A05B7B6D26D}" destId="{94C7F924-A6FB-454B-A799-AE32A0595BD4}" srcOrd="0" destOrd="0" presId="urn:microsoft.com/office/officeart/2011/layout/HexagonRadial"/>
    <dgm:cxn modelId="{F8732E99-905E-8241-A69A-9FA0472816FC}" type="presParOf" srcId="{4512D27A-FBF0-45FA-A98C-3A05B7B6D26D}" destId="{51B488D7-83B9-4BE5-A0DC-056A0629F9A2}" srcOrd="1" destOrd="0" presId="urn:microsoft.com/office/officeart/2011/layout/HexagonRadial"/>
    <dgm:cxn modelId="{CDB548EF-9DB4-DD4D-BAE3-3D2B541BC518}" type="presParOf" srcId="{51B488D7-83B9-4BE5-A0DC-056A0629F9A2}" destId="{4D6F8E0B-0AF3-40D5-A5CC-30986F44AAEF}" srcOrd="0" destOrd="0" presId="urn:microsoft.com/office/officeart/2011/layout/HexagonRadial"/>
    <dgm:cxn modelId="{D3067B01-9944-A745-9001-E075F2CE2B3C}" type="presParOf" srcId="{4512D27A-FBF0-45FA-A98C-3A05B7B6D26D}" destId="{5E593337-AB06-4724-B406-EEC2944C6143}" srcOrd="2" destOrd="0" presId="urn:microsoft.com/office/officeart/2011/layout/HexagonRadial"/>
    <dgm:cxn modelId="{AF945AA2-8D97-0949-82D5-CBAB610D4768}" type="presParOf" srcId="{4512D27A-FBF0-45FA-A98C-3A05B7B6D26D}" destId="{BD553C59-2315-4C03-B89A-59CBC9A074F8}" srcOrd="3" destOrd="0" presId="urn:microsoft.com/office/officeart/2011/layout/HexagonRadial"/>
    <dgm:cxn modelId="{53A6F32B-0C94-6D46-B003-99BBA7AB3FC3}" type="presParOf" srcId="{BD553C59-2315-4C03-B89A-59CBC9A074F8}" destId="{6EDEB104-6957-4173-9B23-BA967E80BC91}" srcOrd="0" destOrd="0" presId="urn:microsoft.com/office/officeart/2011/layout/HexagonRadial"/>
    <dgm:cxn modelId="{21C1A931-989B-8D40-9686-AC464330BED7}" type="presParOf" srcId="{4512D27A-FBF0-45FA-A98C-3A05B7B6D26D}" destId="{6A40E36C-87ED-4EDF-9B6A-511242323940}" srcOrd="4" destOrd="0" presId="urn:microsoft.com/office/officeart/2011/layout/HexagonRadial"/>
    <dgm:cxn modelId="{911286FD-BA5C-D446-A5AE-44BB5199455E}" type="presParOf" srcId="{4512D27A-FBF0-45FA-A98C-3A05B7B6D26D}" destId="{521F1CC1-4FD6-4706-A63E-C609DA652840}" srcOrd="5" destOrd="0" presId="urn:microsoft.com/office/officeart/2011/layout/HexagonRadial"/>
    <dgm:cxn modelId="{11015F94-6701-484B-95BE-CC02222C142A}" type="presParOf" srcId="{521F1CC1-4FD6-4706-A63E-C609DA652840}" destId="{64E7802A-4DBE-4FD2-93C7-ACDABD584CDD}" srcOrd="0" destOrd="0" presId="urn:microsoft.com/office/officeart/2011/layout/HexagonRadial"/>
    <dgm:cxn modelId="{3C906443-6D51-3F44-9FC1-5E1A32FE43F3}" type="presParOf" srcId="{4512D27A-FBF0-45FA-A98C-3A05B7B6D26D}" destId="{4538495D-6D78-4449-B692-079373E342C5}" srcOrd="6" destOrd="0" presId="urn:microsoft.com/office/officeart/2011/layout/HexagonRadial"/>
    <dgm:cxn modelId="{894EA408-7735-314F-A569-C9E8C84F7D04}" type="presParOf" srcId="{4512D27A-FBF0-45FA-A98C-3A05B7B6D26D}" destId="{60CA62F0-40F6-496A-9FCA-C28D4AC677ED}" srcOrd="7" destOrd="0" presId="urn:microsoft.com/office/officeart/2011/layout/HexagonRadial"/>
    <dgm:cxn modelId="{3D2EBF6C-AAEA-8E46-8AC0-F4BA2B64B3FE}" type="presParOf" srcId="{60CA62F0-40F6-496A-9FCA-C28D4AC677ED}" destId="{0BE847A5-7988-45B6-AA97-1331D5481B23}" srcOrd="0" destOrd="0" presId="urn:microsoft.com/office/officeart/2011/layout/HexagonRadial"/>
    <dgm:cxn modelId="{595BF4A2-7139-214E-9C5F-ED229BA54CFB}" type="presParOf" srcId="{4512D27A-FBF0-45FA-A98C-3A05B7B6D26D}" destId="{3B1B794E-4869-4B2F-AC11-8EB83390829A}" srcOrd="8" destOrd="0" presId="urn:microsoft.com/office/officeart/2011/layout/HexagonRadial"/>
    <dgm:cxn modelId="{9063F711-7429-424B-891B-297BA6344917}" type="presParOf" srcId="{4512D27A-FBF0-45FA-A98C-3A05B7B6D26D}" destId="{31CA7C40-E5DD-4420-BCD4-0389E962177B}" srcOrd="9" destOrd="0" presId="urn:microsoft.com/office/officeart/2011/layout/HexagonRadial"/>
    <dgm:cxn modelId="{4EF48181-7903-BD4E-B6D6-EDBC0DE5F0E2}" type="presParOf" srcId="{31CA7C40-E5DD-4420-BCD4-0389E962177B}" destId="{8A807E00-0DB8-4F4D-9343-ACC3EF6B6E03}" srcOrd="0" destOrd="0" presId="urn:microsoft.com/office/officeart/2011/layout/HexagonRadial"/>
    <dgm:cxn modelId="{5B1C9455-3F39-6A41-9222-E6687E3510B9}" type="presParOf" srcId="{4512D27A-FBF0-45FA-A98C-3A05B7B6D26D}" destId="{4962FA62-0C09-40D6-B79A-E14BEB514BC0}" srcOrd="10" destOrd="0" presId="urn:microsoft.com/office/officeart/2011/layout/HexagonRadial"/>
    <dgm:cxn modelId="{80C5E369-BF7A-1D49-9B5A-D7C795BC82BB}" type="presParOf" srcId="{4512D27A-FBF0-45FA-A98C-3A05B7B6D26D}" destId="{1B15AEA7-E5B5-44B8-B216-7C5268CF3862}" srcOrd="11" destOrd="0" presId="urn:microsoft.com/office/officeart/2011/layout/HexagonRadial"/>
    <dgm:cxn modelId="{7B87AE8B-85D6-3D4E-A556-9C106869C94B}" type="presParOf" srcId="{1B15AEA7-E5B5-44B8-B216-7C5268CF3862}" destId="{3BF1F0C5-AB90-47D5-A95A-509130FA8144}" srcOrd="0" destOrd="0" presId="urn:microsoft.com/office/officeart/2011/layout/HexagonRadial"/>
    <dgm:cxn modelId="{19911AB7-9C65-4C40-9EE0-5F16278461C0}"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06E1DD42-581E-4D80-AB7B-D5749E554E70}">
      <dgm:prSet phldrT="[Text]"/>
      <dgm:spPr/>
      <dgm:t>
        <a:bodyPr/>
        <a:lstStyle/>
        <a:p>
          <a:r>
            <a:rPr lang="en-US" dirty="0"/>
            <a:t>Field Data</a:t>
          </a:r>
        </a:p>
      </dgm:t>
    </dgm:pt>
    <dgm:pt modelId="{546D9987-4807-436B-9CDD-EABCAF298597}" type="parTrans" cxnId="{0FB5255C-CC71-4585-A1F9-D901761CF419}">
      <dgm:prSet/>
      <dgm:spPr/>
      <dgm:t>
        <a:bodyPr/>
        <a:lstStyle/>
        <a:p>
          <a:endParaRPr lang="en-US"/>
        </a:p>
      </dgm:t>
    </dgm:pt>
    <dgm:pt modelId="{68E00263-17AC-43F6-8431-CD7F2CA4736D}" type="sibTrans" cxnId="{0FB5255C-CC71-4585-A1F9-D901761CF419}">
      <dgm:prSet/>
      <dgm:spPr/>
      <dgm:t>
        <a:bodyPr/>
        <a:lstStyle/>
        <a:p>
          <a:endParaRPr lang="en-US"/>
        </a:p>
      </dgm:t>
    </dgm:pt>
    <dgm:pt modelId="{22786E4E-63A4-4AB1-A4D3-DE4A1DF198DA}">
      <dgm:prSet phldrT="[Text]"/>
      <dgm:spPr/>
      <dgm:t>
        <a:bodyPr/>
        <a:lstStyle/>
        <a:p>
          <a:r>
            <a:rPr lang="en-US" dirty="0"/>
            <a:t>Land Use, Safety &amp; Emissions Models</a:t>
          </a:r>
        </a:p>
      </dgm:t>
    </dgm:pt>
    <dgm:pt modelId="{1A07D124-82D2-4CC3-85CD-CBB38C64CA71}" type="parTrans" cxnId="{490E4EC6-1ED0-4C2F-B022-68E7F4C74DC4}">
      <dgm:prSet/>
      <dgm:spPr/>
      <dgm:t>
        <a:bodyPr/>
        <a:lstStyle/>
        <a:p>
          <a:endParaRPr lang="en-US"/>
        </a:p>
      </dgm:t>
    </dgm:pt>
    <dgm:pt modelId="{F4B92891-D349-4056-9016-6AC47644FF13}" type="sibTrans" cxnId="{490E4EC6-1ED0-4C2F-B022-68E7F4C74DC4}">
      <dgm:prSet/>
      <dgm:spPr/>
      <dgm:t>
        <a:bodyPr/>
        <a:lstStyle/>
        <a:p>
          <a:endParaRPr lang="en-US"/>
        </a:p>
      </dgm:t>
    </dgm:pt>
    <dgm:pt modelId="{EC34B7C9-187D-48E0-85D2-CF8013D8D789}">
      <dgm:prSet phldrT="[Text]"/>
      <dgm:spPr/>
      <dgm:t>
        <a:bodyPr/>
        <a:lstStyle/>
        <a:p>
          <a:r>
            <a:rPr lang="en-US" dirty="0"/>
            <a:t>HCM &amp; Signal Timing Models</a:t>
          </a:r>
        </a:p>
      </dgm:t>
    </dgm:pt>
    <dgm:pt modelId="{7445C809-C9A3-4D41-AD4C-701FB1DE1AA0}" type="parTrans" cxnId="{871D241C-6D2C-45B8-BE2A-C14EFC6CFE31}">
      <dgm:prSet/>
      <dgm:spPr/>
      <dgm:t>
        <a:bodyPr/>
        <a:lstStyle/>
        <a:p>
          <a:endParaRPr lang="en-US"/>
        </a:p>
      </dgm:t>
    </dgm:pt>
    <dgm:pt modelId="{BA35D2C9-E404-4111-A001-CAB5702D1F9F}" type="sibTrans" cxnId="{871D241C-6D2C-45B8-BE2A-C14EFC6CFE31}">
      <dgm:prSet/>
      <dgm:spPr/>
      <dgm:t>
        <a:bodyPr/>
        <a:lstStyle/>
        <a:p>
          <a:endParaRPr lang="en-US"/>
        </a:p>
      </dgm:t>
    </dgm:pt>
    <dgm:pt modelId="{25D0BC2E-D8B7-4B4C-B8E8-7CC06BC4C312}">
      <dgm:prSet phldrT="[Text]"/>
      <dgm:spPr/>
      <dgm:t>
        <a:bodyPr/>
        <a:lstStyle/>
        <a:p>
          <a:r>
            <a:rPr lang="en-US" dirty="0"/>
            <a:t>Micro-simulation Models</a:t>
          </a:r>
        </a:p>
      </dgm:t>
    </dgm:pt>
    <dgm:pt modelId="{3FFCDBFD-0652-4C24-9C42-1DA649437987}" type="parTrans" cxnId="{2D7BAE02-0E40-47E0-9DD1-695CDC54E521}">
      <dgm:prSet/>
      <dgm:spPr/>
      <dgm:t>
        <a:bodyPr/>
        <a:lstStyle/>
        <a:p>
          <a:endParaRPr lang="en-US"/>
        </a:p>
      </dgm:t>
    </dgm:pt>
    <dgm:pt modelId="{D860B475-3B07-4606-8F33-5FAE56F84C9C}" type="sibTrans" cxnId="{2D7BAE02-0E40-47E0-9DD1-695CDC54E521}">
      <dgm:prSet/>
      <dgm:spPr/>
      <dgm:t>
        <a:bodyPr/>
        <a:lstStyle/>
        <a:p>
          <a:endParaRPr lang="en-US"/>
        </a:p>
      </dgm:t>
    </dgm:pt>
    <dgm:pt modelId="{B3B2E6F3-6E41-449C-BCBD-25EAE245986D}">
      <dgm:prSet phldrT="[Text]"/>
      <dgm:spPr/>
      <dgm:t>
        <a:bodyPr/>
        <a:lstStyle/>
        <a:p>
          <a:r>
            <a:rPr lang="en-US" dirty="0"/>
            <a:t>Dynamic Traffic Assignment Models</a:t>
          </a:r>
        </a:p>
      </dgm:t>
    </dgm:pt>
    <dgm:pt modelId="{1CAB2E66-AED6-47B5-9271-733643CA42A6}" type="parTrans" cxnId="{27BEBAFB-E3F3-43D9-9F2F-8FD57430AC96}">
      <dgm:prSet/>
      <dgm:spPr/>
      <dgm:t>
        <a:bodyPr/>
        <a:lstStyle/>
        <a:p>
          <a:endParaRPr lang="en-US"/>
        </a:p>
      </dgm:t>
    </dgm:pt>
    <dgm:pt modelId="{793FE863-F68F-4F64-A2A5-3BD1191B6926}" type="sibTrans" cxnId="{27BEBAFB-E3F3-43D9-9F2F-8FD57430AC96}">
      <dgm:prSet/>
      <dgm:spPr/>
      <dgm:t>
        <a:bodyPr/>
        <a:lstStyle/>
        <a:p>
          <a:endParaRPr lang="en-US"/>
        </a:p>
      </dgm:t>
    </dgm:pt>
    <dgm:pt modelId="{76307505-1441-4572-A9C4-2A8C0B8D01F4}">
      <dgm:prSet phldrT="[Text]"/>
      <dgm:spPr/>
      <dgm:t>
        <a:bodyPr/>
        <a:lstStyle/>
        <a:p>
          <a:r>
            <a:rPr lang="en-US" dirty="0"/>
            <a:t>Travel Demand Forecasting Models</a:t>
          </a:r>
        </a:p>
      </dgm:t>
    </dgm:pt>
    <dgm:pt modelId="{990A01C6-98A9-4728-A16C-DB3B92B39F25}" type="parTrans" cxnId="{45364C5D-EAD2-40BB-A90E-EFDDCCD3C649}">
      <dgm:prSet/>
      <dgm:spPr/>
      <dgm:t>
        <a:bodyPr/>
        <a:lstStyle/>
        <a:p>
          <a:endParaRPr lang="en-US"/>
        </a:p>
      </dgm:t>
    </dgm:pt>
    <dgm:pt modelId="{1AF7C470-93FF-42DE-A2E7-4ED04CF4087D}" type="sibTrans" cxnId="{45364C5D-EAD2-40BB-A90E-EFDDCCD3C649}">
      <dgm:prSet/>
      <dgm:spPr/>
      <dgm:t>
        <a:bodyPr/>
        <a:lstStyle/>
        <a:p>
          <a:endParaRPr lang="en-US"/>
        </a:p>
      </dgm:t>
    </dgm:pt>
    <dgm:pt modelId="{12956DA9-1058-4BF2-AC75-EF6695654B89}">
      <dgm:prSet phldrT="[Text]" custT="1"/>
      <dgm:spPr/>
      <dgm:t>
        <a:bodyPr/>
        <a:lstStyle/>
        <a:p>
          <a:r>
            <a:rPr lang="en-US" sz="1500" b="1" dirty="0" err="1"/>
            <a:t>NeXTA</a:t>
          </a:r>
          <a:br>
            <a:rPr lang="en-US" sz="1500" b="1" dirty="0"/>
          </a:br>
          <a:r>
            <a:rPr lang="en-US" sz="1500" b="1" dirty="0"/>
            <a:t>Data Hub</a:t>
          </a:r>
        </a:p>
      </dgm:t>
    </dgm:pt>
    <dgm:pt modelId="{1FA80158-147A-48FB-9205-582B5885AFFB}" type="sibTrans" cxnId="{C8B9392C-6BAA-4EE2-958E-59A2C9C7E5AC}">
      <dgm:prSet/>
      <dgm:spPr/>
      <dgm:t>
        <a:bodyPr/>
        <a:lstStyle/>
        <a:p>
          <a:endParaRPr lang="en-US"/>
        </a:p>
      </dgm:t>
    </dgm:pt>
    <dgm:pt modelId="{F5370E3D-0429-4C33-920E-2783B1D5D7CC}" type="parTrans" cxnId="{C8B9392C-6BAA-4EE2-958E-59A2C9C7E5AC}">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pt>
    <dgm:pt modelId="{94C7F924-A6FB-454B-A799-AE32A0595BD4}" type="pres">
      <dgm:prSet presAssocID="{12956DA9-1058-4BF2-AC75-EF6695654B89}" presName="Parent" presStyleLbl="node0" presStyleIdx="0" presStyleCnt="1">
        <dgm:presLayoutVars>
          <dgm:chMax val="6"/>
          <dgm:chPref val="6"/>
        </dgm:presLayoutVars>
      </dgm:prSet>
      <dgm:spPr/>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pt>
  </dgm:ptLst>
  <dgm:cxnLst>
    <dgm:cxn modelId="{2D7BAE02-0E40-47E0-9DD1-695CDC54E521}" srcId="{12956DA9-1058-4BF2-AC75-EF6695654B89}" destId="{25D0BC2E-D8B7-4B4C-B8E8-7CC06BC4C312}" srcOrd="3" destOrd="0" parTransId="{3FFCDBFD-0652-4C24-9C42-1DA649437987}" sibTransId="{D860B475-3B07-4606-8F33-5FAE56F84C9C}"/>
    <dgm:cxn modelId="{871D241C-6D2C-45B8-BE2A-C14EFC6CFE31}" srcId="{12956DA9-1058-4BF2-AC75-EF6695654B89}" destId="{EC34B7C9-187D-48E0-85D2-CF8013D8D789}" srcOrd="2" destOrd="0" parTransId="{7445C809-C9A3-4D41-AD4C-701FB1DE1AA0}" sibTransId="{BA35D2C9-E404-4111-A001-CAB5702D1F9F}"/>
    <dgm:cxn modelId="{8057E825-B5BE-8F4E-9D44-C21145937B39}" type="presOf" srcId="{6C5C2048-C1D0-4591-8844-5E2C14C78E44}" destId="{4512D27A-FBF0-45FA-A98C-3A05B7B6D26D}"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395DCD5B-1D5F-7242-ACC2-BC21D9CE54DE}" type="presOf" srcId="{06E1DD42-581E-4D80-AB7B-D5749E554E70}" destId="{5E593337-AB06-4724-B406-EEC2944C6143}" srcOrd="0" destOrd="0" presId="urn:microsoft.com/office/officeart/2011/layout/HexagonRadial"/>
    <dgm:cxn modelId="{0FB5255C-CC71-4585-A1F9-D901761CF419}" srcId="{12956DA9-1058-4BF2-AC75-EF6695654B89}" destId="{06E1DD42-581E-4D80-AB7B-D5749E554E70}" srcOrd="0" destOrd="0" parTransId="{546D9987-4807-436B-9CDD-EABCAF298597}" sibTransId="{68E00263-17AC-43F6-8431-CD7F2CA4736D}"/>
    <dgm:cxn modelId="{45364C5D-EAD2-40BB-A90E-EFDDCCD3C649}" srcId="{12956DA9-1058-4BF2-AC75-EF6695654B89}" destId="{76307505-1441-4572-A9C4-2A8C0B8D01F4}" srcOrd="5" destOrd="0" parTransId="{990A01C6-98A9-4728-A16C-DB3B92B39F25}" sibTransId="{1AF7C470-93FF-42DE-A2E7-4ED04CF4087D}"/>
    <dgm:cxn modelId="{B6B2EF45-10C0-E040-9D5C-9B6C82078351}" type="presOf" srcId="{B3B2E6F3-6E41-449C-BCBD-25EAE245986D}" destId="{4962FA62-0C09-40D6-B79A-E14BEB514BC0}" srcOrd="0" destOrd="0" presId="urn:microsoft.com/office/officeart/2011/layout/HexagonRadial"/>
    <dgm:cxn modelId="{E6A5F172-55D2-0144-8094-991B163FD860}" type="presOf" srcId="{EC34B7C9-187D-48E0-85D2-CF8013D8D789}" destId="{4538495D-6D78-4449-B692-079373E342C5}" srcOrd="0" destOrd="0" presId="urn:microsoft.com/office/officeart/2011/layout/HexagonRadial"/>
    <dgm:cxn modelId="{350610A1-8B14-584A-9B72-95B20A833CDA}" type="presOf" srcId="{76307505-1441-4572-A9C4-2A8C0B8D01F4}" destId="{F9B44C95-E17A-44EA-9B34-5B7D6E207A4C}" srcOrd="0" destOrd="0" presId="urn:microsoft.com/office/officeart/2011/layout/HexagonRadial"/>
    <dgm:cxn modelId="{B755C1AB-8B0C-EE4E-9CCF-B1BAD0224FFB}" type="presOf" srcId="{22786E4E-63A4-4AB1-A4D3-DE4A1DF198DA}" destId="{6A40E36C-87ED-4EDF-9B6A-511242323940}"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F5F56EC8-3F1C-1E4D-AA84-D2777FDB0841}" type="presOf" srcId="{12956DA9-1058-4BF2-AC75-EF6695654B89}" destId="{94C7F924-A6FB-454B-A799-AE32A0595BD4}" srcOrd="0" destOrd="0" presId="urn:microsoft.com/office/officeart/2011/layout/HexagonRadial"/>
    <dgm:cxn modelId="{0B4EB3CD-3FC7-D74E-A068-DC05E401E403}" type="presOf" srcId="{25D0BC2E-D8B7-4B4C-B8E8-7CC06BC4C312}" destId="{3B1B794E-4869-4B2F-AC11-8EB83390829A}" srcOrd="0" destOrd="0" presId="urn:microsoft.com/office/officeart/2011/layout/HexagonRadial"/>
    <dgm:cxn modelId="{27BEBAFB-E3F3-43D9-9F2F-8FD57430AC96}" srcId="{12956DA9-1058-4BF2-AC75-EF6695654B89}" destId="{B3B2E6F3-6E41-449C-BCBD-25EAE245986D}" srcOrd="4" destOrd="0" parTransId="{1CAB2E66-AED6-47B5-9271-733643CA42A6}" sibTransId="{793FE863-F68F-4F64-A2A5-3BD1191B6926}"/>
    <dgm:cxn modelId="{EEAB22F8-E7DC-9449-A801-E5EBAC060E67}" type="presParOf" srcId="{4512D27A-FBF0-45FA-A98C-3A05B7B6D26D}" destId="{94C7F924-A6FB-454B-A799-AE32A0595BD4}" srcOrd="0" destOrd="0" presId="urn:microsoft.com/office/officeart/2011/layout/HexagonRadial"/>
    <dgm:cxn modelId="{0EE6EC6D-76FF-A64F-9041-64F453A05433}" type="presParOf" srcId="{4512D27A-FBF0-45FA-A98C-3A05B7B6D26D}" destId="{51B488D7-83B9-4BE5-A0DC-056A0629F9A2}" srcOrd="1" destOrd="0" presId="urn:microsoft.com/office/officeart/2011/layout/HexagonRadial"/>
    <dgm:cxn modelId="{A876CF2F-8211-A64D-AEEC-4821F3D049DB}" type="presParOf" srcId="{51B488D7-83B9-4BE5-A0DC-056A0629F9A2}" destId="{4D6F8E0B-0AF3-40D5-A5CC-30986F44AAEF}" srcOrd="0" destOrd="0" presId="urn:microsoft.com/office/officeart/2011/layout/HexagonRadial"/>
    <dgm:cxn modelId="{8F5BACDE-B2CD-7046-AD12-E45010F0FE52}" type="presParOf" srcId="{4512D27A-FBF0-45FA-A98C-3A05B7B6D26D}" destId="{5E593337-AB06-4724-B406-EEC2944C6143}" srcOrd="2" destOrd="0" presId="urn:microsoft.com/office/officeart/2011/layout/HexagonRadial"/>
    <dgm:cxn modelId="{C0DAFD0E-14F6-674F-97A3-BB1DF6A5BA59}" type="presParOf" srcId="{4512D27A-FBF0-45FA-A98C-3A05B7B6D26D}" destId="{BD553C59-2315-4C03-B89A-59CBC9A074F8}" srcOrd="3" destOrd="0" presId="urn:microsoft.com/office/officeart/2011/layout/HexagonRadial"/>
    <dgm:cxn modelId="{15239072-6DA1-3E4E-8DF0-8B3D58DD520B}" type="presParOf" srcId="{BD553C59-2315-4C03-B89A-59CBC9A074F8}" destId="{6EDEB104-6957-4173-9B23-BA967E80BC91}" srcOrd="0" destOrd="0" presId="urn:microsoft.com/office/officeart/2011/layout/HexagonRadial"/>
    <dgm:cxn modelId="{9371352A-3C65-854A-8B92-884EFFBE0B2A}" type="presParOf" srcId="{4512D27A-FBF0-45FA-A98C-3A05B7B6D26D}" destId="{6A40E36C-87ED-4EDF-9B6A-511242323940}" srcOrd="4" destOrd="0" presId="urn:microsoft.com/office/officeart/2011/layout/HexagonRadial"/>
    <dgm:cxn modelId="{A12D0CB3-A822-9043-9946-9770B57B86F1}" type="presParOf" srcId="{4512D27A-FBF0-45FA-A98C-3A05B7B6D26D}" destId="{521F1CC1-4FD6-4706-A63E-C609DA652840}" srcOrd="5" destOrd="0" presId="urn:microsoft.com/office/officeart/2011/layout/HexagonRadial"/>
    <dgm:cxn modelId="{57CAE014-ECBF-7E41-B3A2-0117438DE527}" type="presParOf" srcId="{521F1CC1-4FD6-4706-A63E-C609DA652840}" destId="{64E7802A-4DBE-4FD2-93C7-ACDABD584CDD}" srcOrd="0" destOrd="0" presId="urn:microsoft.com/office/officeart/2011/layout/HexagonRadial"/>
    <dgm:cxn modelId="{A9AB6B5A-885B-BA4C-B64A-AF4656BBC66F}" type="presParOf" srcId="{4512D27A-FBF0-45FA-A98C-3A05B7B6D26D}" destId="{4538495D-6D78-4449-B692-079373E342C5}" srcOrd="6" destOrd="0" presId="urn:microsoft.com/office/officeart/2011/layout/HexagonRadial"/>
    <dgm:cxn modelId="{EB1EA2D8-9CBF-4A41-A7A0-71629A61BB94}" type="presParOf" srcId="{4512D27A-FBF0-45FA-A98C-3A05B7B6D26D}" destId="{60CA62F0-40F6-496A-9FCA-C28D4AC677ED}" srcOrd="7" destOrd="0" presId="urn:microsoft.com/office/officeart/2011/layout/HexagonRadial"/>
    <dgm:cxn modelId="{D61829E7-6A84-1445-8A7E-FAE0F8DB89DF}" type="presParOf" srcId="{60CA62F0-40F6-496A-9FCA-C28D4AC677ED}" destId="{0BE847A5-7988-45B6-AA97-1331D5481B23}" srcOrd="0" destOrd="0" presId="urn:microsoft.com/office/officeart/2011/layout/HexagonRadial"/>
    <dgm:cxn modelId="{3B21DA19-AA1D-A44B-B9F0-26D399DB5407}" type="presParOf" srcId="{4512D27A-FBF0-45FA-A98C-3A05B7B6D26D}" destId="{3B1B794E-4869-4B2F-AC11-8EB83390829A}" srcOrd="8" destOrd="0" presId="urn:microsoft.com/office/officeart/2011/layout/HexagonRadial"/>
    <dgm:cxn modelId="{84D799A9-C5C2-CF42-9B45-19E575907DA1}" type="presParOf" srcId="{4512D27A-FBF0-45FA-A98C-3A05B7B6D26D}" destId="{31CA7C40-E5DD-4420-BCD4-0389E962177B}" srcOrd="9" destOrd="0" presId="urn:microsoft.com/office/officeart/2011/layout/HexagonRadial"/>
    <dgm:cxn modelId="{637C305C-5379-E443-A4E9-DBB43F24C05E}" type="presParOf" srcId="{31CA7C40-E5DD-4420-BCD4-0389E962177B}" destId="{8A807E00-0DB8-4F4D-9343-ACC3EF6B6E03}" srcOrd="0" destOrd="0" presId="urn:microsoft.com/office/officeart/2011/layout/HexagonRadial"/>
    <dgm:cxn modelId="{7B7C6B12-622D-6143-A303-7A5899A8EC1D}" type="presParOf" srcId="{4512D27A-FBF0-45FA-A98C-3A05B7B6D26D}" destId="{4962FA62-0C09-40D6-B79A-E14BEB514BC0}" srcOrd="10" destOrd="0" presId="urn:microsoft.com/office/officeart/2011/layout/HexagonRadial"/>
    <dgm:cxn modelId="{ACC859DB-DDD2-2F4E-951F-FC78068533AA}" type="presParOf" srcId="{4512D27A-FBF0-45FA-A98C-3A05B7B6D26D}" destId="{1B15AEA7-E5B5-44B8-B216-7C5268CF3862}" srcOrd="11" destOrd="0" presId="urn:microsoft.com/office/officeart/2011/layout/HexagonRadial"/>
    <dgm:cxn modelId="{6218F7A2-7FAE-FB44-A194-E6E54EBE7407}" type="presParOf" srcId="{1B15AEA7-E5B5-44B8-B216-7C5268CF3862}" destId="{3BF1F0C5-AB90-47D5-A95A-509130FA8144}" srcOrd="0" destOrd="0" presId="urn:microsoft.com/office/officeart/2011/layout/HexagonRadial"/>
    <dgm:cxn modelId="{AA852891-2C39-3D44-A955-BDC8EB6939A4}"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Field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Land Use, Safety &amp; Emissions Models</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HCM &amp; Signal Timing Models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Dynamic Traffic Assignment Models</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 Models</a:t>
          </a:r>
        </a:p>
      </dsp:txBody>
      <dsp:txXfrm>
        <a:off x="1153456" y="935526"/>
        <a:ext cx="927581" cy="802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err="1"/>
            <a:t>NeXTA</a:t>
          </a:r>
          <a:br>
            <a:rPr lang="en-US" sz="1500" b="1" kern="1200" dirty="0"/>
          </a:br>
          <a:r>
            <a:rPr lang="en-US" sz="1500" b="1" kern="1200" dirty="0"/>
            <a:t>Data Hub</a:t>
          </a:r>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Field Data</a:t>
          </a:r>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accent5">
                <a:hueOff val="-1986775"/>
                <a:satOff val="7962"/>
                <a:lumOff val="1726"/>
                <a:alphaOff val="0"/>
                <a:tint val="100000"/>
                <a:shade val="100000"/>
                <a:satMod val="130000"/>
              </a:schemeClr>
            </a:gs>
            <a:gs pos="100000">
              <a:schemeClr val="accent5">
                <a:hueOff val="-1986775"/>
                <a:satOff val="7962"/>
                <a:lumOff val="172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Land Use, Safety &amp; Emissions Models</a:t>
          </a:r>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accent5">
                <a:hueOff val="-3973551"/>
                <a:satOff val="15924"/>
                <a:lumOff val="3451"/>
                <a:alphaOff val="0"/>
                <a:tint val="100000"/>
                <a:shade val="100000"/>
                <a:satMod val="130000"/>
              </a:schemeClr>
            </a:gs>
            <a:gs pos="100000">
              <a:schemeClr val="accent5">
                <a:hueOff val="-3973551"/>
                <a:satOff val="15924"/>
                <a:lumOff val="345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HCM &amp; Signal Timing Models</a:t>
          </a:r>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accent5">
                <a:hueOff val="-5960326"/>
                <a:satOff val="23887"/>
                <a:lumOff val="5177"/>
                <a:alphaOff val="0"/>
                <a:tint val="100000"/>
                <a:shade val="100000"/>
                <a:satMod val="130000"/>
              </a:schemeClr>
            </a:gs>
            <a:gs pos="100000">
              <a:schemeClr val="accent5">
                <a:hueOff val="-5960326"/>
                <a:satOff val="23887"/>
                <a:lumOff val="517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accent5">
                <a:hueOff val="-7947101"/>
                <a:satOff val="31849"/>
                <a:lumOff val="6902"/>
                <a:alphaOff val="0"/>
                <a:tint val="100000"/>
                <a:shade val="100000"/>
                <a:satMod val="130000"/>
              </a:schemeClr>
            </a:gs>
            <a:gs pos="100000">
              <a:schemeClr val="accent5">
                <a:hueOff val="-7947101"/>
                <a:satOff val="31849"/>
                <a:lumOff val="690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Dynamic Traffic Assignment Models</a:t>
          </a:r>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Travel Demand Forecasting Models</a:t>
          </a:r>
        </a:p>
      </dsp:txBody>
      <dsp:txXfrm>
        <a:off x="1153456" y="935526"/>
        <a:ext cx="927581" cy="8024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0.16667</cdr:x>
      <cdr:y>0.15972</cdr:y>
    </cdr:from>
    <cdr:to>
      <cdr:x>0.28808</cdr:x>
      <cdr:y>0.72973</cdr:y>
    </cdr:to>
    <cdr:sp macro="" textlink="">
      <cdr:nvSpPr>
        <cdr:cNvPr id="3" name="直接连接符 2"/>
        <cdr:cNvSpPr/>
      </cdr:nvSpPr>
      <cdr:spPr>
        <a:xfrm xmlns:a="http://schemas.openxmlformats.org/drawingml/2006/main" rot="5400000" flipH="1" flipV="1">
          <a:off x="339965" y="948552"/>
          <a:ext cx="1607085" cy="61061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0.28476</cdr:x>
      <cdr:y>0.16667</cdr:y>
    </cdr:from>
    <cdr:to>
      <cdr:x>0.28642</cdr:x>
      <cdr:y>0.75</cdr:y>
    </cdr:to>
    <cdr:sp macro="" textlink="">
      <cdr:nvSpPr>
        <cdr:cNvPr id="5" name="直接连接符 4"/>
        <cdr:cNvSpPr/>
      </cdr:nvSpPr>
      <cdr:spPr>
        <a:xfrm xmlns:a="http://schemas.openxmlformats.org/drawingml/2006/main" rot="5400000" flipV="1">
          <a:off x="842950" y="1252529"/>
          <a:ext cx="1600200" cy="9549"/>
        </a:xfrm>
        <a:prstGeom xmlns:a="http://schemas.openxmlformats.org/drawingml/2006/main" prst="line">
          <a:avLst/>
        </a:prstGeom>
        <a:ln xmlns:a="http://schemas.openxmlformats.org/drawingml/2006/main">
          <a:prstDash val="sys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0.28808</cdr:x>
      <cdr:y>0.16667</cdr:y>
    </cdr:from>
    <cdr:to>
      <cdr:x>0.89394</cdr:x>
      <cdr:y>0.72973</cdr:y>
    </cdr:to>
    <cdr:sp macro="" textlink="">
      <cdr:nvSpPr>
        <cdr:cNvPr id="7" name="直接连接符 6"/>
        <cdr:cNvSpPr/>
      </cdr:nvSpPr>
      <cdr:spPr>
        <a:xfrm xmlns:a="http://schemas.openxmlformats.org/drawingml/2006/main">
          <a:off x="1448812" y="469909"/>
          <a:ext cx="3046988" cy="158749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D83B4CEA-BDBB-490A-913D-48F1F67A7A79}" type="datetime1">
              <a:rPr lang="en-US" altLang="en-US"/>
              <a:pPr/>
              <a:t>7/2/2022</a:t>
            </a:fld>
            <a:endParaRPr lang="en-US" alt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5BE944EF-0763-468B-9890-B39BBCB76947}" type="slidenum">
              <a:rPr lang="en-US" altLang="en-US"/>
              <a:pPr/>
              <a:t>‹#›</a:t>
            </a:fld>
            <a:endParaRPr lang="en-US" altLang="en-US"/>
          </a:p>
        </p:txBody>
      </p:sp>
    </p:spTree>
    <p:extLst>
      <p:ext uri="{BB962C8B-B14F-4D97-AF65-F5344CB8AC3E}">
        <p14:creationId xmlns:p14="http://schemas.microsoft.com/office/powerpoint/2010/main" val="3977934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prstTxWarp prst="textNoShape">
              <a:avLst/>
            </a:prstTxWarp>
          </a:bodyPr>
          <a:lstStyle>
            <a:lvl1pPr eaLnBrk="1" hangingPunct="1">
              <a:defRPr sz="1300"/>
            </a:lvl1pPr>
          </a:lstStyle>
          <a:p>
            <a:endParaRPr lang="en-US" alt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a:lvl1pPr>
          </a:lstStyle>
          <a:p>
            <a:fld id="{CDA0495A-1244-49E3-A6FC-DE881880855E}" type="datetime1">
              <a:rPr lang="en-US" altLang="en-US"/>
              <a:pPr/>
              <a:t>7/2/2022</a:t>
            </a:fld>
            <a:endParaRPr lang="en-US"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wrap="square" lIns="96661" tIns="48331" rIns="96661" bIns="48331" numCol="1" anchor="ctr" anchorCtr="0" compatLnSpc="1">
            <a:prstTxWarp prst="textNoShape">
              <a:avLst/>
            </a:prstTxWarp>
          </a:bodyPr>
          <a:lstStyle/>
          <a:p>
            <a:pPr lvl="0"/>
            <a:endParaRPr lang="en-US" alt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prstTxWarp prst="textNoShape">
              <a:avLst/>
            </a:prstTxWarp>
          </a:bodyPr>
          <a:lstStyle>
            <a:lvl1pPr eaLnBrk="1" hangingPunct="1">
              <a:defRPr sz="1300"/>
            </a:lvl1pPr>
          </a:lstStyle>
          <a:p>
            <a:endParaRPr lang="en-US" alt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a:lvl1pPr>
          </a:lstStyle>
          <a:p>
            <a:fld id="{1CDBF33A-7DF3-47F9-89F8-56127B600E5B}" type="slidenum">
              <a:rPr lang="en-US" altLang="en-US"/>
              <a:pPr/>
              <a:t>‹#›</a:t>
            </a:fld>
            <a:endParaRPr lang="en-US" altLang="en-US"/>
          </a:p>
        </p:txBody>
      </p:sp>
    </p:spTree>
    <p:extLst>
      <p:ext uri="{BB962C8B-B14F-4D97-AF65-F5344CB8AC3E}">
        <p14:creationId xmlns:p14="http://schemas.microsoft.com/office/powerpoint/2010/main" val="278729573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1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61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57279F41-A5B0-421D-9848-1B15FA6167AB}" type="slidenum">
              <a:rPr lang="en-US" altLang="en-US" sz="1300"/>
              <a:pPr/>
              <a:t>1</a:t>
            </a:fld>
            <a:endParaRPr lang="en-US" altLang="en-US" sz="1300"/>
          </a:p>
        </p:txBody>
      </p:sp>
    </p:spTree>
    <p:extLst>
      <p:ext uri="{BB962C8B-B14F-4D97-AF65-F5344CB8AC3E}">
        <p14:creationId xmlns:p14="http://schemas.microsoft.com/office/powerpoint/2010/main" val="437361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1817F9F-8C90-4806-B2CD-DAFB58105BAB}" type="slidenum">
              <a:rPr lang="en-US"/>
              <a:pPr/>
              <a:t>10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44598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195</a:t>
            </a:fld>
            <a:endParaRPr lang="en-US"/>
          </a:p>
        </p:txBody>
      </p:sp>
    </p:spTree>
    <p:extLst>
      <p:ext uri="{BB962C8B-B14F-4D97-AF65-F5344CB8AC3E}">
        <p14:creationId xmlns:p14="http://schemas.microsoft.com/office/powerpoint/2010/main" val="38572706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196</a:t>
            </a:fld>
            <a:endParaRPr lang="en-US"/>
          </a:p>
        </p:txBody>
      </p:sp>
    </p:spTree>
    <p:extLst>
      <p:ext uri="{BB962C8B-B14F-4D97-AF65-F5344CB8AC3E}">
        <p14:creationId xmlns:p14="http://schemas.microsoft.com/office/powerpoint/2010/main" val="24403711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208</a:t>
            </a:fld>
            <a:endParaRPr lang="en-US"/>
          </a:p>
        </p:txBody>
      </p:sp>
    </p:spTree>
    <p:extLst>
      <p:ext uri="{BB962C8B-B14F-4D97-AF65-F5344CB8AC3E}">
        <p14:creationId xmlns:p14="http://schemas.microsoft.com/office/powerpoint/2010/main" val="23380590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209</a:t>
            </a:fld>
            <a:endParaRPr lang="en-US"/>
          </a:p>
        </p:txBody>
      </p:sp>
    </p:spTree>
    <p:extLst>
      <p:ext uri="{BB962C8B-B14F-4D97-AF65-F5344CB8AC3E}">
        <p14:creationId xmlns:p14="http://schemas.microsoft.com/office/powerpoint/2010/main" val="40509569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210</a:t>
            </a:fld>
            <a:endParaRPr lang="en-US"/>
          </a:p>
        </p:txBody>
      </p:sp>
    </p:spTree>
    <p:extLst>
      <p:ext uri="{BB962C8B-B14F-4D97-AF65-F5344CB8AC3E}">
        <p14:creationId xmlns:p14="http://schemas.microsoft.com/office/powerpoint/2010/main" val="20939637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211</a:t>
            </a:fld>
            <a:endParaRPr lang="en-US"/>
          </a:p>
        </p:txBody>
      </p:sp>
    </p:spTree>
    <p:extLst>
      <p:ext uri="{BB962C8B-B14F-4D97-AF65-F5344CB8AC3E}">
        <p14:creationId xmlns:p14="http://schemas.microsoft.com/office/powerpoint/2010/main" val="6393280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212</a:t>
            </a:fld>
            <a:endParaRPr lang="en-US"/>
          </a:p>
        </p:txBody>
      </p:sp>
    </p:spTree>
    <p:extLst>
      <p:ext uri="{BB962C8B-B14F-4D97-AF65-F5344CB8AC3E}">
        <p14:creationId xmlns:p14="http://schemas.microsoft.com/office/powerpoint/2010/main" val="22950033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213</a:t>
            </a:fld>
            <a:endParaRPr lang="en-US"/>
          </a:p>
        </p:txBody>
      </p:sp>
    </p:spTree>
    <p:extLst>
      <p:ext uri="{BB962C8B-B14F-4D97-AF65-F5344CB8AC3E}">
        <p14:creationId xmlns:p14="http://schemas.microsoft.com/office/powerpoint/2010/main" val="328122888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214</a:t>
            </a:fld>
            <a:endParaRPr lang="en-US"/>
          </a:p>
        </p:txBody>
      </p:sp>
    </p:spTree>
    <p:extLst>
      <p:ext uri="{BB962C8B-B14F-4D97-AF65-F5344CB8AC3E}">
        <p14:creationId xmlns:p14="http://schemas.microsoft.com/office/powerpoint/2010/main" val="117359381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215</a:t>
            </a:fld>
            <a:endParaRPr lang="en-US"/>
          </a:p>
        </p:txBody>
      </p:sp>
    </p:spTree>
    <p:extLst>
      <p:ext uri="{BB962C8B-B14F-4D97-AF65-F5344CB8AC3E}">
        <p14:creationId xmlns:p14="http://schemas.microsoft.com/office/powerpoint/2010/main" val="3449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70F5512C-1E78-414A-9E31-A08EE4A6C9B3}" type="slidenum">
              <a:rPr lang="en-US"/>
              <a:pPr/>
              <a:t>11</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539077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216</a:t>
            </a:fld>
            <a:endParaRPr lang="en-US"/>
          </a:p>
        </p:txBody>
      </p:sp>
    </p:spTree>
    <p:extLst>
      <p:ext uri="{BB962C8B-B14F-4D97-AF65-F5344CB8AC3E}">
        <p14:creationId xmlns:p14="http://schemas.microsoft.com/office/powerpoint/2010/main" val="12820497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217</a:t>
            </a:fld>
            <a:endParaRPr lang="en-US"/>
          </a:p>
        </p:txBody>
      </p:sp>
    </p:spTree>
    <p:extLst>
      <p:ext uri="{BB962C8B-B14F-4D97-AF65-F5344CB8AC3E}">
        <p14:creationId xmlns:p14="http://schemas.microsoft.com/office/powerpoint/2010/main" val="10089290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218</a:t>
            </a:fld>
            <a:endParaRPr lang="en-US"/>
          </a:p>
        </p:txBody>
      </p:sp>
    </p:spTree>
    <p:extLst>
      <p:ext uri="{BB962C8B-B14F-4D97-AF65-F5344CB8AC3E}">
        <p14:creationId xmlns:p14="http://schemas.microsoft.com/office/powerpoint/2010/main" val="42307074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219</a:t>
            </a:fld>
            <a:endParaRPr lang="en-US"/>
          </a:p>
        </p:txBody>
      </p:sp>
    </p:spTree>
    <p:extLst>
      <p:ext uri="{BB962C8B-B14F-4D97-AF65-F5344CB8AC3E}">
        <p14:creationId xmlns:p14="http://schemas.microsoft.com/office/powerpoint/2010/main" val="9760119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220</a:t>
            </a:fld>
            <a:endParaRPr lang="en-US"/>
          </a:p>
        </p:txBody>
      </p:sp>
    </p:spTree>
    <p:extLst>
      <p:ext uri="{BB962C8B-B14F-4D97-AF65-F5344CB8AC3E}">
        <p14:creationId xmlns:p14="http://schemas.microsoft.com/office/powerpoint/2010/main" val="20275241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221</a:t>
            </a:fld>
            <a:endParaRPr lang="en-US"/>
          </a:p>
        </p:txBody>
      </p:sp>
    </p:spTree>
    <p:extLst>
      <p:ext uri="{BB962C8B-B14F-4D97-AF65-F5344CB8AC3E}">
        <p14:creationId xmlns:p14="http://schemas.microsoft.com/office/powerpoint/2010/main" val="225063177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222</a:t>
            </a:fld>
            <a:endParaRPr lang="en-US"/>
          </a:p>
        </p:txBody>
      </p:sp>
    </p:spTree>
    <p:extLst>
      <p:ext uri="{BB962C8B-B14F-4D97-AF65-F5344CB8AC3E}">
        <p14:creationId xmlns:p14="http://schemas.microsoft.com/office/powerpoint/2010/main" val="8399265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223</a:t>
            </a:fld>
            <a:endParaRPr lang="en-US"/>
          </a:p>
        </p:txBody>
      </p:sp>
    </p:spTree>
    <p:extLst>
      <p:ext uri="{BB962C8B-B14F-4D97-AF65-F5344CB8AC3E}">
        <p14:creationId xmlns:p14="http://schemas.microsoft.com/office/powerpoint/2010/main" val="20781958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224</a:t>
            </a:fld>
            <a:endParaRPr lang="en-US"/>
          </a:p>
        </p:txBody>
      </p:sp>
    </p:spTree>
    <p:extLst>
      <p:ext uri="{BB962C8B-B14F-4D97-AF65-F5344CB8AC3E}">
        <p14:creationId xmlns:p14="http://schemas.microsoft.com/office/powerpoint/2010/main" val="280927408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225</a:t>
            </a:fld>
            <a:endParaRPr lang="en-US"/>
          </a:p>
        </p:txBody>
      </p:sp>
    </p:spTree>
    <p:extLst>
      <p:ext uri="{BB962C8B-B14F-4D97-AF65-F5344CB8AC3E}">
        <p14:creationId xmlns:p14="http://schemas.microsoft.com/office/powerpoint/2010/main" val="2317918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4B1C35-167B-4003-B11E-9D0D119BEBE6}" type="slidenum">
              <a:rPr lang="en-US" smtClean="0"/>
              <a:pPr/>
              <a:t>12</a:t>
            </a:fld>
            <a:endParaRPr lang="en-US"/>
          </a:p>
        </p:txBody>
      </p:sp>
    </p:spTree>
    <p:extLst>
      <p:ext uri="{BB962C8B-B14F-4D97-AF65-F5344CB8AC3E}">
        <p14:creationId xmlns:p14="http://schemas.microsoft.com/office/powerpoint/2010/main" val="23398671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226</a:t>
            </a:fld>
            <a:endParaRPr lang="en-US"/>
          </a:p>
        </p:txBody>
      </p:sp>
    </p:spTree>
    <p:extLst>
      <p:ext uri="{BB962C8B-B14F-4D97-AF65-F5344CB8AC3E}">
        <p14:creationId xmlns:p14="http://schemas.microsoft.com/office/powerpoint/2010/main" val="247031974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8EB8D21F-CAC2-43A2-BF69-D8BAA7FCB79F}" type="slidenum">
              <a:rPr lang="en-US" altLang="en-US" sz="1200">
                <a:solidFill>
                  <a:schemeClr val="tx1"/>
                </a:solidFill>
                <a:latin typeface="Times New Roman" panose="02020603050405020304" pitchFamily="18" charset="0"/>
              </a:rPr>
              <a:pPr eaLnBrk="1" hangingPunct="1"/>
              <a:t>230</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9248994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AF8AC2D4-1251-4659-A192-3B3C56D55A1D}" type="slidenum">
              <a:rPr lang="en-US" altLang="en-US" sz="1200">
                <a:solidFill>
                  <a:schemeClr val="tx1"/>
                </a:solidFill>
                <a:latin typeface="Times New Roman" panose="02020603050405020304" pitchFamily="18" charset="0"/>
              </a:rPr>
              <a:pPr eaLnBrk="1" hangingPunct="1"/>
              <a:t>231</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679132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pPr/>
              <a:t>234</a:t>
            </a:fld>
            <a:endParaRPr lang="en-US"/>
          </a:p>
        </p:txBody>
      </p:sp>
    </p:spTree>
    <p:extLst>
      <p:ext uri="{BB962C8B-B14F-4D97-AF65-F5344CB8AC3E}">
        <p14:creationId xmlns:p14="http://schemas.microsoft.com/office/powerpoint/2010/main" val="130101835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pPr/>
              <a:t>235</a:t>
            </a:fld>
            <a:endParaRPr lang="en-US"/>
          </a:p>
        </p:txBody>
      </p:sp>
    </p:spTree>
    <p:extLst>
      <p:ext uri="{BB962C8B-B14F-4D97-AF65-F5344CB8AC3E}">
        <p14:creationId xmlns:p14="http://schemas.microsoft.com/office/powerpoint/2010/main" val="16131659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pPr/>
              <a:t>236</a:t>
            </a:fld>
            <a:endParaRPr lang="en-US"/>
          </a:p>
        </p:txBody>
      </p:sp>
    </p:spTree>
    <p:extLst>
      <p:ext uri="{BB962C8B-B14F-4D97-AF65-F5344CB8AC3E}">
        <p14:creationId xmlns:p14="http://schemas.microsoft.com/office/powerpoint/2010/main" val="29435942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pPr/>
              <a:t>237</a:t>
            </a:fld>
            <a:endParaRPr lang="en-US"/>
          </a:p>
        </p:txBody>
      </p:sp>
    </p:spTree>
    <p:extLst>
      <p:ext uri="{BB962C8B-B14F-4D97-AF65-F5344CB8AC3E}">
        <p14:creationId xmlns:p14="http://schemas.microsoft.com/office/powerpoint/2010/main" val="3294367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pPr/>
              <a:t>241</a:t>
            </a:fld>
            <a:endParaRPr lang="en-US"/>
          </a:p>
        </p:txBody>
      </p:sp>
    </p:spTree>
    <p:extLst>
      <p:ext uri="{BB962C8B-B14F-4D97-AF65-F5344CB8AC3E}">
        <p14:creationId xmlns:p14="http://schemas.microsoft.com/office/powerpoint/2010/main" val="9702293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468881-46A0-4202-B24A-A368991DFB5A}" type="slidenum">
              <a:rPr lang="en-US" smtClean="0"/>
              <a:pPr/>
              <a:t>242</a:t>
            </a:fld>
            <a:endParaRPr lang="en-US"/>
          </a:p>
        </p:txBody>
      </p:sp>
    </p:spTree>
    <p:extLst>
      <p:ext uri="{BB962C8B-B14F-4D97-AF65-F5344CB8AC3E}">
        <p14:creationId xmlns:p14="http://schemas.microsoft.com/office/powerpoint/2010/main" val="398330849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ltLang="en-US"/>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D749FAD8-0710-4908-9D58-2669FB5D17AC}" type="slidenum">
              <a:rPr lang="en-US" altLang="en-US" sz="1300"/>
              <a:pPr/>
              <a:t>255</a:t>
            </a:fld>
            <a:endParaRPr lang="en-US" altLang="en-US" sz="1300"/>
          </a:p>
        </p:txBody>
      </p:sp>
    </p:spTree>
    <p:extLst>
      <p:ext uri="{BB962C8B-B14F-4D97-AF65-F5344CB8AC3E}">
        <p14:creationId xmlns:p14="http://schemas.microsoft.com/office/powerpoint/2010/main" val="30951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How to Determine Link-In Capacity at Each Simulation Interval</a:t>
            </a:r>
          </a:p>
          <a:p>
            <a:endParaRPr lang="en-US" dirty="0"/>
          </a:p>
          <a:p>
            <a:pPr lvl="1"/>
            <a:r>
              <a:rPr lang="en-US" dirty="0"/>
              <a:t>Free-flow or partially congested </a:t>
            </a:r>
            <a:r>
              <a:rPr lang="en-US" dirty="0">
                <a:sym typeface="Wingdings" pitchFamily="2" charset="2"/>
              </a:rPr>
              <a:t> use pre-specified reduced capacity</a:t>
            </a:r>
          </a:p>
          <a:p>
            <a:pPr lvl="1"/>
            <a:r>
              <a:rPr lang="en-US" dirty="0">
                <a:sym typeface="Wingdings" pitchFamily="2" charset="2"/>
              </a:rPr>
              <a:t>Fully congested according to N-Curve formula</a:t>
            </a:r>
          </a:p>
          <a:p>
            <a:pPr lvl="2"/>
            <a:r>
              <a:rPr lang="en-US" dirty="0">
                <a:sym typeface="Wingdings" pitchFamily="2" charset="2"/>
              </a:rPr>
              <a:t>--&gt; Link-out flow rate from the previous simulation interval </a:t>
            </a:r>
            <a:endParaRPr lang="en-US" dirty="0"/>
          </a:p>
          <a:p>
            <a:endParaRPr lang="en-US" dirty="0"/>
          </a:p>
          <a:p>
            <a:r>
              <a:rPr lang="en-US" dirty="0"/>
              <a:t>How to Determine Link-Out Capacity at Each Simulation Interval</a:t>
            </a:r>
          </a:p>
          <a:p>
            <a:r>
              <a:rPr lang="en-US" dirty="0"/>
              <a:t>Minimal of the following elements</a:t>
            </a:r>
          </a:p>
          <a:p>
            <a:pPr lvl="1"/>
            <a:r>
              <a:rPr lang="en-US" dirty="0"/>
              <a:t>Pre-specified Average Capacity </a:t>
            </a:r>
          </a:p>
          <a:p>
            <a:pPr lvl="1"/>
            <a:r>
              <a:rPr lang="en-US" dirty="0"/>
              <a:t>If a link is fully congested, its link-in capacity will be distributed to incoming links as function of lanes</a:t>
            </a:r>
          </a:p>
          <a:p>
            <a:endParaRPr lang="en-US" dirty="0"/>
          </a:p>
          <a:p>
            <a:endParaRPr lang="en-US" dirty="0"/>
          </a:p>
        </p:txBody>
      </p:sp>
      <p:sp>
        <p:nvSpPr>
          <p:cNvPr id="4" name="Slide Number Placeholder 3"/>
          <p:cNvSpPr>
            <a:spLocks noGrp="1"/>
          </p:cNvSpPr>
          <p:nvPr>
            <p:ph type="sldNum" sz="quarter" idx="10"/>
          </p:nvPr>
        </p:nvSpPr>
        <p:spPr/>
        <p:txBody>
          <a:bodyPr/>
          <a:lstStyle/>
          <a:p>
            <a:fld id="{E14214B9-35A5-4A40-A47D-F95C23B87402}" type="slidenum">
              <a:rPr lang="en-US" smtClean="0"/>
              <a:pPr/>
              <a:t>13</a:t>
            </a:fld>
            <a:endParaRPr lang="en-US"/>
          </a:p>
        </p:txBody>
      </p:sp>
    </p:spTree>
    <p:extLst>
      <p:ext uri="{BB962C8B-B14F-4D97-AF65-F5344CB8AC3E}">
        <p14:creationId xmlns:p14="http://schemas.microsoft.com/office/powerpoint/2010/main" val="34599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1C778D-DD54-4A85-9098-986E8DAE2A9A}" type="slidenum">
              <a:rPr lang="en-US"/>
              <a:pPr/>
              <a:t>14</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0927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B271F4-DDD5-43B6-9E4F-5AE662471911}" type="slidenum">
              <a:rPr lang="en-US"/>
              <a:pPr/>
              <a:t>15</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05921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4B1C35-167B-4003-B11E-9D0D119BEBE6}" type="slidenum">
              <a:rPr lang="en-US" smtClean="0"/>
              <a:pPr/>
              <a:t>16</a:t>
            </a:fld>
            <a:endParaRPr lang="en-US"/>
          </a:p>
        </p:txBody>
      </p:sp>
    </p:spTree>
    <p:extLst>
      <p:ext uri="{BB962C8B-B14F-4D97-AF65-F5344CB8AC3E}">
        <p14:creationId xmlns:p14="http://schemas.microsoft.com/office/powerpoint/2010/main" val="3548958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4B1C35-167B-4003-B11E-9D0D119BEBE6}" type="slidenum">
              <a:rPr lang="en-US" smtClean="0"/>
              <a:pPr/>
              <a:t>17</a:t>
            </a:fld>
            <a:endParaRPr lang="en-US"/>
          </a:p>
        </p:txBody>
      </p:sp>
    </p:spTree>
    <p:extLst>
      <p:ext uri="{BB962C8B-B14F-4D97-AF65-F5344CB8AC3E}">
        <p14:creationId xmlns:p14="http://schemas.microsoft.com/office/powerpoint/2010/main" val="1906194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04624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pPr/>
              <a:t>19</a:t>
            </a:fld>
            <a:endParaRPr lang="en-US"/>
          </a:p>
        </p:txBody>
      </p:sp>
    </p:spTree>
    <p:extLst>
      <p:ext uri="{BB962C8B-B14F-4D97-AF65-F5344CB8AC3E}">
        <p14:creationId xmlns:p14="http://schemas.microsoft.com/office/powerpoint/2010/main" val="77411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the workshops is to</a:t>
            </a:r>
            <a:r>
              <a:rPr lang="en-US" baseline="0" dirty="0"/>
              <a:t> educate attendees on Dynamic Traffic Assignment modeling using hands-on exercises with the open-source DTALite software tool. In general, the workshop will focus on understanding basic modeling approaches in DTALite, importing  data in </a:t>
            </a:r>
            <a:r>
              <a:rPr lang="en-US" baseline="0" dirty="0" err="1"/>
              <a:t>NeXTA</a:t>
            </a:r>
            <a:r>
              <a:rPr lang="en-US" baseline="0" dirty="0"/>
              <a:t>, analyzing toll facilities and work zones, and evaluating simulation results using visualization and reporting features in </a:t>
            </a:r>
            <a:r>
              <a:rPr lang="en-US" baseline="0" dirty="0" err="1"/>
              <a:t>NeXTA</a:t>
            </a:r>
            <a:r>
              <a:rPr lang="en-US" baseline="0" dirty="0"/>
              <a:t>.</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2</a:t>
            </a:fld>
            <a:endParaRPr lang="en-US"/>
          </a:p>
        </p:txBody>
      </p:sp>
    </p:spTree>
    <p:extLst>
      <p:ext uri="{BB962C8B-B14F-4D97-AF65-F5344CB8AC3E}">
        <p14:creationId xmlns:p14="http://schemas.microsoft.com/office/powerpoint/2010/main" val="26115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FD2A3F-0957-45BA-B219-7766902C62FA}" type="slidenum">
              <a:rPr lang="en-US" smtClean="0"/>
              <a:pPr/>
              <a:t>20</a:t>
            </a:fld>
            <a:endParaRPr lang="en-US"/>
          </a:p>
        </p:txBody>
      </p:sp>
    </p:spTree>
    <p:extLst>
      <p:ext uri="{BB962C8B-B14F-4D97-AF65-F5344CB8AC3E}">
        <p14:creationId xmlns:p14="http://schemas.microsoft.com/office/powerpoint/2010/main" val="3825601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objective was</a:t>
            </a:r>
            <a:r>
              <a:rPr lang="en-US" baseline="0" dirty="0"/>
              <a:t> to enhance DTALite by providing a rigorous and computationally-efficient tool for evaluating road pricing and crash reduction strategies. The end goal was to enable practitioners to assess corridor and network-wide effects, leverage </a:t>
            </a:r>
            <a:r>
              <a:rPr lang="en-US" baseline="0" dirty="0" err="1"/>
              <a:t>DTALite’s</a:t>
            </a:r>
            <a:r>
              <a:rPr lang="en-US" baseline="0" dirty="0"/>
              <a:t> computational efficiency to conduct numerous alternatives analyses, evaluate recurring and non-recurring congestion, and calculate performance measures which can be applied in investment-level planning and decision making.</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21</a:t>
            </a:fld>
            <a:endParaRPr lang="en-US"/>
          </a:p>
        </p:txBody>
      </p:sp>
    </p:spTree>
    <p:extLst>
      <p:ext uri="{BB962C8B-B14F-4D97-AF65-F5344CB8AC3E}">
        <p14:creationId xmlns:p14="http://schemas.microsoft.com/office/powerpoint/2010/main" val="1353907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14214B9-35A5-4A40-A47D-F95C23B87402}" type="slidenum">
              <a:rPr lang="en-US" smtClean="0"/>
              <a:pPr/>
              <a:t>22</a:t>
            </a:fld>
            <a:endParaRPr lang="en-US"/>
          </a:p>
        </p:txBody>
      </p:sp>
    </p:spTree>
    <p:extLst>
      <p:ext uri="{BB962C8B-B14F-4D97-AF65-F5344CB8AC3E}">
        <p14:creationId xmlns:p14="http://schemas.microsoft.com/office/powerpoint/2010/main" val="2602856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23734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8F845C-B19E-4979-A768-3C453AAFD0FF}" type="slidenum">
              <a:rPr lang="en-US" smtClean="0"/>
              <a:pPr/>
              <a:t>27</a:t>
            </a:fld>
            <a:endParaRPr lang="en-US"/>
          </a:p>
        </p:txBody>
      </p:sp>
    </p:spTree>
    <p:extLst>
      <p:ext uri="{BB962C8B-B14F-4D97-AF65-F5344CB8AC3E}">
        <p14:creationId xmlns:p14="http://schemas.microsoft.com/office/powerpoint/2010/main" val="3369863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30</a:t>
            </a:fld>
            <a:endParaRPr lang="en-US"/>
          </a:p>
        </p:txBody>
      </p:sp>
    </p:spTree>
    <p:extLst>
      <p:ext uri="{BB962C8B-B14F-4D97-AF65-F5344CB8AC3E}">
        <p14:creationId xmlns:p14="http://schemas.microsoft.com/office/powerpoint/2010/main" val="736287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1" fontAlgn="auto" hangingPunct="1">
              <a:spcBef>
                <a:spcPts val="0"/>
              </a:spcBef>
              <a:spcAft>
                <a:spcPts val="0"/>
              </a:spcAft>
              <a:defRPr/>
            </a:pPr>
            <a:r>
              <a:rPr lang="en-US" dirty="0"/>
              <a:t>In general, the traffic simulation assigns vehicles</a:t>
            </a:r>
            <a:r>
              <a:rPr lang="en-US" baseline="0" dirty="0"/>
              <a:t> to different paths based upon link travel time. The physical process of moving vehicles works in a two-step process. First, a vehicle is moved across a link during the link pass, and then moved between links at the node during the node pass. Link travel times from the traffic simulator are fed to the shortest path model for path selection. The new paths are then fed back into the traffic simulator in the next iteration.</a:t>
            </a:r>
            <a:endParaRPr lang="en-US" dirty="0"/>
          </a:p>
        </p:txBody>
      </p:sp>
      <p:sp>
        <p:nvSpPr>
          <p:cNvPr id="4" name="Slide Number Placeholder 3"/>
          <p:cNvSpPr>
            <a:spLocks noGrp="1"/>
          </p:cNvSpPr>
          <p:nvPr>
            <p:ph type="sldNum" sz="quarter" idx="10"/>
          </p:nvPr>
        </p:nvSpPr>
        <p:spPr/>
        <p:txBody>
          <a:bodyPr/>
          <a:lstStyle/>
          <a:p>
            <a:fld id="{DB40E8AF-22A2-43C0-8F1E-5A9AF072F8F0}" type="slidenum">
              <a:rPr lang="en-US" smtClean="0"/>
              <a:pPr/>
              <a:t>31</a:t>
            </a:fld>
            <a:endParaRPr lang="en-US"/>
          </a:p>
        </p:txBody>
      </p:sp>
    </p:spTree>
    <p:extLst>
      <p:ext uri="{BB962C8B-B14F-4D97-AF65-F5344CB8AC3E}">
        <p14:creationId xmlns:p14="http://schemas.microsoft.com/office/powerpoint/2010/main" val="3429921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D91C79F-76FA-4964-B9AF-E3705E3D9C49}" type="slidenum">
              <a:rPr lang="en-US" smtClean="0"/>
              <a:pPr/>
              <a:t>32</a:t>
            </a:fld>
            <a:endParaRPr lang="en-US"/>
          </a:p>
        </p:txBody>
      </p:sp>
    </p:spTree>
    <p:extLst>
      <p:ext uri="{BB962C8B-B14F-4D97-AF65-F5344CB8AC3E}">
        <p14:creationId xmlns:p14="http://schemas.microsoft.com/office/powerpoint/2010/main" val="1849578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AD3830-DB46-40DE-9F3A-6B788AC1F471}" type="slidenum">
              <a:rPr lang="en-US" smtClean="0"/>
              <a:pPr/>
              <a:t>35</a:t>
            </a:fld>
            <a:endParaRPr lang="en-US"/>
          </a:p>
        </p:txBody>
      </p:sp>
    </p:spTree>
    <p:extLst>
      <p:ext uri="{BB962C8B-B14F-4D97-AF65-F5344CB8AC3E}">
        <p14:creationId xmlns:p14="http://schemas.microsoft.com/office/powerpoint/2010/main" val="334131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1" fontAlgn="auto" hangingPunct="1">
              <a:spcBef>
                <a:spcPts val="0"/>
              </a:spcBef>
              <a:spcAft>
                <a:spcPts val="0"/>
              </a:spcAft>
              <a:defRPr/>
            </a:pPr>
            <a:r>
              <a:rPr lang="en-US" dirty="0"/>
              <a:t>Going into more specifics,</a:t>
            </a:r>
            <a:r>
              <a:rPr lang="en-US" baseline="0" dirty="0"/>
              <a:t> let’s take a closer look at the link pass and node pass. T</a:t>
            </a:r>
            <a:r>
              <a:rPr lang="en-US" dirty="0"/>
              <a:t>he capacity constraints are enforced at both</a:t>
            </a:r>
            <a:r>
              <a:rPr lang="en-US" baseline="0" dirty="0"/>
              <a:t> ends of each link. At the beginning of the link, the entrance list keeps track of vehicles entering the link, enforcing the inflow capacity constraint. During the link pass, the vehicles are moved between the entrance list and the exit queue. The exit queue keeps track of vehicles waiting to leave the link, enforcing the outflow capacity constraint. Vehicles are then moved between the exit queue and the entrance list of the next link during the node.</a:t>
            </a:r>
            <a:endParaRPr lang="en-US" dirty="0"/>
          </a:p>
        </p:txBody>
      </p:sp>
      <p:sp>
        <p:nvSpPr>
          <p:cNvPr id="4" name="Slide Number Placeholder 3"/>
          <p:cNvSpPr>
            <a:spLocks noGrp="1"/>
          </p:cNvSpPr>
          <p:nvPr>
            <p:ph type="sldNum" sz="quarter" idx="10"/>
          </p:nvPr>
        </p:nvSpPr>
        <p:spPr/>
        <p:txBody>
          <a:bodyPr/>
          <a:lstStyle/>
          <a:p>
            <a:fld id="{DB40E8AF-22A2-43C0-8F1E-5A9AF072F8F0}" type="slidenum">
              <a:rPr lang="en-US" smtClean="0"/>
              <a:pPr/>
              <a:t>40</a:t>
            </a:fld>
            <a:endParaRPr lang="en-US"/>
          </a:p>
        </p:txBody>
      </p:sp>
    </p:spTree>
    <p:extLst>
      <p:ext uri="{BB962C8B-B14F-4D97-AF65-F5344CB8AC3E}">
        <p14:creationId xmlns:p14="http://schemas.microsoft.com/office/powerpoint/2010/main" val="123053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I just mentioned, the webinar is divided into four parts, referring to four separate videos which make up this recorded session. This is the first session, where we’ll introduce you to DTALite and </a:t>
            </a:r>
            <a:r>
              <a:rPr lang="en-US" baseline="0" dirty="0" err="1"/>
              <a:t>NeXTA</a:t>
            </a:r>
            <a:r>
              <a:rPr lang="en-US" baseline="0" dirty="0"/>
              <a:t>, and provide an overview of our project development so far.</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3</a:t>
            </a:fld>
            <a:endParaRPr lang="en-US"/>
          </a:p>
        </p:txBody>
      </p:sp>
    </p:spTree>
    <p:extLst>
      <p:ext uri="{BB962C8B-B14F-4D97-AF65-F5344CB8AC3E}">
        <p14:creationId xmlns:p14="http://schemas.microsoft.com/office/powerpoint/2010/main" val="1857501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DBF33A-7DF3-47F9-89F8-56127B600E5B}" type="slidenum">
              <a:rPr lang="en-US" altLang="en-US" smtClean="0"/>
              <a:pPr/>
              <a:t>42</a:t>
            </a:fld>
            <a:endParaRPr lang="en-US" altLang="en-US"/>
          </a:p>
        </p:txBody>
      </p:sp>
    </p:spTree>
    <p:extLst>
      <p:ext uri="{BB962C8B-B14F-4D97-AF65-F5344CB8AC3E}">
        <p14:creationId xmlns:p14="http://schemas.microsoft.com/office/powerpoint/2010/main" val="1729082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45</a:t>
            </a:fld>
            <a:endParaRPr lang="en-US"/>
          </a:p>
        </p:txBody>
      </p:sp>
    </p:spTree>
    <p:extLst>
      <p:ext uri="{BB962C8B-B14F-4D97-AF65-F5344CB8AC3E}">
        <p14:creationId xmlns:p14="http://schemas.microsoft.com/office/powerpoint/2010/main" val="3525002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57</a:t>
            </a:fld>
            <a:endParaRPr lang="en-US"/>
          </a:p>
        </p:txBody>
      </p:sp>
    </p:spTree>
    <p:extLst>
      <p:ext uri="{BB962C8B-B14F-4D97-AF65-F5344CB8AC3E}">
        <p14:creationId xmlns:p14="http://schemas.microsoft.com/office/powerpoint/2010/main" val="1525461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61</a:t>
            </a:fld>
            <a:endParaRPr lang="en-US"/>
          </a:p>
        </p:txBody>
      </p:sp>
    </p:spTree>
    <p:extLst>
      <p:ext uri="{BB962C8B-B14F-4D97-AF65-F5344CB8AC3E}">
        <p14:creationId xmlns:p14="http://schemas.microsoft.com/office/powerpoint/2010/main" val="624367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first example, let’s take a look at a simple macroscopic</a:t>
            </a:r>
            <a:r>
              <a:rPr lang="en-US" baseline="0" dirty="0"/>
              <a:t> model that was converted for use with our mesoscopic model. We directly imported the network attributes, including capacity, speed, and the number of lanes. This creates an underlying assumption that the macroscopic capacities are compatible with the capacities in our mesoscopic model. In effect, we are using the macroscopic capacities for the capacity constraints in the DTA model. In our first simulation run, with very few adjustments, we found wide-scale gridlock, shown in red here. As you can see, they were appropriate in some locations in this model, mostly on freeways, but not so much in others. In this case, ramp capacities were causing significant queuing, and were creating more queuing in the arterial street network.</a:t>
            </a:r>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t>73</a:t>
            </a:fld>
            <a:endParaRPr lang="en-US"/>
          </a:p>
        </p:txBody>
      </p:sp>
    </p:spTree>
    <p:extLst>
      <p:ext uri="{BB962C8B-B14F-4D97-AF65-F5344CB8AC3E}">
        <p14:creationId xmlns:p14="http://schemas.microsoft.com/office/powerpoint/2010/main" val="470062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t>74</a:t>
            </a:fld>
            <a:endParaRPr lang="en-US"/>
          </a:p>
        </p:txBody>
      </p:sp>
    </p:spTree>
    <p:extLst>
      <p:ext uri="{BB962C8B-B14F-4D97-AF65-F5344CB8AC3E}">
        <p14:creationId xmlns:p14="http://schemas.microsoft.com/office/powerpoint/2010/main" val="3803260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t>75</a:t>
            </a:fld>
            <a:endParaRPr lang="en-US"/>
          </a:p>
        </p:txBody>
      </p:sp>
    </p:spTree>
    <p:extLst>
      <p:ext uri="{BB962C8B-B14F-4D97-AF65-F5344CB8AC3E}">
        <p14:creationId xmlns:p14="http://schemas.microsoft.com/office/powerpoint/2010/main" val="3619316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a:t>
            </a:r>
            <a:r>
              <a:rPr lang="en-US" baseline="0" dirty="0"/>
              <a:t> we find an interesting two-lane on-ramp entering the freeway. It begins as a two-lane facility, and enters the freeway as a one-lane facility. The ramp link was coded with one lane, which accurately represents the outflow capacity at the end of the link. However, since we’re missing a lane over a portion of the link, we’ve underestimated both the inflow capacity and storage capacity.</a:t>
            </a:r>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t>76</a:t>
            </a:fld>
            <a:endParaRPr lang="en-US"/>
          </a:p>
        </p:txBody>
      </p:sp>
    </p:spTree>
    <p:extLst>
      <p:ext uri="{BB962C8B-B14F-4D97-AF65-F5344CB8AC3E}">
        <p14:creationId xmlns:p14="http://schemas.microsoft.com/office/powerpoint/2010/main" val="3997751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DBF33A-7DF3-47F9-89F8-56127B600E5B}" type="slidenum">
              <a:rPr lang="en-US" altLang="en-US" smtClean="0"/>
              <a:pPr/>
              <a:t>77</a:t>
            </a:fld>
            <a:endParaRPr lang="en-US" altLang="en-US"/>
          </a:p>
        </p:txBody>
      </p:sp>
    </p:spTree>
    <p:extLst>
      <p:ext uri="{BB962C8B-B14F-4D97-AF65-F5344CB8AC3E}">
        <p14:creationId xmlns:p14="http://schemas.microsoft.com/office/powerpoint/2010/main" val="1411561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t>78</a:t>
            </a:fld>
            <a:endParaRPr lang="en-US"/>
          </a:p>
        </p:txBody>
      </p:sp>
    </p:spTree>
    <p:extLst>
      <p:ext uri="{BB962C8B-B14F-4D97-AF65-F5344CB8AC3E}">
        <p14:creationId xmlns:p14="http://schemas.microsoft.com/office/powerpoint/2010/main" val="29099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4</a:t>
            </a:fld>
            <a:endParaRPr lang="en-US"/>
          </a:p>
        </p:txBody>
      </p:sp>
    </p:spTree>
    <p:extLst>
      <p:ext uri="{BB962C8B-B14F-4D97-AF65-F5344CB8AC3E}">
        <p14:creationId xmlns:p14="http://schemas.microsoft.com/office/powerpoint/2010/main" val="3942586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DBF33A-7DF3-47F9-89F8-56127B600E5B}" type="slidenum">
              <a:rPr lang="en-US" altLang="en-US" smtClean="0"/>
              <a:pPr/>
              <a:t>79</a:t>
            </a:fld>
            <a:endParaRPr lang="en-US" altLang="en-US"/>
          </a:p>
        </p:txBody>
      </p:sp>
    </p:spTree>
    <p:extLst>
      <p:ext uri="{BB962C8B-B14F-4D97-AF65-F5344CB8AC3E}">
        <p14:creationId xmlns:p14="http://schemas.microsoft.com/office/powerpoint/2010/main" val="437805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DBF33A-7DF3-47F9-89F8-56127B600E5B}" type="slidenum">
              <a:rPr lang="en-US" altLang="en-US" smtClean="0"/>
              <a:pPr/>
              <a:t>80</a:t>
            </a:fld>
            <a:endParaRPr lang="en-US" altLang="en-US"/>
          </a:p>
        </p:txBody>
      </p:sp>
    </p:spTree>
    <p:extLst>
      <p:ext uri="{BB962C8B-B14F-4D97-AF65-F5344CB8AC3E}">
        <p14:creationId xmlns:p14="http://schemas.microsoft.com/office/powerpoint/2010/main" val="3744395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I just mentioned, the webinar is divided into four parts, referring to four separate videos which make up this recorded session. This is the first session, where we’ll introduce you to DTALite and </a:t>
            </a:r>
            <a:r>
              <a:rPr lang="en-US" baseline="0" dirty="0" err="1"/>
              <a:t>NeXTA</a:t>
            </a:r>
            <a:r>
              <a:rPr lang="en-US" baseline="0" dirty="0"/>
              <a:t>, and provide an overview of our project development so far.</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81</a:t>
            </a:fld>
            <a:endParaRPr lang="en-US"/>
          </a:p>
        </p:txBody>
      </p:sp>
    </p:spTree>
    <p:extLst>
      <p:ext uri="{BB962C8B-B14F-4D97-AF65-F5344CB8AC3E}">
        <p14:creationId xmlns:p14="http://schemas.microsoft.com/office/powerpoint/2010/main" val="1857501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468881-46A0-4202-B24A-A368991DFB5A}" type="slidenum">
              <a:rPr lang="en-US" smtClean="0"/>
              <a:pPr/>
              <a:t>84</a:t>
            </a:fld>
            <a:endParaRPr lang="en-US"/>
          </a:p>
        </p:txBody>
      </p:sp>
    </p:spTree>
    <p:extLst>
      <p:ext uri="{BB962C8B-B14F-4D97-AF65-F5344CB8AC3E}">
        <p14:creationId xmlns:p14="http://schemas.microsoft.com/office/powerpoint/2010/main" val="1709321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85</a:t>
            </a:fld>
            <a:endParaRPr lang="en-US"/>
          </a:p>
        </p:txBody>
      </p:sp>
    </p:spTree>
    <p:extLst>
      <p:ext uri="{BB962C8B-B14F-4D97-AF65-F5344CB8AC3E}">
        <p14:creationId xmlns:p14="http://schemas.microsoft.com/office/powerpoint/2010/main" val="3942586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94</a:t>
            </a:fld>
            <a:endParaRPr lang="en-US"/>
          </a:p>
        </p:txBody>
      </p:sp>
    </p:spTree>
    <p:extLst>
      <p:ext uri="{BB962C8B-B14F-4D97-AF65-F5344CB8AC3E}">
        <p14:creationId xmlns:p14="http://schemas.microsoft.com/office/powerpoint/2010/main" val="3996514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98</a:t>
            </a:fld>
            <a:endParaRPr lang="en-US"/>
          </a:p>
        </p:txBody>
      </p:sp>
    </p:spTree>
    <p:extLst>
      <p:ext uri="{BB962C8B-B14F-4D97-AF65-F5344CB8AC3E}">
        <p14:creationId xmlns:p14="http://schemas.microsoft.com/office/powerpoint/2010/main" val="356000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99</a:t>
            </a:fld>
            <a:endParaRPr lang="en-US"/>
          </a:p>
        </p:txBody>
      </p:sp>
    </p:spTree>
    <p:extLst>
      <p:ext uri="{BB962C8B-B14F-4D97-AF65-F5344CB8AC3E}">
        <p14:creationId xmlns:p14="http://schemas.microsoft.com/office/powerpoint/2010/main" val="587883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100</a:t>
            </a:fld>
            <a:endParaRPr lang="en-US"/>
          </a:p>
        </p:txBody>
      </p:sp>
    </p:spTree>
    <p:extLst>
      <p:ext uri="{BB962C8B-B14F-4D97-AF65-F5344CB8AC3E}">
        <p14:creationId xmlns:p14="http://schemas.microsoft.com/office/powerpoint/2010/main" val="3183293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101</a:t>
            </a:fld>
            <a:endParaRPr lang="en-US"/>
          </a:p>
        </p:txBody>
      </p:sp>
    </p:spTree>
    <p:extLst>
      <p:ext uri="{BB962C8B-B14F-4D97-AF65-F5344CB8AC3E}">
        <p14:creationId xmlns:p14="http://schemas.microsoft.com/office/powerpoint/2010/main" val="1847190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FD2A3F-0957-45BA-B219-7766902C62FA}" type="slidenum">
              <a:rPr lang="en-US" smtClean="0"/>
              <a:pPr/>
              <a:t>5</a:t>
            </a:fld>
            <a:endParaRPr lang="en-US"/>
          </a:p>
        </p:txBody>
      </p:sp>
    </p:spTree>
    <p:extLst>
      <p:ext uri="{BB962C8B-B14F-4D97-AF65-F5344CB8AC3E}">
        <p14:creationId xmlns:p14="http://schemas.microsoft.com/office/powerpoint/2010/main" val="217035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102</a:t>
            </a:fld>
            <a:endParaRPr lang="en-US"/>
          </a:p>
        </p:txBody>
      </p:sp>
    </p:spTree>
    <p:extLst>
      <p:ext uri="{BB962C8B-B14F-4D97-AF65-F5344CB8AC3E}">
        <p14:creationId xmlns:p14="http://schemas.microsoft.com/office/powerpoint/2010/main" val="1809486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103</a:t>
            </a:fld>
            <a:endParaRPr lang="en-US"/>
          </a:p>
        </p:txBody>
      </p:sp>
    </p:spTree>
    <p:extLst>
      <p:ext uri="{BB962C8B-B14F-4D97-AF65-F5344CB8AC3E}">
        <p14:creationId xmlns:p14="http://schemas.microsoft.com/office/powerpoint/2010/main" val="1798804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104</a:t>
            </a:fld>
            <a:endParaRPr lang="en-US"/>
          </a:p>
        </p:txBody>
      </p:sp>
    </p:spTree>
    <p:extLst>
      <p:ext uri="{BB962C8B-B14F-4D97-AF65-F5344CB8AC3E}">
        <p14:creationId xmlns:p14="http://schemas.microsoft.com/office/powerpoint/2010/main" val="220954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105</a:t>
            </a:fld>
            <a:endParaRPr lang="en-US"/>
          </a:p>
        </p:txBody>
      </p:sp>
    </p:spTree>
    <p:extLst>
      <p:ext uri="{BB962C8B-B14F-4D97-AF65-F5344CB8AC3E}">
        <p14:creationId xmlns:p14="http://schemas.microsoft.com/office/powerpoint/2010/main" val="1526208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106</a:t>
            </a:fld>
            <a:endParaRPr lang="en-US"/>
          </a:p>
        </p:txBody>
      </p:sp>
    </p:spTree>
    <p:extLst>
      <p:ext uri="{BB962C8B-B14F-4D97-AF65-F5344CB8AC3E}">
        <p14:creationId xmlns:p14="http://schemas.microsoft.com/office/powerpoint/2010/main" val="4071606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107</a:t>
            </a:fld>
            <a:endParaRPr lang="en-US"/>
          </a:p>
        </p:txBody>
      </p:sp>
    </p:spTree>
    <p:extLst>
      <p:ext uri="{BB962C8B-B14F-4D97-AF65-F5344CB8AC3E}">
        <p14:creationId xmlns:p14="http://schemas.microsoft.com/office/powerpoint/2010/main" val="3883946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108</a:t>
            </a:fld>
            <a:endParaRPr lang="en-US"/>
          </a:p>
        </p:txBody>
      </p:sp>
    </p:spTree>
    <p:extLst>
      <p:ext uri="{BB962C8B-B14F-4D97-AF65-F5344CB8AC3E}">
        <p14:creationId xmlns:p14="http://schemas.microsoft.com/office/powerpoint/2010/main" val="3463440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109</a:t>
            </a:fld>
            <a:endParaRPr lang="en-US"/>
          </a:p>
        </p:txBody>
      </p:sp>
    </p:spTree>
    <p:extLst>
      <p:ext uri="{BB962C8B-B14F-4D97-AF65-F5344CB8AC3E}">
        <p14:creationId xmlns:p14="http://schemas.microsoft.com/office/powerpoint/2010/main" val="2279854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110</a:t>
            </a:fld>
            <a:endParaRPr lang="en-US"/>
          </a:p>
        </p:txBody>
      </p:sp>
    </p:spTree>
    <p:extLst>
      <p:ext uri="{BB962C8B-B14F-4D97-AF65-F5344CB8AC3E}">
        <p14:creationId xmlns:p14="http://schemas.microsoft.com/office/powerpoint/2010/main" val="1533129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111</a:t>
            </a:fld>
            <a:endParaRPr lang="en-US"/>
          </a:p>
        </p:txBody>
      </p:sp>
    </p:spTree>
    <p:extLst>
      <p:ext uri="{BB962C8B-B14F-4D97-AF65-F5344CB8AC3E}">
        <p14:creationId xmlns:p14="http://schemas.microsoft.com/office/powerpoint/2010/main" val="199884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pPr/>
              <a:t>6</a:t>
            </a:fld>
            <a:endParaRPr lang="en-US"/>
          </a:p>
        </p:txBody>
      </p:sp>
    </p:spTree>
    <p:extLst>
      <p:ext uri="{BB962C8B-B14F-4D97-AF65-F5344CB8AC3E}">
        <p14:creationId xmlns:p14="http://schemas.microsoft.com/office/powerpoint/2010/main" val="25431782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112</a:t>
            </a:fld>
            <a:endParaRPr lang="en-US"/>
          </a:p>
        </p:txBody>
      </p:sp>
    </p:spTree>
    <p:extLst>
      <p:ext uri="{BB962C8B-B14F-4D97-AF65-F5344CB8AC3E}">
        <p14:creationId xmlns:p14="http://schemas.microsoft.com/office/powerpoint/2010/main" val="34683380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113</a:t>
            </a:fld>
            <a:endParaRPr lang="en-US"/>
          </a:p>
        </p:txBody>
      </p:sp>
    </p:spTree>
    <p:extLst>
      <p:ext uri="{BB962C8B-B14F-4D97-AF65-F5344CB8AC3E}">
        <p14:creationId xmlns:p14="http://schemas.microsoft.com/office/powerpoint/2010/main" val="28533950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114</a:t>
            </a:fld>
            <a:endParaRPr lang="en-US"/>
          </a:p>
        </p:txBody>
      </p:sp>
    </p:spTree>
    <p:extLst>
      <p:ext uri="{BB962C8B-B14F-4D97-AF65-F5344CB8AC3E}">
        <p14:creationId xmlns:p14="http://schemas.microsoft.com/office/powerpoint/2010/main" val="36963570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115</a:t>
            </a:fld>
            <a:endParaRPr lang="en-US"/>
          </a:p>
        </p:txBody>
      </p:sp>
    </p:spTree>
    <p:extLst>
      <p:ext uri="{BB962C8B-B14F-4D97-AF65-F5344CB8AC3E}">
        <p14:creationId xmlns:p14="http://schemas.microsoft.com/office/powerpoint/2010/main" val="4050165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116</a:t>
            </a:fld>
            <a:endParaRPr lang="en-US"/>
          </a:p>
        </p:txBody>
      </p:sp>
    </p:spTree>
    <p:extLst>
      <p:ext uri="{BB962C8B-B14F-4D97-AF65-F5344CB8AC3E}">
        <p14:creationId xmlns:p14="http://schemas.microsoft.com/office/powerpoint/2010/main" val="31878112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117</a:t>
            </a:fld>
            <a:endParaRPr lang="en-US"/>
          </a:p>
        </p:txBody>
      </p:sp>
    </p:spTree>
    <p:extLst>
      <p:ext uri="{BB962C8B-B14F-4D97-AF65-F5344CB8AC3E}">
        <p14:creationId xmlns:p14="http://schemas.microsoft.com/office/powerpoint/2010/main" val="37227063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118</a:t>
            </a:fld>
            <a:endParaRPr lang="en-US"/>
          </a:p>
        </p:txBody>
      </p:sp>
    </p:spTree>
    <p:extLst>
      <p:ext uri="{BB962C8B-B14F-4D97-AF65-F5344CB8AC3E}">
        <p14:creationId xmlns:p14="http://schemas.microsoft.com/office/powerpoint/2010/main" val="29813368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119</a:t>
            </a:fld>
            <a:endParaRPr lang="en-US"/>
          </a:p>
        </p:txBody>
      </p:sp>
    </p:spTree>
    <p:extLst>
      <p:ext uri="{BB962C8B-B14F-4D97-AF65-F5344CB8AC3E}">
        <p14:creationId xmlns:p14="http://schemas.microsoft.com/office/powerpoint/2010/main" val="723940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120</a:t>
            </a:fld>
            <a:endParaRPr lang="en-US"/>
          </a:p>
        </p:txBody>
      </p:sp>
    </p:spTree>
    <p:extLst>
      <p:ext uri="{BB962C8B-B14F-4D97-AF65-F5344CB8AC3E}">
        <p14:creationId xmlns:p14="http://schemas.microsoft.com/office/powerpoint/2010/main" val="27329585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121</a:t>
            </a:fld>
            <a:endParaRPr lang="en-US"/>
          </a:p>
        </p:txBody>
      </p:sp>
    </p:spTree>
    <p:extLst>
      <p:ext uri="{BB962C8B-B14F-4D97-AF65-F5344CB8AC3E}">
        <p14:creationId xmlns:p14="http://schemas.microsoft.com/office/powerpoint/2010/main" val="2826016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pPr/>
              <a:t>7</a:t>
            </a:fld>
            <a:endParaRPr lang="en-US"/>
          </a:p>
        </p:txBody>
      </p:sp>
    </p:spTree>
    <p:extLst>
      <p:ext uri="{BB962C8B-B14F-4D97-AF65-F5344CB8AC3E}">
        <p14:creationId xmlns:p14="http://schemas.microsoft.com/office/powerpoint/2010/main" val="186190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122</a:t>
            </a:fld>
            <a:endParaRPr lang="en-US"/>
          </a:p>
        </p:txBody>
      </p:sp>
    </p:spTree>
    <p:extLst>
      <p:ext uri="{BB962C8B-B14F-4D97-AF65-F5344CB8AC3E}">
        <p14:creationId xmlns:p14="http://schemas.microsoft.com/office/powerpoint/2010/main" val="3123601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123</a:t>
            </a:fld>
            <a:endParaRPr lang="en-US"/>
          </a:p>
        </p:txBody>
      </p:sp>
    </p:spTree>
    <p:extLst>
      <p:ext uri="{BB962C8B-B14F-4D97-AF65-F5344CB8AC3E}">
        <p14:creationId xmlns:p14="http://schemas.microsoft.com/office/powerpoint/2010/main" val="13369898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124</a:t>
            </a:fld>
            <a:endParaRPr lang="en-US"/>
          </a:p>
        </p:txBody>
      </p:sp>
    </p:spTree>
    <p:extLst>
      <p:ext uri="{BB962C8B-B14F-4D97-AF65-F5344CB8AC3E}">
        <p14:creationId xmlns:p14="http://schemas.microsoft.com/office/powerpoint/2010/main" val="17982684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125</a:t>
            </a:fld>
            <a:endParaRPr lang="en-US"/>
          </a:p>
        </p:txBody>
      </p:sp>
    </p:spTree>
    <p:extLst>
      <p:ext uri="{BB962C8B-B14F-4D97-AF65-F5344CB8AC3E}">
        <p14:creationId xmlns:p14="http://schemas.microsoft.com/office/powerpoint/2010/main" val="20787380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126</a:t>
            </a:fld>
            <a:endParaRPr lang="en-US"/>
          </a:p>
        </p:txBody>
      </p:sp>
    </p:spTree>
    <p:extLst>
      <p:ext uri="{BB962C8B-B14F-4D97-AF65-F5344CB8AC3E}">
        <p14:creationId xmlns:p14="http://schemas.microsoft.com/office/powerpoint/2010/main" val="35106003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127</a:t>
            </a:fld>
            <a:endParaRPr lang="en-US"/>
          </a:p>
        </p:txBody>
      </p:sp>
    </p:spTree>
    <p:extLst>
      <p:ext uri="{BB962C8B-B14F-4D97-AF65-F5344CB8AC3E}">
        <p14:creationId xmlns:p14="http://schemas.microsoft.com/office/powerpoint/2010/main" val="4858825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pPr/>
              <a:t>165</a:t>
            </a:fld>
            <a:endParaRPr lang="en-US"/>
          </a:p>
        </p:txBody>
      </p:sp>
    </p:spTree>
    <p:extLst>
      <p:ext uri="{BB962C8B-B14F-4D97-AF65-F5344CB8AC3E}">
        <p14:creationId xmlns:p14="http://schemas.microsoft.com/office/powerpoint/2010/main" val="16545908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FF9EF-5928-48B8-ACC8-DF7E0EDEC99E}" type="slidenum">
              <a:rPr lang="en-US"/>
              <a:pPr/>
              <a:t>166</a:t>
            </a:fld>
            <a:endParaRPr lang="en-US"/>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r>
              <a:rPr lang="en-US"/>
              <a:t>Formally, OD Demand can be definited as </a:t>
            </a:r>
          </a:p>
          <a:p>
            <a:r>
              <a:rPr lang="en-US"/>
              <a:t>Essential input …</a:t>
            </a:r>
          </a:p>
          <a:p>
            <a:r>
              <a:rPr lang="en-US"/>
              <a:t>In a traffic assignment system, we load OD demand into a traffic network with traffic control and information supply, provide a wide range of service measures in terms of as path flow, link flow and travel time</a:t>
            </a:r>
          </a:p>
          <a:p>
            <a:endParaRPr lang="en-US"/>
          </a:p>
          <a:p>
            <a:r>
              <a:rPr lang="en-US"/>
              <a:t>The Traffic assignment problem has been well studied in terms of formulation, solution algorithms mathematical properties.</a:t>
            </a:r>
          </a:p>
          <a:p>
            <a:r>
              <a:rPr lang="en-US"/>
              <a:t>How to obtain reliable OD demand input become the first priority for many most network planning and operational decisions, especially in calibration and validation </a:t>
            </a:r>
          </a:p>
          <a:p>
            <a:endParaRPr lang="en-US"/>
          </a:p>
          <a:p>
            <a:r>
              <a:rPr lang="en-US"/>
              <a:t>Even sophisticated traffic assignment procedure, inputing unreliable OD can still lead to problematic results</a:t>
            </a:r>
          </a:p>
          <a:p>
            <a:r>
              <a:rPr lang="en-US"/>
              <a:t>Garbage in and garbage out</a:t>
            </a:r>
          </a:p>
          <a:p>
            <a:endParaRPr lang="en-US"/>
          </a:p>
          <a:p>
            <a:r>
              <a:rPr lang="en-US"/>
              <a:t>Quality of OD demand info is critical for network planning and operational decisions, because how to provide sufficient  supply in terms of transportation services to meet demand in terms of OD flows</a:t>
            </a:r>
          </a:p>
          <a:p>
            <a:endParaRPr lang="en-US"/>
          </a:p>
          <a:p>
            <a:endParaRPr lang="en-US"/>
          </a:p>
          <a:p>
            <a:endParaRPr lang="en-US"/>
          </a:p>
          <a:p>
            <a:endParaRPr lang="en-US"/>
          </a:p>
        </p:txBody>
      </p:sp>
    </p:spTree>
    <p:extLst>
      <p:ext uri="{BB962C8B-B14F-4D97-AF65-F5344CB8AC3E}">
        <p14:creationId xmlns:p14="http://schemas.microsoft.com/office/powerpoint/2010/main" val="27234090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6950E1-0764-4374-BF1B-9B5997F44A77}" type="slidenum">
              <a:rPr lang="en-US"/>
              <a:pPr/>
              <a:t>167</a:t>
            </a:fld>
            <a:endParaRPr lang="en-US"/>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p:txBody>
          <a:bodyPr>
            <a:normAutofit fontScale="77500" lnSpcReduction="20000"/>
          </a:bodyPr>
          <a:lstStyle/>
          <a:p>
            <a:r>
              <a:rPr lang="en-US" altLang="zh-CN"/>
              <a:t>Information overload?</a:t>
            </a:r>
          </a:p>
          <a:p>
            <a:endParaRPr lang="en-US" altLang="zh-CN"/>
          </a:p>
          <a:p>
            <a:r>
              <a:rPr lang="en-US"/>
              <a:t>Traditional survey methods </a:t>
            </a:r>
            <a:r>
              <a:rPr lang="en-US" altLang="zh-CN"/>
              <a:t>cannot provide </a:t>
            </a:r>
            <a:r>
              <a:rPr lang="en-US" altLang="zh-CN">
                <a:solidFill>
                  <a:srgbClr val="FF3300"/>
                </a:solidFill>
              </a:rPr>
              <a:t>up-to-date</a:t>
            </a:r>
            <a:r>
              <a:rPr lang="en-US" altLang="zh-CN"/>
              <a:t> dynamic demand inputs</a:t>
            </a:r>
          </a:p>
          <a:p>
            <a:pPr lvl="1"/>
            <a:r>
              <a:rPr lang="en-US"/>
              <a:t>Model estimation based on social-economic and geographic data</a:t>
            </a:r>
          </a:p>
          <a:p>
            <a:pPr lvl="1"/>
            <a:r>
              <a:rPr lang="en-US"/>
              <a:t>Survey samples from household, destination and roadside interviews</a:t>
            </a:r>
          </a:p>
          <a:p>
            <a:r>
              <a:rPr lang="en-US"/>
              <a:t>Advanced surveillance technologies offer more reliable and less costly channels to provide </a:t>
            </a:r>
            <a:r>
              <a:rPr lang="en-US">
                <a:solidFill>
                  <a:srgbClr val="FF3300"/>
                </a:solidFill>
              </a:rPr>
              <a:t>real-time traffic flow measurements</a:t>
            </a:r>
          </a:p>
          <a:p>
            <a:r>
              <a:rPr lang="en-US" altLang="zh-CN"/>
              <a:t>Common used loop detectors</a:t>
            </a:r>
          </a:p>
          <a:p>
            <a:r>
              <a:rPr lang="en-US" altLang="zh-CN"/>
              <a:t>My focus is ow </a:t>
            </a:r>
          </a:p>
          <a:p>
            <a:endParaRPr lang="en-US" altLang="zh-CN"/>
          </a:p>
          <a:p>
            <a:r>
              <a:rPr lang="en-US" altLang="zh-CN"/>
              <a:t>Turning Real-Time Data into Historical Data to</a:t>
            </a:r>
          </a:p>
          <a:p>
            <a:r>
              <a:rPr lang="en-US" altLang="zh-CN"/>
              <a:t>Support Strategic Decisions</a:t>
            </a:r>
          </a:p>
          <a:p>
            <a:endParaRPr lang="en-US" altLang="zh-CN"/>
          </a:p>
          <a:p>
            <a:r>
              <a:rPr lang="en-US" altLang="zh-CN"/>
              <a:t>Long term demand pattern</a:t>
            </a:r>
          </a:p>
          <a:p>
            <a:r>
              <a:rPr lang="en-US" altLang="zh-CN"/>
              <a:t>Time-consuming</a:t>
            </a:r>
          </a:p>
          <a:p>
            <a:endParaRPr lang="en-US" altLang="zh-CN"/>
          </a:p>
          <a:p>
            <a:r>
              <a:rPr lang="en-US" altLang="zh-CN"/>
              <a:t>Household, destination and roadside interview surveys, typically used in the transportation planning analysis, provide valuable samples about the detailed travel activities of each tripmaker, such as the origin and destination, the mode used and the travel time. </a:t>
            </a:r>
          </a:p>
          <a:p>
            <a:r>
              <a:rPr lang="en-US" altLang="zh-CN"/>
              <a:t>Populating OD demand patterns from survey samples, however, is a very costly and time-consuming process. Besides, the above traditional survey methods cannot provide up-to-date dynamic demand inputs required by on-line ATMS and ATIS applications. </a:t>
            </a:r>
          </a:p>
          <a:p>
            <a:endParaRPr lang="en-US" altLang="zh-CN"/>
          </a:p>
          <a:p>
            <a:r>
              <a:rPr lang="en-US"/>
              <a:t>more reliable and less costly channels to </a:t>
            </a:r>
          </a:p>
          <a:p>
            <a:r>
              <a:rPr lang="en-US"/>
              <a:t>Dynamic OD demand estimation can be viewed as a inverse problem of DTA</a:t>
            </a:r>
          </a:p>
          <a:p>
            <a:endParaRPr lang="en-US"/>
          </a:p>
          <a:p>
            <a:r>
              <a:rPr lang="en-US"/>
              <a:t>Data are overloaded</a:t>
            </a:r>
          </a:p>
          <a:p>
            <a:endParaRPr lang="en-US"/>
          </a:p>
        </p:txBody>
      </p:sp>
    </p:spTree>
    <p:extLst>
      <p:ext uri="{BB962C8B-B14F-4D97-AF65-F5344CB8AC3E}">
        <p14:creationId xmlns:p14="http://schemas.microsoft.com/office/powerpoint/2010/main" val="26157347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167F9-28E9-4C80-9DD7-C3DE2FDD3AA7}" type="slidenum">
              <a:rPr lang="en-US"/>
              <a:pPr/>
              <a:t>168</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r>
              <a:rPr lang="en-US" sz="900"/>
              <a:t>Note: In dynamic context and especially in congested networks, link-flow proportions are not constant and are, themselves, </a:t>
            </a:r>
            <a:r>
              <a:rPr lang="en-US" sz="900" b="1">
                <a:solidFill>
                  <a:srgbClr val="FF3300"/>
                </a:solidFill>
              </a:rPr>
              <a:t>a nonlinear function of the (unknown) OD demand values.</a:t>
            </a:r>
          </a:p>
          <a:p>
            <a:endParaRPr lang="en-US"/>
          </a:p>
        </p:txBody>
      </p:sp>
    </p:spTree>
    <p:extLst>
      <p:ext uri="{BB962C8B-B14F-4D97-AF65-F5344CB8AC3E}">
        <p14:creationId xmlns:p14="http://schemas.microsoft.com/office/powerpoint/2010/main" val="3492332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9DF8F71-2FA2-41EC-8713-606C3C8C67AB}" type="slidenum">
              <a:rPr lang="en-US"/>
              <a:pPr/>
              <a:t>8</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125728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6AFF0-E222-4A59-98D6-6CF872A47684}" type="slidenum">
              <a:rPr lang="en-US"/>
              <a:pPr/>
              <a:t>169</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normAutofit fontScale="92500" lnSpcReduction="20000"/>
          </a:bodyPr>
          <a:lstStyle/>
          <a:p>
            <a:r>
              <a:rPr lang="en-US"/>
              <a:t>OD Demand split  for a network with all counts on entry exit links</a:t>
            </a:r>
          </a:p>
          <a:p>
            <a:r>
              <a:rPr lang="en-US"/>
              <a:t>Genea</a:t>
            </a:r>
          </a:p>
          <a:p>
            <a:endParaRPr lang="en-US"/>
          </a:p>
          <a:p>
            <a:r>
              <a:rPr lang="en-US"/>
              <a:t>The Link Proportion Matrix captures the </a:t>
            </a:r>
            <a:r>
              <a:rPr lang="en-US" b="1"/>
              <a:t>effects of route</a:t>
            </a:r>
          </a:p>
          <a:p>
            <a:r>
              <a:rPr lang="en-US" b="1"/>
              <a:t>choice</a:t>
            </a:r>
            <a:r>
              <a:rPr lang="en-US"/>
              <a:t>, </a:t>
            </a:r>
            <a:r>
              <a:rPr lang="en-US" b="1"/>
              <a:t>travel time dispersion </a:t>
            </a:r>
            <a:r>
              <a:rPr lang="en-US"/>
              <a:t>and </a:t>
            </a:r>
            <a:r>
              <a:rPr lang="en-US" b="1"/>
              <a:t>departure</a:t>
            </a:r>
          </a:p>
          <a:p>
            <a:r>
              <a:rPr lang="en-US" b="1"/>
              <a:t>time</a:t>
            </a:r>
          </a:p>
          <a:p>
            <a:r>
              <a:rPr lang="en-US"/>
              <a:t>#“</a:t>
            </a:r>
            <a:r>
              <a:rPr lang="en-US" i="1"/>
              <a:t>It is a complete description of the </a:t>
            </a:r>
            <a:r>
              <a:rPr lang="en-US" b="1" i="1"/>
              <a:t>TEMPORAL-SPATIAL</a:t>
            </a:r>
          </a:p>
          <a:p>
            <a:r>
              <a:rPr lang="en-US" i="1"/>
              <a:t>characteristics of traffic on a Network</a:t>
            </a:r>
            <a:r>
              <a:rPr lang="en-US"/>
              <a:t>”</a:t>
            </a:r>
          </a:p>
          <a:p>
            <a:endParaRPr lang="en-US"/>
          </a:p>
          <a:p>
            <a:r>
              <a:rPr lang="en-US"/>
              <a:t>Link flow proportions</a:t>
            </a:r>
          </a:p>
          <a:p>
            <a:r>
              <a:rPr lang="en-US"/>
              <a:t>mlj</a:t>
            </a:r>
          </a:p>
          <a:p>
            <a:r>
              <a:rPr lang="en-US"/>
              <a:t>od (</a:t>
            </a:r>
            <a:r>
              <a:rPr lang="en-US" b="1"/>
              <a:t>assignment matrix</a:t>
            </a:r>
            <a:r>
              <a:rPr lang="en-US"/>
              <a:t>) is</a:t>
            </a:r>
          </a:p>
          <a:p>
            <a:r>
              <a:rPr lang="en-US"/>
              <a:t>the fraction of OD flows </a:t>
            </a:r>
            <a:r>
              <a:rPr lang="en-US" i="1"/>
              <a:t>dod</a:t>
            </a:r>
            <a:r>
              <a:rPr lang="en-US"/>
              <a:t>[t]</a:t>
            </a:r>
          </a:p>
          <a:p>
            <a:r>
              <a:rPr lang="en-US"/>
              <a:t>observed on link l at</a:t>
            </a:r>
          </a:p>
          <a:p>
            <a:r>
              <a:rPr lang="en-US"/>
              <a:t>observation time j and</a:t>
            </a:r>
          </a:p>
          <a:p>
            <a:r>
              <a:rPr lang="en-US"/>
              <a:t>leaving their origins at [t] (i.e.</a:t>
            </a:r>
          </a:p>
          <a:p>
            <a:r>
              <a:rPr lang="en-US"/>
              <a:t>at or before time slice j)</a:t>
            </a:r>
          </a:p>
          <a:p>
            <a:r>
              <a:rPr lang="en-US"/>
              <a:t>od (</a:t>
            </a:r>
            <a:r>
              <a:rPr lang="en-US" b="1"/>
              <a:t>assignment matrix</a:t>
            </a:r>
            <a:r>
              <a:rPr lang="en-US"/>
              <a:t>) is</a:t>
            </a:r>
          </a:p>
          <a:p>
            <a:r>
              <a:rPr lang="en-US"/>
              <a:t>the fraction of OD flows </a:t>
            </a:r>
            <a:r>
              <a:rPr lang="en-US" i="1"/>
              <a:t>dod</a:t>
            </a:r>
            <a:r>
              <a:rPr lang="en-US"/>
              <a:t>[t]</a:t>
            </a:r>
          </a:p>
          <a:p>
            <a:r>
              <a:rPr lang="en-US"/>
              <a:t>observed on link l at</a:t>
            </a:r>
          </a:p>
          <a:p>
            <a:r>
              <a:rPr lang="en-US"/>
              <a:t>observation time j and</a:t>
            </a:r>
          </a:p>
          <a:p>
            <a:r>
              <a:rPr lang="en-US"/>
              <a:t>leaving their origins at [t] (i.</a:t>
            </a:r>
          </a:p>
        </p:txBody>
      </p:sp>
    </p:spTree>
    <p:extLst>
      <p:ext uri="{BB962C8B-B14F-4D97-AF65-F5344CB8AC3E}">
        <p14:creationId xmlns:p14="http://schemas.microsoft.com/office/powerpoint/2010/main" val="6097317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8F6F02C-FCE1-4F07-AE3F-10862B87D6DA}" type="slidenum">
              <a:rPr lang="en-US"/>
              <a:pPr/>
              <a:t>170</a:t>
            </a:fld>
            <a:endParaRPr lang="en-US"/>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2022067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171</a:t>
            </a:fld>
            <a:endParaRPr lang="en-US"/>
          </a:p>
        </p:txBody>
      </p:sp>
    </p:spTree>
    <p:extLst>
      <p:ext uri="{BB962C8B-B14F-4D97-AF65-F5344CB8AC3E}">
        <p14:creationId xmlns:p14="http://schemas.microsoft.com/office/powerpoint/2010/main" val="36660169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172</a:t>
            </a:fld>
            <a:endParaRPr lang="en-US"/>
          </a:p>
        </p:txBody>
      </p:sp>
    </p:spTree>
    <p:extLst>
      <p:ext uri="{BB962C8B-B14F-4D97-AF65-F5344CB8AC3E}">
        <p14:creationId xmlns:p14="http://schemas.microsoft.com/office/powerpoint/2010/main" val="37655721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173</a:t>
            </a:fld>
            <a:endParaRPr lang="en-US"/>
          </a:p>
        </p:txBody>
      </p:sp>
    </p:spTree>
    <p:extLst>
      <p:ext uri="{BB962C8B-B14F-4D97-AF65-F5344CB8AC3E}">
        <p14:creationId xmlns:p14="http://schemas.microsoft.com/office/powerpoint/2010/main" val="12590832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174</a:t>
            </a:fld>
            <a:endParaRPr lang="en-US"/>
          </a:p>
        </p:txBody>
      </p:sp>
    </p:spTree>
    <p:extLst>
      <p:ext uri="{BB962C8B-B14F-4D97-AF65-F5344CB8AC3E}">
        <p14:creationId xmlns:p14="http://schemas.microsoft.com/office/powerpoint/2010/main" val="33349051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175</a:t>
            </a:fld>
            <a:endParaRPr lang="en-US"/>
          </a:p>
        </p:txBody>
      </p:sp>
    </p:spTree>
    <p:extLst>
      <p:ext uri="{BB962C8B-B14F-4D97-AF65-F5344CB8AC3E}">
        <p14:creationId xmlns:p14="http://schemas.microsoft.com/office/powerpoint/2010/main" val="19964463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176</a:t>
            </a:fld>
            <a:endParaRPr lang="en-US"/>
          </a:p>
        </p:txBody>
      </p:sp>
    </p:spTree>
    <p:extLst>
      <p:ext uri="{BB962C8B-B14F-4D97-AF65-F5344CB8AC3E}">
        <p14:creationId xmlns:p14="http://schemas.microsoft.com/office/powerpoint/2010/main" val="36681226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177</a:t>
            </a:fld>
            <a:endParaRPr lang="en-US"/>
          </a:p>
        </p:txBody>
      </p:sp>
    </p:spTree>
    <p:extLst>
      <p:ext uri="{BB962C8B-B14F-4D97-AF65-F5344CB8AC3E}">
        <p14:creationId xmlns:p14="http://schemas.microsoft.com/office/powerpoint/2010/main" val="15284747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178</a:t>
            </a:fld>
            <a:endParaRPr lang="en-US"/>
          </a:p>
        </p:txBody>
      </p:sp>
    </p:spTree>
    <p:extLst>
      <p:ext uri="{BB962C8B-B14F-4D97-AF65-F5344CB8AC3E}">
        <p14:creationId xmlns:p14="http://schemas.microsoft.com/office/powerpoint/2010/main" val="1718050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FD36B10-E8CC-4BA7-ADE7-792437FCE840}" type="slidenum">
              <a:rPr lang="en-US"/>
              <a:pPr/>
              <a:t>9</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336052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B7AFCBD-0213-4246-B2D6-279CF3BA01B2}" type="slidenum">
              <a:rPr lang="en-US"/>
              <a:pPr/>
              <a:t>179</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11911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180</a:t>
            </a:fld>
            <a:endParaRPr lang="en-US"/>
          </a:p>
        </p:txBody>
      </p:sp>
    </p:spTree>
    <p:extLst>
      <p:ext uri="{BB962C8B-B14F-4D97-AF65-F5344CB8AC3E}">
        <p14:creationId xmlns:p14="http://schemas.microsoft.com/office/powerpoint/2010/main" val="9084081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181</a:t>
            </a:fld>
            <a:endParaRPr lang="en-US"/>
          </a:p>
        </p:txBody>
      </p:sp>
    </p:spTree>
    <p:extLst>
      <p:ext uri="{BB962C8B-B14F-4D97-AF65-F5344CB8AC3E}">
        <p14:creationId xmlns:p14="http://schemas.microsoft.com/office/powerpoint/2010/main" val="4736005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182</a:t>
            </a:fld>
            <a:endParaRPr lang="en-US"/>
          </a:p>
        </p:txBody>
      </p:sp>
    </p:spTree>
    <p:extLst>
      <p:ext uri="{BB962C8B-B14F-4D97-AF65-F5344CB8AC3E}">
        <p14:creationId xmlns:p14="http://schemas.microsoft.com/office/powerpoint/2010/main" val="40477493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183</a:t>
            </a:fld>
            <a:endParaRPr lang="en-US"/>
          </a:p>
        </p:txBody>
      </p:sp>
    </p:spTree>
    <p:extLst>
      <p:ext uri="{BB962C8B-B14F-4D97-AF65-F5344CB8AC3E}">
        <p14:creationId xmlns:p14="http://schemas.microsoft.com/office/powerpoint/2010/main" val="6659606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184</a:t>
            </a:fld>
            <a:endParaRPr lang="en-US"/>
          </a:p>
        </p:txBody>
      </p:sp>
    </p:spTree>
    <p:extLst>
      <p:ext uri="{BB962C8B-B14F-4D97-AF65-F5344CB8AC3E}">
        <p14:creationId xmlns:p14="http://schemas.microsoft.com/office/powerpoint/2010/main" val="20316685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185</a:t>
            </a:fld>
            <a:endParaRPr lang="en-US"/>
          </a:p>
        </p:txBody>
      </p:sp>
    </p:spTree>
    <p:extLst>
      <p:ext uri="{BB962C8B-B14F-4D97-AF65-F5344CB8AC3E}">
        <p14:creationId xmlns:p14="http://schemas.microsoft.com/office/powerpoint/2010/main" val="38493055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pPr/>
              <a:t>186</a:t>
            </a:fld>
            <a:endParaRPr lang="en-US"/>
          </a:p>
        </p:txBody>
      </p:sp>
    </p:spTree>
    <p:extLst>
      <p:ext uri="{BB962C8B-B14F-4D97-AF65-F5344CB8AC3E}">
        <p14:creationId xmlns:p14="http://schemas.microsoft.com/office/powerpoint/2010/main" val="3882140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193</a:t>
            </a:fld>
            <a:endParaRPr lang="en-US"/>
          </a:p>
        </p:txBody>
      </p:sp>
    </p:spTree>
    <p:extLst>
      <p:ext uri="{BB962C8B-B14F-4D97-AF65-F5344CB8AC3E}">
        <p14:creationId xmlns:p14="http://schemas.microsoft.com/office/powerpoint/2010/main" val="6243675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45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CD96E58-FF45-463B-9382-726C1EE0CA83}" type="slidenum">
              <a:rPr lang="en-US"/>
              <a:pPr fontAlgn="base">
                <a:spcBef>
                  <a:spcPct val="0"/>
                </a:spcBef>
                <a:spcAft>
                  <a:spcPct val="0"/>
                </a:spcAft>
              </a:pPr>
              <a:t>194</a:t>
            </a:fld>
            <a:endParaRPr lang="en-US"/>
          </a:p>
        </p:txBody>
      </p:sp>
    </p:spTree>
    <p:extLst>
      <p:ext uri="{BB962C8B-B14F-4D97-AF65-F5344CB8AC3E}">
        <p14:creationId xmlns:p14="http://schemas.microsoft.com/office/powerpoint/2010/main" val="3835610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www.tep.umd.edu" TargetMode="External"/><Relationship Id="rId4" Type="http://schemas.openxmlformats.org/officeDocument/2006/relationships/hyperlink" Target="http://www.ntc.umd.edu"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497638"/>
            <a:ext cx="9144000" cy="365125"/>
          </a:xfrm>
          <a:prstGeom prst="rect">
            <a:avLst/>
          </a:prstGeom>
          <a:solidFill>
            <a:srgbClr val="FFCC00"/>
          </a:solidFill>
          <a:ln>
            <a:solidFill>
              <a:srgbClr val="FFCC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endParaRPr lang="en-US" altLang="en-US" sz="1800">
              <a:solidFill>
                <a:srgbClr val="FFFFFF"/>
              </a:solidFill>
              <a:latin typeface="Calibri" pitchFamily="34" charset="0"/>
            </a:endParaRPr>
          </a:p>
        </p:txBody>
      </p:sp>
      <p:pic>
        <p:nvPicPr>
          <p:cNvPr id="6" name="Picture 9" descr="NTC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6443663"/>
            <a:ext cx="1428751" cy="42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a:xfrm>
            <a:off x="0" y="873125"/>
            <a:ext cx="9144000" cy="46038"/>
          </a:xfrm>
          <a:prstGeom prst="rect">
            <a:avLst/>
          </a:prstGeom>
          <a:solidFill>
            <a:srgbClr val="FFCC00"/>
          </a:solidFill>
          <a:ln>
            <a:solidFill>
              <a:srgbClr val="FFCC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endParaRPr lang="en-US" altLang="en-US" sz="1800">
              <a:solidFill>
                <a:srgbClr val="FFFFFF"/>
              </a:solidFill>
              <a:latin typeface="Calibri" pitchFamily="34" charset="0"/>
            </a:endParaRPr>
          </a:p>
        </p:txBody>
      </p:sp>
      <p:pic>
        <p:nvPicPr>
          <p:cNvPr id="8" name="Picture 236" descr="C:\Documents and Settings\Xiang He\My Documents\Downloads\university-of-maryland-logo.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94675" y="0"/>
            <a:ext cx="949325" cy="94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Slide Number Placeholder 5"/>
          <p:cNvSpPr>
            <a:spLocks noGrp="1"/>
          </p:cNvSpPr>
          <p:nvPr>
            <p:ph type="sldNum" sz="quarter" idx="10"/>
          </p:nvPr>
        </p:nvSpPr>
        <p:spPr/>
        <p:txBody>
          <a:bodyPr/>
          <a:lstStyle>
            <a:lvl1pPr>
              <a:defRPr/>
            </a:lvl1pPr>
          </a:lstStyle>
          <a:p>
            <a:fld id="{F7B42AF5-83B0-4E00-AFE1-55FB3D0E58C4}" type="slidenum">
              <a:rPr lang="en-US" altLang="en-US"/>
              <a:pPr/>
              <a:t>‹#›</a:t>
            </a:fld>
            <a:endParaRPr lang="en-US" altLang="en-US"/>
          </a:p>
        </p:txBody>
      </p:sp>
      <p:sp>
        <p:nvSpPr>
          <p:cNvPr id="5" name="TextBox 6"/>
          <p:cNvSpPr txBox="1">
            <a:spLocks noChangeArrowheads="1"/>
          </p:cNvSpPr>
          <p:nvPr userDrawn="1"/>
        </p:nvSpPr>
        <p:spPr bwMode="auto">
          <a:xfrm>
            <a:off x="1549400" y="6516688"/>
            <a:ext cx="7061200" cy="307975"/>
          </a:xfrm>
          <a:prstGeom prst="rect">
            <a:avLst/>
          </a:prstGeom>
          <a:noFill/>
          <a:ln>
            <a:noFill/>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en-US" sz="1400" b="1" dirty="0">
                <a:latin typeface="Calibri" pitchFamily="34" charset="0"/>
              </a:rPr>
              <a:t>National Transportation Center @Maryland  ||  </a:t>
            </a:r>
            <a:r>
              <a:rPr lang="en-US" altLang="en-US" sz="1400" b="1" dirty="0">
                <a:latin typeface="Calibri" pitchFamily="34" charset="0"/>
                <a:hlinkClick r:id="rId4"/>
              </a:rPr>
              <a:t>www.ntc.umd.edu</a:t>
            </a:r>
            <a:r>
              <a:rPr lang="en-US" altLang="en-US" sz="1400" b="1" dirty="0">
                <a:latin typeface="Calibri" pitchFamily="34" charset="0"/>
              </a:rPr>
              <a:t>  ||  </a:t>
            </a:r>
            <a:r>
              <a:rPr lang="en-US" altLang="en-US" sz="1400" b="1" dirty="0">
                <a:latin typeface="Calibri" pitchFamily="34" charset="0"/>
                <a:hlinkClick r:id="rId5"/>
              </a:rPr>
              <a:t>www.tep.umd.edu</a:t>
            </a:r>
            <a:endParaRPr lang="en-US" altLang="en-US" sz="1400" b="1" dirty="0">
              <a:latin typeface="Calibri" pitchFamily="34" charset="0"/>
            </a:endParaRPr>
          </a:p>
        </p:txBody>
      </p:sp>
    </p:spTree>
    <p:extLst>
      <p:ext uri="{BB962C8B-B14F-4D97-AF65-F5344CB8AC3E}">
        <p14:creationId xmlns:p14="http://schemas.microsoft.com/office/powerpoint/2010/main" val="213546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10600" y="6494463"/>
            <a:ext cx="525463"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ED9B224-F6ED-4B00-A163-C617FF633513}" type="slidenum">
              <a:rPr lang="en-US" altLang="en-US"/>
              <a:pPr/>
              <a:t>‹#›</a:t>
            </a:fld>
            <a:endParaRPr lang="en-US" altLang="en-US" dirty="0"/>
          </a:p>
        </p:txBody>
      </p:sp>
    </p:spTree>
    <p:extLst>
      <p:ext uri="{BB962C8B-B14F-4D97-AF65-F5344CB8AC3E}">
        <p14:creationId xmlns:p14="http://schemas.microsoft.com/office/powerpoint/2010/main" val="408505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dirty="0"/>
              <a:t>Click to edit Master title style</a:t>
            </a:r>
          </a:p>
        </p:txBody>
      </p:sp>
      <p:sp>
        <p:nvSpPr>
          <p:cNvPr id="5" name="Date Placeholder 4"/>
          <p:cNvSpPr>
            <a:spLocks noGrp="1"/>
          </p:cNvSpPr>
          <p:nvPr>
            <p:ph type="dt" sz="half" idx="10"/>
          </p:nvPr>
        </p:nvSpPr>
        <p:spPr>
          <a:xfrm>
            <a:off x="6400800" y="6356350"/>
            <a:ext cx="2289048" cy="365760"/>
          </a:xfrm>
          <a:prstGeom prst="rect">
            <a:avLst/>
          </a:prstGeom>
        </p:spPr>
        <p:txBody>
          <a:bodyPr/>
          <a:lstStyle/>
          <a:p>
            <a:fld id="{35C63455-111E-47D1-8D4A-D52B4042CEEC}" type="datetime1">
              <a:rPr lang="en-US" smtClean="0"/>
              <a:pPr/>
              <a:t>7/2/2022</a:t>
            </a:fld>
            <a:endParaRPr lang="en-US"/>
          </a:p>
        </p:txBody>
      </p:sp>
      <p:sp>
        <p:nvSpPr>
          <p:cNvPr id="6" name="Footer Placeholder 5"/>
          <p:cNvSpPr>
            <a:spLocks noGrp="1"/>
          </p:cNvSpPr>
          <p:nvPr>
            <p:ph type="ftr" sz="quarter" idx="11"/>
          </p:nvPr>
        </p:nvSpPr>
        <p:spPr>
          <a:xfrm>
            <a:off x="2898648" y="6356350"/>
            <a:ext cx="3505200" cy="36576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B018F59-5E9B-4438-A708-5911B454C624}" type="slidenum">
              <a:rPr lang="en-US" smtClean="0"/>
              <a:pPr/>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470187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763000" cy="838200"/>
          </a:xfrm>
        </p:spPr>
        <p:txBody>
          <a:bodyPr/>
          <a:lstStyle/>
          <a:p>
            <a:r>
              <a:rPr lang="en-US"/>
              <a:t>Click to edit Master title style</a:t>
            </a:r>
          </a:p>
        </p:txBody>
      </p:sp>
      <p:sp>
        <p:nvSpPr>
          <p:cNvPr id="3" name="Text Placeholder 2"/>
          <p:cNvSpPr>
            <a:spLocks noGrp="1"/>
          </p:cNvSpPr>
          <p:nvPr>
            <p:ph type="body" sz="half" idx="1"/>
          </p:nvPr>
        </p:nvSpPr>
        <p:spPr>
          <a:xfrm>
            <a:off x="152400" y="1066800"/>
            <a:ext cx="44196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066800"/>
            <a:ext cx="44196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13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www.tep.umd.edu"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www.ntc.umd.edu" TargetMode="Externa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p:cNvSpPr/>
          <p:nvPr userDrawn="1"/>
        </p:nvSpPr>
        <p:spPr>
          <a:xfrm>
            <a:off x="0" y="6497638"/>
            <a:ext cx="9144000" cy="365125"/>
          </a:xfrm>
          <a:prstGeom prst="rect">
            <a:avLst/>
          </a:prstGeom>
          <a:solidFill>
            <a:srgbClr val="FFCC00"/>
          </a:solidFill>
          <a:ln>
            <a:solidFill>
              <a:srgbClr val="FFCC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endParaRPr lang="en-US" altLang="en-US" sz="1800">
              <a:solidFill>
                <a:srgbClr val="FFFFFF"/>
              </a:solidFill>
              <a:latin typeface="Calibri" pitchFamily="34" charset="0"/>
            </a:endParaRPr>
          </a:p>
        </p:txBody>
      </p:sp>
      <p:sp>
        <p:nvSpPr>
          <p:cNvPr id="8" name="TextBox 6"/>
          <p:cNvSpPr txBox="1">
            <a:spLocks noChangeArrowheads="1"/>
          </p:cNvSpPr>
          <p:nvPr userDrawn="1"/>
        </p:nvSpPr>
        <p:spPr bwMode="auto">
          <a:xfrm>
            <a:off x="1549400" y="6516688"/>
            <a:ext cx="7061200" cy="307975"/>
          </a:xfrm>
          <a:prstGeom prst="rect">
            <a:avLst/>
          </a:prstGeom>
          <a:noFill/>
          <a:ln>
            <a:noFill/>
          </a:ln>
        </p:spPr>
        <p:txBody>
          <a:bodyPr>
            <a:spAutoFit/>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en-US" sz="1400" b="1" dirty="0">
                <a:latin typeface="Calibri" pitchFamily="34" charset="0"/>
              </a:rPr>
              <a:t>National Transportation Center @Maryland  ||  </a:t>
            </a:r>
            <a:r>
              <a:rPr lang="en-US" altLang="en-US" sz="1400" b="1" dirty="0">
                <a:latin typeface="Calibri" pitchFamily="34" charset="0"/>
                <a:hlinkClick r:id="rId6"/>
              </a:rPr>
              <a:t>www.ntc.umd.edu</a:t>
            </a:r>
            <a:r>
              <a:rPr lang="en-US" altLang="en-US" sz="1400" b="1" dirty="0">
                <a:latin typeface="Calibri" pitchFamily="34" charset="0"/>
              </a:rPr>
              <a:t>  ||  </a:t>
            </a:r>
            <a:r>
              <a:rPr lang="en-US" altLang="en-US" sz="1400" b="1" dirty="0">
                <a:latin typeface="Calibri" pitchFamily="34" charset="0"/>
                <a:hlinkClick r:id="rId7"/>
              </a:rPr>
              <a:t>www.tep.umd.edu</a:t>
            </a:r>
            <a:endParaRPr lang="en-US" altLang="en-US" sz="1400" b="1" dirty="0">
              <a:latin typeface="Calibri" pitchFamily="34" charset="0"/>
            </a:endParaRPr>
          </a:p>
        </p:txBody>
      </p:sp>
      <p:pic>
        <p:nvPicPr>
          <p:cNvPr id="1030" name="Picture 9" descr="NTC Logo.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938" y="6443663"/>
            <a:ext cx="1428751" cy="42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userDrawn="1"/>
        </p:nvSpPr>
        <p:spPr>
          <a:xfrm>
            <a:off x="0" y="873125"/>
            <a:ext cx="9144000" cy="46038"/>
          </a:xfrm>
          <a:prstGeom prst="rect">
            <a:avLst/>
          </a:prstGeom>
          <a:solidFill>
            <a:srgbClr val="FFCC00"/>
          </a:solidFill>
          <a:ln>
            <a:solidFill>
              <a:srgbClr val="FFCC00"/>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ctr" eaLnBrk="1" hangingPunct="1"/>
            <a:endParaRPr lang="en-US" altLang="en-US" sz="1800">
              <a:solidFill>
                <a:srgbClr val="FFFFFF"/>
              </a:solidFill>
              <a:latin typeface="Calibri" pitchFamily="34" charset="0"/>
            </a:endParaRPr>
          </a:p>
        </p:txBody>
      </p:sp>
      <p:pic>
        <p:nvPicPr>
          <p:cNvPr id="1032" name="Picture 236" descr="C:\Documents and Settings\Xiang He\My Documents\Downloads\university-of-maryland-logo.jp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94675" y="0"/>
            <a:ext cx="949325" cy="944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lide Number Placeholder 5"/>
          <p:cNvSpPr>
            <a:spLocks noGrp="1"/>
          </p:cNvSpPr>
          <p:nvPr>
            <p:ph type="sldNum" sz="quarter" idx="4"/>
          </p:nvPr>
        </p:nvSpPr>
        <p:spPr>
          <a:xfrm>
            <a:off x="8610600" y="6494463"/>
            <a:ext cx="525463"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fld id="{5ED9B224-F6ED-4B00-A163-C617FF633513}"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zhou99@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xzhou74@asu.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en.wikipedia.org/wiki/Braess's_paradox"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wmf"/></Relationships>
</file>

<file path=ppt/slides/_rels/slide1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67.xml.rels><?xml version="1.0" encoding="UTF-8" standalone="yes"?>
<Relationships xmlns="http://schemas.openxmlformats.org/package/2006/relationships"><Relationship Id="rId3" Type="http://schemas.openxmlformats.org/officeDocument/2006/relationships/image" Target="../media/image134.gif"/><Relationship Id="rId7"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8.x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143.wmf"/><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40.wmf"/><Relationship Id="rId11" Type="http://schemas.openxmlformats.org/officeDocument/2006/relationships/oleObject" Target="../embeddings/oleObject21.bin"/><Relationship Id="rId5" Type="http://schemas.openxmlformats.org/officeDocument/2006/relationships/oleObject" Target="../embeddings/oleObject18.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20.bin"/></Relationships>
</file>

<file path=ppt/slides/_rels/slide169.x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145.wmf"/><Relationship Id="rId5" Type="http://schemas.openxmlformats.org/officeDocument/2006/relationships/oleObject" Target="../embeddings/oleObject23.bin"/><Relationship Id="rId4" Type="http://schemas.openxmlformats.org/officeDocument/2006/relationships/image" Target="../media/image144.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48.wmf"/><Relationship Id="rId5" Type="http://schemas.openxmlformats.org/officeDocument/2006/relationships/oleObject" Target="../embeddings/oleObject26.bin"/><Relationship Id="rId4" Type="http://schemas.openxmlformats.org/officeDocument/2006/relationships/image" Target="../media/image147.wmf"/></Relationships>
</file>

<file path=ppt/slides/_rels/slide1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77.jpeg"/></Relationships>
</file>

<file path=ppt/slides/_rels/slide214.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94.jpeg"/></Relationships>
</file>

<file path=ppt/slides/_rels/slide231.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96.jpeg"/></Relationships>
</file>

<file path=ppt/slides/_rels/slide232.xml.rels><?xml version="1.0" encoding="UTF-8" standalone="yes"?>
<Relationships xmlns="http://schemas.openxmlformats.org/package/2006/relationships"><Relationship Id="rId3" Type="http://schemas.openxmlformats.org/officeDocument/2006/relationships/hyperlink" Target="http://www.uwyo.edu/civil/faculty_staff/faculty/milan-zlatkovic/index.html" TargetMode="External"/><Relationship Id="rId2" Type="http://schemas.openxmlformats.org/officeDocument/2006/relationships/hyperlink" Target="https://scholar.google.com/citations?view_op=view_org&amp;hl=en&amp;org=13567583592055994254" TargetMode="External"/><Relationship Id="rId1" Type="http://schemas.openxmlformats.org/officeDocument/2006/relationships/slideLayout" Target="../slideLayouts/slideLayout1.xml"/><Relationship Id="rId4" Type="http://schemas.openxmlformats.org/officeDocument/2006/relationships/image" Target="../media/image197.jpeg"/></Relationships>
</file>

<file path=ppt/slides/_rels/slide23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github.com/xzhou99/Agent-Plus/blob/master/cpp_source_code_v2_VRP/AgentPlus_VRP/AgentPlus/AgentPlus.cpp" TargetMode="External"/><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24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0.xml.rels><?xml version="1.0" encoding="UTF-8" standalone="yes"?>
<Relationships xmlns="http://schemas.openxmlformats.org/package/2006/relationships"><Relationship Id="rId3" Type="http://schemas.openxmlformats.org/officeDocument/2006/relationships/hyperlink" Target="https://math.stackexchange.com/questions/1466459/assignment-problem-using-branch-and-bound-method" TargetMode="Externa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25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mailto:xzhou74@asu.edu" TargetMode="External"/><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xzhou99/learning-transportation/tree/master/lessons" TargetMode="External"/><Relationship Id="rId2" Type="http://schemas.openxmlformats.org/officeDocument/2006/relationships/hyperlink" Target="https://github.com/xzhou99/dtalite_software_release" TargetMode="External"/><Relationship Id="rId1" Type="http://schemas.openxmlformats.org/officeDocument/2006/relationships/slideLayout" Target="../slideLayouts/slideLayout2.xml"/><Relationship Id="rId4" Type="http://schemas.openxmlformats.org/officeDocument/2006/relationships/hyperlink" Target="https://github.com/xzhou99/dtalite_beta_tes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oleObject" Target="../embeddings/oleObject10.bin"/><Relationship Id="rId4"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13.bin"/><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w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hyperlink" Target="https://github.com/xzhou99/learning-transportation/tree/master/Lessons/Lesson%202/Data%20Set" TargetMode="Externa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Subtitle 2"/>
          <p:cNvSpPr>
            <a:spLocks noGrp="1"/>
          </p:cNvSpPr>
          <p:nvPr>
            <p:ph type="subTitle" idx="1"/>
          </p:nvPr>
        </p:nvSpPr>
        <p:spPr>
          <a:xfrm>
            <a:off x="0" y="1473280"/>
            <a:ext cx="9137650" cy="4447071"/>
          </a:xfrm>
        </p:spPr>
        <p:txBody>
          <a:bodyPr/>
          <a:lstStyle/>
          <a:p>
            <a:r>
              <a:rPr lang="en-US" altLang="en-US" sz="4000" b="1" dirty="0">
                <a:solidFill>
                  <a:srgbClr val="DE0000"/>
                </a:solidFill>
                <a:latin typeface="Arial" pitchFamily="34" charset="0"/>
                <a:cs typeface="Arial" pitchFamily="34" charset="0"/>
              </a:rPr>
              <a:t>Open-Source Dynamic Traffic Assignment Package</a:t>
            </a:r>
          </a:p>
          <a:p>
            <a:r>
              <a:rPr lang="en-US" altLang="en-US" sz="4000" b="1" dirty="0" err="1">
                <a:solidFill>
                  <a:srgbClr val="DE0000"/>
                </a:solidFill>
                <a:latin typeface="Arial" pitchFamily="34" charset="0"/>
                <a:cs typeface="Arial" pitchFamily="34" charset="0"/>
              </a:rPr>
              <a:t>DTALite</a:t>
            </a:r>
            <a:r>
              <a:rPr lang="en-US" altLang="en-US" sz="4000" b="1" dirty="0">
                <a:solidFill>
                  <a:srgbClr val="DE0000"/>
                </a:solidFill>
                <a:latin typeface="Arial" pitchFamily="34" charset="0"/>
                <a:cs typeface="Arial" pitchFamily="34" charset="0"/>
              </a:rPr>
              <a:t>/NEXTA Classic Edition</a:t>
            </a:r>
          </a:p>
          <a:p>
            <a:r>
              <a:rPr lang="en-US" altLang="en-US" sz="4000" b="1" dirty="0">
                <a:solidFill>
                  <a:srgbClr val="DE0000"/>
                </a:solidFill>
                <a:latin typeface="Arial" pitchFamily="34" charset="0"/>
                <a:cs typeface="Arial" pitchFamily="34" charset="0"/>
              </a:rPr>
              <a:t>(2017 September) </a:t>
            </a:r>
            <a:endParaRPr lang="en-US" altLang="en-US" sz="2800" dirty="0">
              <a:solidFill>
                <a:schemeClr val="tx1"/>
              </a:solidFill>
              <a:latin typeface="Arial" pitchFamily="34" charset="0"/>
              <a:cs typeface="Arial" pitchFamily="34" charset="0"/>
            </a:endParaRPr>
          </a:p>
          <a:p>
            <a:pPr eaLnBrk="1" hangingPunct="1"/>
            <a:r>
              <a:rPr lang="en-US" altLang="en-US" sz="2800" b="1" dirty="0" err="1">
                <a:solidFill>
                  <a:schemeClr val="tx1"/>
                </a:solidFill>
                <a:latin typeface="Arial" pitchFamily="34" charset="0"/>
                <a:cs typeface="Arial" pitchFamily="34" charset="0"/>
              </a:rPr>
              <a:t>Xuesong</a:t>
            </a:r>
            <a:r>
              <a:rPr lang="en-US" altLang="en-US" sz="2800" b="1" dirty="0">
                <a:solidFill>
                  <a:schemeClr val="tx1"/>
                </a:solidFill>
                <a:latin typeface="Arial" pitchFamily="34" charset="0"/>
                <a:cs typeface="Arial" pitchFamily="34" charset="0"/>
              </a:rPr>
              <a:t> Zhou</a:t>
            </a:r>
          </a:p>
          <a:p>
            <a:pPr eaLnBrk="1" hangingPunct="1"/>
            <a:endParaRPr lang="en-US" altLang="en-US" sz="2800" b="1" dirty="0">
              <a:solidFill>
                <a:schemeClr val="tx1"/>
              </a:solidFill>
              <a:latin typeface="Arial" pitchFamily="34" charset="0"/>
              <a:cs typeface="Arial" pitchFamily="34" charset="0"/>
            </a:endParaRPr>
          </a:p>
          <a:p>
            <a:pPr eaLnBrk="1" hangingPunct="1"/>
            <a:r>
              <a:rPr lang="en-US" altLang="en-US" sz="2800" dirty="0">
                <a:solidFill>
                  <a:srgbClr val="FFFF00"/>
                </a:solidFill>
                <a:latin typeface="Arial" pitchFamily="34" charset="0"/>
                <a:cs typeface="Arial" pitchFamily="34" charset="0"/>
                <a:hlinkClick r:id="rId3"/>
              </a:rPr>
              <a:t>xzhou99@gmail.com</a:t>
            </a:r>
            <a:endParaRPr lang="en-US" altLang="en-US" sz="2800" dirty="0">
              <a:solidFill>
                <a:srgbClr val="FFFF00"/>
              </a:solidFill>
              <a:latin typeface="Arial" pitchFamily="34" charset="0"/>
              <a:cs typeface="Arial" pitchFamily="34" charset="0"/>
            </a:endParaRPr>
          </a:p>
          <a:p>
            <a:pPr eaLnBrk="1" hangingPunct="1"/>
            <a:r>
              <a:rPr lang="en-US" altLang="en-US" sz="2800" dirty="0">
                <a:solidFill>
                  <a:srgbClr val="FFFF00"/>
                </a:solidFill>
                <a:latin typeface="Arial" pitchFamily="34" charset="0"/>
                <a:cs typeface="Arial" pitchFamily="34" charset="0"/>
                <a:hlinkClick r:id="rId4"/>
              </a:rPr>
              <a:t>xzhou74@asu.edu</a:t>
            </a:r>
            <a:endParaRPr lang="en-US" altLang="en-US" sz="2800" dirty="0">
              <a:solidFill>
                <a:srgbClr val="FFFF00"/>
              </a:solidFill>
              <a:latin typeface="Arial" pitchFamily="34" charset="0"/>
              <a:cs typeface="Arial" pitchFamily="34" charset="0"/>
            </a:endParaRPr>
          </a:p>
          <a:p>
            <a:pPr eaLnBrk="1" hangingPunct="1"/>
            <a:endParaRPr lang="en-US" altLang="en-US" sz="2800" dirty="0">
              <a:solidFill>
                <a:srgbClr val="FFFF00"/>
              </a:solidFill>
              <a:latin typeface="Arial" pitchFamily="34" charset="0"/>
              <a:cs typeface="Arial" pitchFamily="34" charset="0"/>
            </a:endParaRPr>
          </a:p>
          <a:p>
            <a:pPr eaLnBrk="1" hangingPunct="1"/>
            <a:endParaRPr lang="en-US" altLang="en-US" sz="2800" dirty="0">
              <a:solidFill>
                <a:schemeClr val="tx1"/>
              </a:solidFill>
              <a:latin typeface="Arial" pitchFamily="34" charset="0"/>
              <a:cs typeface="Arial" pitchFamily="34" charset="0"/>
            </a:endParaRPr>
          </a:p>
          <a:p>
            <a:endParaRPr lang="en-US" altLang="en-US" dirty="0">
              <a:solidFill>
                <a:schemeClr val="tx1"/>
              </a:solidFill>
              <a:latin typeface="Arial" pitchFamily="34" charset="0"/>
              <a:cs typeface="Arial" pitchFamily="34" charset="0"/>
            </a:endParaRPr>
          </a:p>
          <a:p>
            <a:r>
              <a:rPr lang="en-US" altLang="en-US" dirty="0">
                <a:solidFill>
                  <a:srgbClr val="898989"/>
                </a:solidFill>
              </a:rPr>
              <a:t> </a:t>
            </a:r>
          </a:p>
          <a:p>
            <a:pPr eaLnBrk="1" hangingPunct="1"/>
            <a:endParaRPr lang="en-US" altLang="en-US" dirty="0">
              <a:solidFill>
                <a:srgbClr val="898989"/>
              </a:solidFill>
            </a:endParaRPr>
          </a:p>
        </p:txBody>
      </p:sp>
      <p:sp>
        <p:nvSpPr>
          <p:cNvPr id="5123" name="Slide Number Placeholder 7"/>
          <p:cNvSpPr>
            <a:spLocks noGrp="1"/>
          </p:cNvSpPr>
          <p:nvPr>
            <p:ph type="sldNum" sz="quarter" idx="10"/>
          </p:nvPr>
        </p:nvSpPr>
        <p:spPr bwMode="auto">
          <a:xfrm>
            <a:off x="8475663" y="6483350"/>
            <a:ext cx="5588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14D15C20-9BF6-40BA-9D4D-A6C0A1716165}" type="slidenum">
              <a:rPr lang="en-US" altLang="en-US" sz="1400">
                <a:cs typeface="Arial" pitchFamily="34" charset="0"/>
              </a:rPr>
              <a:pPr/>
              <a:t>1</a:t>
            </a:fld>
            <a:endParaRPr lang="en-US" altLang="en-US" sz="1400" dirty="0">
              <a:cs typeface="Arial" pitchFamily="34" charset="0"/>
            </a:endParaRPr>
          </a:p>
        </p:txBody>
      </p:sp>
    </p:spTree>
    <p:extLst>
      <p:ext uri="{BB962C8B-B14F-4D97-AF65-F5344CB8AC3E}">
        <p14:creationId xmlns:p14="http://schemas.microsoft.com/office/powerpoint/2010/main" val="1656793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152400"/>
            <a:ext cx="9144000" cy="1143000"/>
          </a:xfrm>
        </p:spPr>
        <p:txBody>
          <a:bodyPr>
            <a:normAutofit fontScale="90000"/>
          </a:bodyPr>
          <a:lstStyle/>
          <a:p>
            <a:pPr eaLnBrk="1" hangingPunct="1"/>
            <a:r>
              <a:rPr lang="en-US" dirty="0"/>
              <a:t>Newell’s N-Curve Approach (Used in DTALite)</a:t>
            </a:r>
          </a:p>
        </p:txBody>
      </p:sp>
      <p:sp>
        <p:nvSpPr>
          <p:cNvPr id="18435" name="Rectangle 3"/>
          <p:cNvSpPr>
            <a:spLocks noGrp="1" noChangeArrowheads="1"/>
          </p:cNvSpPr>
          <p:nvPr>
            <p:ph type="body" idx="1"/>
          </p:nvPr>
        </p:nvSpPr>
        <p:spPr>
          <a:xfrm>
            <a:off x="304800" y="1143000"/>
            <a:ext cx="8382000" cy="4983163"/>
          </a:xfrm>
        </p:spPr>
        <p:txBody>
          <a:bodyPr>
            <a:normAutofit/>
          </a:bodyPr>
          <a:lstStyle/>
          <a:p>
            <a:pPr eaLnBrk="1" hangingPunct="1">
              <a:lnSpc>
                <a:spcPct val="90000"/>
              </a:lnSpc>
            </a:pPr>
            <a:r>
              <a:rPr lang="en-US" sz="2800" dirty="0"/>
              <a:t>N</a:t>
            </a:r>
            <a:r>
              <a:rPr lang="en-US" sz="2800" baseline="-25000" dirty="0"/>
              <a:t>i </a:t>
            </a:r>
            <a:r>
              <a:rPr lang="en-US" sz="2800" dirty="0"/>
              <a:t>(t): cumulative flow counts at location </a:t>
            </a:r>
            <a:r>
              <a:rPr lang="en-US" sz="2800" dirty="0" err="1"/>
              <a:t>i</a:t>
            </a:r>
            <a:r>
              <a:rPr lang="en-US" sz="2800" dirty="0"/>
              <a:t> at time t</a:t>
            </a:r>
          </a:p>
          <a:p>
            <a:pPr lvl="1" eaLnBrk="1" hangingPunct="1">
              <a:lnSpc>
                <a:spcPct val="90000"/>
              </a:lnSpc>
            </a:pPr>
            <a:r>
              <a:rPr lang="en-US" sz="2400" dirty="0"/>
              <a:t>q=[N</a:t>
            </a:r>
            <a:r>
              <a:rPr lang="en-US" sz="2400" baseline="-25000" dirty="0"/>
              <a:t>i</a:t>
            </a:r>
            <a:r>
              <a:rPr lang="en-US" sz="2400" dirty="0"/>
              <a:t>(t+1)-N</a:t>
            </a:r>
            <a:r>
              <a:rPr lang="en-US" sz="2400" baseline="-25000" dirty="0"/>
              <a:t>i</a:t>
            </a:r>
            <a:r>
              <a:rPr lang="en-US" sz="2400" dirty="0"/>
              <a:t>(t)]/</a:t>
            </a:r>
            <a:r>
              <a:rPr lang="en-US" sz="1800" dirty="0" err="1"/>
              <a:t>Δt</a:t>
            </a:r>
            <a:endParaRPr lang="en-US" sz="1800" dirty="0"/>
          </a:p>
          <a:p>
            <a:pPr lvl="1" eaLnBrk="1" hangingPunct="1">
              <a:lnSpc>
                <a:spcPct val="90000"/>
              </a:lnSpc>
            </a:pPr>
            <a:r>
              <a:rPr lang="en-US" sz="2400" dirty="0"/>
              <a:t>K=[N</a:t>
            </a:r>
            <a:r>
              <a:rPr lang="en-US" sz="2400" baseline="-25000" dirty="0"/>
              <a:t>i+1</a:t>
            </a:r>
            <a:r>
              <a:rPr lang="en-US" sz="2400" dirty="0"/>
              <a:t>(t)-N</a:t>
            </a:r>
            <a:r>
              <a:rPr lang="en-US" sz="2400" baseline="-25000" dirty="0"/>
              <a:t>i</a:t>
            </a:r>
            <a:r>
              <a:rPr lang="en-US" sz="2400" dirty="0"/>
              <a:t>(t)]/</a:t>
            </a:r>
            <a:r>
              <a:rPr lang="en-US" sz="1800" dirty="0"/>
              <a:t>ΔX</a:t>
            </a:r>
          </a:p>
          <a:p>
            <a:pPr eaLnBrk="1" hangingPunct="1">
              <a:lnSpc>
                <a:spcPct val="90000"/>
              </a:lnSpc>
            </a:pPr>
            <a:r>
              <a:rPr lang="en-US" sz="2800" dirty="0"/>
              <a:t>Focus on N-curve at transfer points</a:t>
            </a:r>
          </a:p>
          <a:p>
            <a:pPr lvl="1" eaLnBrk="1" hangingPunct="1">
              <a:lnSpc>
                <a:spcPct val="90000"/>
              </a:lnSpc>
            </a:pPr>
            <a:r>
              <a:rPr lang="en-US" sz="2400" dirty="0"/>
              <a:t>N=Min {</a:t>
            </a:r>
            <a:r>
              <a:rPr lang="en-US" sz="2400" dirty="0" err="1"/>
              <a:t>N</a:t>
            </a:r>
            <a:r>
              <a:rPr lang="en-US" sz="2400" baseline="-25000" dirty="0" err="1"/>
              <a:t>upstream</a:t>
            </a:r>
            <a:r>
              <a:rPr lang="en-US" sz="2400" dirty="0"/>
              <a:t>, </a:t>
            </a:r>
            <a:r>
              <a:rPr lang="en-US" sz="2400" dirty="0" err="1"/>
              <a:t>N</a:t>
            </a:r>
            <a:r>
              <a:rPr lang="en-US" sz="2400" baseline="-25000" dirty="0" err="1"/>
              <a:t>downstream</a:t>
            </a:r>
            <a:r>
              <a:rPr lang="en-US" sz="2400" dirty="0"/>
              <a:t>}</a:t>
            </a:r>
          </a:p>
          <a:p>
            <a:pPr eaLnBrk="1" hangingPunct="1">
              <a:lnSpc>
                <a:spcPct val="90000"/>
              </a:lnSpc>
            </a:pPr>
            <a:r>
              <a:rPr lang="en-US" sz="2800" dirty="0"/>
              <a:t>Focus on change of N along a characteristic line (wave) at sections</a:t>
            </a:r>
          </a:p>
          <a:p>
            <a:pPr lvl="1" eaLnBrk="1" hangingPunct="1">
              <a:lnSpc>
                <a:spcPct val="90000"/>
              </a:lnSpc>
            </a:pPr>
            <a:r>
              <a:rPr lang="en-US" sz="2400" dirty="0" err="1"/>
              <a:t>dN</a:t>
            </a:r>
            <a:r>
              <a:rPr lang="en-US" sz="2400" dirty="0"/>
              <a:t> = (</a:t>
            </a:r>
            <a:r>
              <a:rPr lang="en-US" sz="2400" dirty="0">
                <a:sym typeface="Symbol" pitchFamily="18" charset="2"/>
              </a:rPr>
              <a:t></a:t>
            </a:r>
            <a:r>
              <a:rPr lang="en-US" sz="2400" dirty="0"/>
              <a:t>N/</a:t>
            </a:r>
            <a:r>
              <a:rPr lang="en-US" sz="2400" dirty="0">
                <a:sym typeface="Symbol" pitchFamily="18" charset="2"/>
              </a:rPr>
              <a:t></a:t>
            </a:r>
            <a:r>
              <a:rPr lang="en-US" sz="2400" dirty="0"/>
              <a:t>x)</a:t>
            </a:r>
            <a:r>
              <a:rPr lang="en-US" sz="2400" dirty="0" err="1"/>
              <a:t>dx</a:t>
            </a:r>
            <a:r>
              <a:rPr lang="en-US" sz="2400" dirty="0"/>
              <a:t> + (</a:t>
            </a:r>
            <a:r>
              <a:rPr lang="en-US" sz="2400" dirty="0">
                <a:sym typeface="Symbol" pitchFamily="18" charset="2"/>
              </a:rPr>
              <a:t></a:t>
            </a:r>
            <a:r>
              <a:rPr lang="en-US" sz="2400" dirty="0"/>
              <a:t>D/</a:t>
            </a:r>
            <a:r>
              <a:rPr lang="en-US" sz="2400" dirty="0">
                <a:sym typeface="Symbol" pitchFamily="18" charset="2"/>
              </a:rPr>
              <a:t></a:t>
            </a:r>
            <a:r>
              <a:rPr lang="en-US" sz="2400" dirty="0"/>
              <a:t>t)</a:t>
            </a:r>
            <a:r>
              <a:rPr lang="en-US" sz="2400" dirty="0" err="1"/>
              <a:t>dt</a:t>
            </a:r>
            <a:r>
              <a:rPr lang="en-US" sz="2400" dirty="0"/>
              <a:t> = - </a:t>
            </a:r>
            <a:r>
              <a:rPr lang="en-US" sz="2400" dirty="0" err="1"/>
              <a:t>kdx</a:t>
            </a:r>
            <a:r>
              <a:rPr lang="en-US" sz="2400" dirty="0"/>
              <a:t> + </a:t>
            </a:r>
            <a:r>
              <a:rPr lang="en-US" sz="2400" dirty="0" err="1"/>
              <a:t>qdt</a:t>
            </a:r>
            <a:r>
              <a:rPr lang="en-US" sz="2400" dirty="0"/>
              <a:t> = </a:t>
            </a:r>
          </a:p>
          <a:p>
            <a:pPr lvl="1" eaLnBrk="1" hangingPunct="1">
              <a:lnSpc>
                <a:spcPct val="90000"/>
              </a:lnSpc>
              <a:buFont typeface="Wingdings" pitchFamily="2" charset="2"/>
              <a:buNone/>
            </a:pPr>
            <a:r>
              <a:rPr lang="en-US" sz="2400" dirty="0"/>
              <a:t>		    (-k+ q </a:t>
            </a:r>
            <a:r>
              <a:rPr lang="en-US" sz="1800" dirty="0">
                <a:sym typeface="Symbol" pitchFamily="18" charset="2"/>
              </a:rPr>
              <a:t></a:t>
            </a:r>
            <a:r>
              <a:rPr lang="en-US" sz="2400" dirty="0"/>
              <a:t> </a:t>
            </a:r>
            <a:r>
              <a:rPr lang="en-US" sz="2400" dirty="0">
                <a:solidFill>
                  <a:srgbClr val="FF0000"/>
                </a:solidFill>
              </a:rPr>
              <a:t>wave</a:t>
            </a:r>
            <a:r>
              <a:rPr lang="en-US" sz="2400" dirty="0"/>
              <a:t>)</a:t>
            </a:r>
            <a:r>
              <a:rPr lang="en-US" sz="2400" dirty="0" err="1"/>
              <a:t>dx</a:t>
            </a:r>
            <a:endParaRPr lang="en-US" sz="2400" dirty="0"/>
          </a:p>
          <a:p>
            <a:pPr lvl="1" eaLnBrk="1" hangingPunct="1">
              <a:lnSpc>
                <a:spcPct val="90000"/>
              </a:lnSpc>
            </a:pPr>
            <a:r>
              <a:rPr lang="en-US" sz="2400" dirty="0"/>
              <a:t>if </a:t>
            </a:r>
            <a:r>
              <a:rPr lang="en-US" sz="2400" dirty="0">
                <a:solidFill>
                  <a:srgbClr val="FF0000"/>
                </a:solidFill>
              </a:rPr>
              <a:t>wave</a:t>
            </a:r>
            <a:r>
              <a:rPr lang="en-US" sz="2400" dirty="0"/>
              <a:t>=</a:t>
            </a:r>
            <a:r>
              <a:rPr lang="en-US" sz="2400" dirty="0" err="1"/>
              <a:t>v</a:t>
            </a:r>
            <a:r>
              <a:rPr lang="en-US" sz="2400" baseline="-25000" dirty="0" err="1"/>
              <a:t>free</a:t>
            </a:r>
            <a:r>
              <a:rPr lang="en-US" sz="2400" dirty="0"/>
              <a:t>, </a:t>
            </a:r>
            <a:r>
              <a:rPr lang="en-US" sz="2400" dirty="0" err="1"/>
              <a:t>dN</a:t>
            </a:r>
            <a:r>
              <a:rPr lang="en-US" sz="2400" dirty="0"/>
              <a:t>=( -k + k) </a:t>
            </a:r>
            <a:r>
              <a:rPr lang="en-US" sz="2400" dirty="0" err="1"/>
              <a:t>dx</a:t>
            </a:r>
            <a:r>
              <a:rPr lang="en-US" sz="2400" dirty="0"/>
              <a:t>=0 </a:t>
            </a:r>
          </a:p>
          <a:p>
            <a:pPr lvl="1" eaLnBrk="1" hangingPunct="1">
              <a:lnSpc>
                <a:spcPct val="90000"/>
              </a:lnSpc>
            </a:pPr>
            <a:r>
              <a:rPr lang="en-US" sz="2400" dirty="0"/>
              <a:t>if </a:t>
            </a:r>
            <a:r>
              <a:rPr lang="en-US" sz="2400" dirty="0">
                <a:solidFill>
                  <a:srgbClr val="FF0000"/>
                </a:solidFill>
              </a:rPr>
              <a:t>wave</a:t>
            </a:r>
            <a:r>
              <a:rPr lang="en-US" sz="2400" dirty="0"/>
              <a:t>=w, </a:t>
            </a:r>
            <a:r>
              <a:rPr lang="en-US" sz="2400" dirty="0" err="1"/>
              <a:t>dN</a:t>
            </a:r>
            <a:r>
              <a:rPr lang="en-US" sz="2400" dirty="0"/>
              <a:t>=-(</a:t>
            </a:r>
            <a:r>
              <a:rPr lang="en-US" sz="2400" dirty="0" err="1"/>
              <a:t>k+qw</a:t>
            </a:r>
            <a:r>
              <a:rPr lang="en-US" sz="2400" dirty="0"/>
              <a:t>)</a:t>
            </a:r>
            <a:r>
              <a:rPr lang="en-US" sz="2400" dirty="0" err="1"/>
              <a:t>dx</a:t>
            </a:r>
            <a:r>
              <a:rPr lang="en-US" sz="2400" dirty="0"/>
              <a:t>= -</a:t>
            </a:r>
            <a:r>
              <a:rPr lang="en-US" sz="2400" dirty="0" err="1"/>
              <a:t>k</a:t>
            </a:r>
            <a:r>
              <a:rPr lang="en-US" sz="2400" baseline="-25000" dirty="0" err="1"/>
              <a:t>jam</a:t>
            </a:r>
            <a:r>
              <a:rPr lang="en-US" sz="2400" dirty="0" err="1"/>
              <a:t>dx</a:t>
            </a:r>
            <a:endParaRPr lang="en-US" sz="2400" dirty="0"/>
          </a:p>
        </p:txBody>
      </p:sp>
      <p:sp>
        <p:nvSpPr>
          <p:cNvPr id="4" name="Slide Number Placeholder 3"/>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10</a:t>
            </a:fld>
            <a:endParaRPr lang="en-US"/>
          </a:p>
        </p:txBody>
      </p:sp>
    </p:spTree>
    <p:extLst>
      <p:ext uri="{BB962C8B-B14F-4D97-AF65-F5344CB8AC3E}">
        <p14:creationId xmlns:p14="http://schemas.microsoft.com/office/powerpoint/2010/main" val="11816859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100</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View the traffic states of one path</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sp>
        <p:nvSpPr>
          <p:cNvPr id="17" name="Content Placeholder 2"/>
          <p:cNvSpPr>
            <a:spLocks noGrp="1"/>
          </p:cNvSpPr>
          <p:nvPr>
            <p:ph idx="1"/>
          </p:nvPr>
        </p:nvSpPr>
        <p:spPr>
          <a:xfrm>
            <a:off x="339376" y="2066290"/>
            <a:ext cx="8553955" cy="201803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Similarly, other analyses can also be displayed easily.</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link 9-&gt;10 and link 10-&gt;11 has a high density</a:t>
            </a:r>
            <a:r>
              <a:rPr lang="en-US" sz="2400" dirty="0">
                <a:latin typeface="Arial"/>
                <a:cs typeface="Arial"/>
              </a:rPr>
              <a:t>, which is consistent with the above “Total Volume over Capacity Ratio”.</a:t>
            </a:r>
          </a:p>
        </p:txBody>
      </p:sp>
      <p:pic>
        <p:nvPicPr>
          <p:cNvPr id="8" name="Picture 264"/>
          <p:cNvPicPr/>
          <p:nvPr/>
        </p:nvPicPr>
        <p:blipFill>
          <a:blip r:embed="rId3"/>
          <a:stretch>
            <a:fillRect/>
          </a:stretch>
        </p:blipFill>
        <p:spPr>
          <a:xfrm>
            <a:off x="2240280" y="3429000"/>
            <a:ext cx="4663440" cy="3266328"/>
          </a:xfrm>
          <a:prstGeom prst="rect">
            <a:avLst/>
          </a:prstGeom>
          <a:ln w="3175">
            <a:solidFill>
              <a:schemeClr val="tx1"/>
            </a:solidFill>
          </a:ln>
        </p:spPr>
      </p:pic>
    </p:spTree>
    <p:extLst>
      <p:ext uri="{BB962C8B-B14F-4D97-AF65-F5344CB8AC3E}">
        <p14:creationId xmlns:p14="http://schemas.microsoft.com/office/powerpoint/2010/main" val="58567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101</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pic>
        <p:nvPicPr>
          <p:cNvPr id="9" name="image34.jpg"/>
          <p:cNvPicPr/>
          <p:nvPr/>
        </p:nvPicPr>
        <p:blipFill>
          <a:blip r:embed="rId3"/>
          <a:srcRect/>
          <a:stretch>
            <a:fillRect/>
          </a:stretch>
        </p:blipFill>
        <p:spPr>
          <a:xfrm>
            <a:off x="476655" y="2706679"/>
            <a:ext cx="8314841" cy="3308677"/>
          </a:xfrm>
          <a:prstGeom prst="rect">
            <a:avLst/>
          </a:prstGeom>
          <a:ln w="3175">
            <a:solidFill>
              <a:schemeClr val="tx1"/>
            </a:solidFill>
          </a:ln>
        </p:spPr>
      </p:pic>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lane volume of link 8-&gt;9</a:t>
            </a:r>
          </a:p>
        </p:txBody>
      </p:sp>
    </p:spTree>
    <p:extLst>
      <p:ext uri="{BB962C8B-B14F-4D97-AF65-F5344CB8AC3E}">
        <p14:creationId xmlns:p14="http://schemas.microsoft.com/office/powerpoint/2010/main" val="37471651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102</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speed of link 8-&gt;9</a:t>
            </a:r>
          </a:p>
        </p:txBody>
      </p:sp>
      <p:pic>
        <p:nvPicPr>
          <p:cNvPr id="8" name="Picture 16"/>
          <p:cNvPicPr/>
          <p:nvPr/>
        </p:nvPicPr>
        <p:blipFill>
          <a:blip r:embed="rId3">
            <a:extLst>
              <a:ext uri="{28A0092B-C50C-407E-A947-70E740481C1C}">
                <a14:useLocalDpi xmlns:a14="http://schemas.microsoft.com/office/drawing/2010/main" val="0"/>
              </a:ext>
            </a:extLst>
          </a:blip>
          <a:srcRect/>
          <a:stretch>
            <a:fillRect/>
          </a:stretch>
        </p:blipFill>
        <p:spPr bwMode="auto">
          <a:xfrm>
            <a:off x="374089" y="2706678"/>
            <a:ext cx="8395822" cy="3404923"/>
          </a:xfrm>
          <a:prstGeom prst="rect">
            <a:avLst/>
          </a:prstGeom>
          <a:noFill/>
          <a:ln>
            <a:noFill/>
          </a:ln>
        </p:spPr>
      </p:pic>
    </p:spTree>
    <p:extLst>
      <p:ext uri="{BB962C8B-B14F-4D97-AF65-F5344CB8AC3E}">
        <p14:creationId xmlns:p14="http://schemas.microsoft.com/office/powerpoint/2010/main" val="16268359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103</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density of link 8-&gt;9</a:t>
            </a:r>
          </a:p>
        </p:txBody>
      </p:sp>
      <p:pic>
        <p:nvPicPr>
          <p:cNvPr id="9" name="image39.jpg"/>
          <p:cNvPicPr/>
          <p:nvPr/>
        </p:nvPicPr>
        <p:blipFill>
          <a:blip r:embed="rId3"/>
          <a:srcRect/>
          <a:stretch>
            <a:fillRect/>
          </a:stretch>
        </p:blipFill>
        <p:spPr>
          <a:xfrm>
            <a:off x="354616" y="2779219"/>
            <a:ext cx="8379394" cy="3316781"/>
          </a:xfrm>
          <a:prstGeom prst="rect">
            <a:avLst/>
          </a:prstGeom>
          <a:ln/>
        </p:spPr>
      </p:pic>
    </p:spTree>
    <p:extLst>
      <p:ext uri="{BB962C8B-B14F-4D97-AF65-F5344CB8AC3E}">
        <p14:creationId xmlns:p14="http://schemas.microsoft.com/office/powerpoint/2010/main" val="11236363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104</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1: demand = supply (multiplier = 1.0)</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sp>
        <p:nvSpPr>
          <p:cNvPr id="15" name="Content Placeholder 2"/>
          <p:cNvSpPr>
            <a:spLocks noGrp="1"/>
          </p:cNvSpPr>
          <p:nvPr>
            <p:ph idx="1"/>
          </p:nvPr>
        </p:nvSpPr>
        <p:spPr>
          <a:xfrm>
            <a:off x="281435" y="4446054"/>
            <a:ext cx="8553955" cy="211123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Speed</a:t>
            </a:r>
          </a:p>
          <a:p>
            <a:pPr marL="342900" lvl="1" indent="-342900" fontAlgn="auto">
              <a:spcAft>
                <a:spcPts val="0"/>
              </a:spcAft>
              <a:buClr>
                <a:schemeClr val="accent1"/>
              </a:buClr>
              <a:buFont typeface="Arial" pitchFamily="34" charset="0"/>
              <a:buChar char="•"/>
              <a:defRPr/>
            </a:pPr>
            <a:r>
              <a:rPr lang="en-US" sz="2400" dirty="0">
                <a:latin typeface="Arial"/>
                <a:cs typeface="Arial"/>
              </a:rPr>
              <a:t>The speed of link 8-&gt;9 and link 9-&gt;10 is the free flow speed, 60 mph, because the demand is equal to the capacity for the two links.</a:t>
            </a:r>
          </a:p>
        </p:txBody>
      </p:sp>
      <p:pic>
        <p:nvPicPr>
          <p:cNvPr id="9" name="image43.jpg"/>
          <p:cNvPicPr/>
          <p:nvPr/>
        </p:nvPicPr>
        <p:blipFill>
          <a:blip r:embed="rId3"/>
          <a:srcRect/>
          <a:stretch>
            <a:fillRect/>
          </a:stretch>
        </p:blipFill>
        <p:spPr>
          <a:xfrm>
            <a:off x="2534604" y="1945777"/>
            <a:ext cx="3998592" cy="2209088"/>
          </a:xfrm>
          <a:prstGeom prst="rect">
            <a:avLst/>
          </a:prstGeom>
          <a:ln/>
        </p:spPr>
      </p:pic>
    </p:spTree>
    <p:extLst>
      <p:ext uri="{BB962C8B-B14F-4D97-AF65-F5344CB8AC3E}">
        <p14:creationId xmlns:p14="http://schemas.microsoft.com/office/powerpoint/2010/main" val="17285284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105</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1: demand = supply (multiplier = 1.0)</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sp>
        <p:nvSpPr>
          <p:cNvPr id="15" name="Content Placeholder 2"/>
          <p:cNvSpPr>
            <a:spLocks noGrp="1"/>
          </p:cNvSpPr>
          <p:nvPr>
            <p:ph idx="1"/>
          </p:nvPr>
        </p:nvSpPr>
        <p:spPr>
          <a:xfrm>
            <a:off x="281435" y="4177015"/>
            <a:ext cx="8611896" cy="2513345"/>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Density</a:t>
            </a:r>
          </a:p>
          <a:p>
            <a:pPr marL="342900" lvl="1" indent="-342900" fontAlgn="auto">
              <a:spcAft>
                <a:spcPts val="0"/>
              </a:spcAft>
              <a:buClr>
                <a:schemeClr val="accent1"/>
              </a:buClr>
              <a:buFont typeface="Arial" pitchFamily="34" charset="0"/>
              <a:buChar char="•"/>
              <a:defRPr/>
            </a:pPr>
            <a:r>
              <a:rPr lang="en-US" sz="2400" dirty="0">
                <a:latin typeface="Arial"/>
                <a:cs typeface="Arial"/>
              </a:rPr>
              <a:t>Link 8-&gt;9 is always at the state A and link 9-&gt;10 is at the state C, so its density is 60 </a:t>
            </a:r>
            <a:r>
              <a:rPr lang="en-US" sz="2400" dirty="0" err="1">
                <a:latin typeface="Arial"/>
                <a:cs typeface="Arial"/>
              </a:rPr>
              <a:t>vpmpl</a:t>
            </a:r>
            <a:r>
              <a:rPr lang="en-US" sz="2400" dirty="0">
                <a:latin typeface="Arial"/>
                <a:cs typeface="Arial"/>
              </a:rPr>
              <a:t>(link) for the both links.</a:t>
            </a:r>
          </a:p>
          <a:p>
            <a:pPr marL="342900" lvl="1" indent="-342900" fontAlgn="auto">
              <a:spcAft>
                <a:spcPts val="0"/>
              </a:spcAft>
              <a:buClr>
                <a:schemeClr val="accent1"/>
              </a:buClr>
              <a:buFont typeface="Arial" pitchFamily="34" charset="0"/>
              <a:buChar char="•"/>
              <a:defRPr/>
            </a:pPr>
            <a:r>
              <a:rPr lang="en-US" sz="2400" dirty="0">
                <a:latin typeface="Arial"/>
                <a:cs typeface="Arial"/>
              </a:rPr>
              <a:t>Meanwhile, about the density of each lane, link 8-&gt;9 is 20 </a:t>
            </a:r>
            <a:r>
              <a:rPr lang="en-US" sz="2400" dirty="0" err="1">
                <a:latin typeface="Arial"/>
                <a:cs typeface="Arial"/>
              </a:rPr>
              <a:t>vpmpl</a:t>
            </a:r>
            <a:r>
              <a:rPr lang="en-US" sz="2400" dirty="0">
                <a:latin typeface="Arial"/>
                <a:cs typeface="Arial"/>
              </a:rPr>
              <a:t>(lane) and link 9-&gt;10 is 30 </a:t>
            </a:r>
            <a:r>
              <a:rPr lang="en-US" sz="2400" dirty="0" err="1">
                <a:latin typeface="Arial"/>
                <a:cs typeface="Arial"/>
              </a:rPr>
              <a:t>vpmpl</a:t>
            </a:r>
            <a:r>
              <a:rPr lang="en-US" sz="2400" dirty="0">
                <a:latin typeface="Arial"/>
                <a:cs typeface="Arial"/>
              </a:rPr>
              <a:t>(lane).</a:t>
            </a:r>
          </a:p>
        </p:txBody>
      </p:sp>
      <p:pic>
        <p:nvPicPr>
          <p:cNvPr id="11" name="image43.jpg"/>
          <p:cNvPicPr/>
          <p:nvPr/>
        </p:nvPicPr>
        <p:blipFill>
          <a:blip r:embed="rId3"/>
          <a:srcRect/>
          <a:stretch>
            <a:fillRect/>
          </a:stretch>
        </p:blipFill>
        <p:spPr>
          <a:xfrm>
            <a:off x="2534604" y="1945777"/>
            <a:ext cx="3998592" cy="2209088"/>
          </a:xfrm>
          <a:prstGeom prst="rect">
            <a:avLst/>
          </a:prstGeom>
          <a:ln/>
        </p:spPr>
      </p:pic>
    </p:spTree>
    <p:extLst>
      <p:ext uri="{BB962C8B-B14F-4D97-AF65-F5344CB8AC3E}">
        <p14:creationId xmlns:p14="http://schemas.microsoft.com/office/powerpoint/2010/main" val="37864849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106</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1: demand = supply (multiplier = 1.0)</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sp>
        <p:nvSpPr>
          <p:cNvPr id="15" name="Content Placeholder 2"/>
          <p:cNvSpPr>
            <a:spLocks noGrp="1"/>
          </p:cNvSpPr>
          <p:nvPr>
            <p:ph idx="1"/>
          </p:nvPr>
        </p:nvSpPr>
        <p:spPr>
          <a:xfrm>
            <a:off x="281435" y="4491774"/>
            <a:ext cx="8611896" cy="149929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Propagation time: N/A</a:t>
            </a:r>
          </a:p>
        </p:txBody>
      </p:sp>
      <p:pic>
        <p:nvPicPr>
          <p:cNvPr id="9" name="image43.jpg"/>
          <p:cNvPicPr/>
          <p:nvPr/>
        </p:nvPicPr>
        <p:blipFill>
          <a:blip r:embed="rId3"/>
          <a:srcRect/>
          <a:stretch>
            <a:fillRect/>
          </a:stretch>
        </p:blipFill>
        <p:spPr>
          <a:xfrm>
            <a:off x="2534604" y="1945777"/>
            <a:ext cx="3998592" cy="2209088"/>
          </a:xfrm>
          <a:prstGeom prst="rect">
            <a:avLst/>
          </a:prstGeom>
          <a:ln/>
        </p:spPr>
      </p:pic>
    </p:spTree>
    <p:extLst>
      <p:ext uri="{BB962C8B-B14F-4D97-AF65-F5344CB8AC3E}">
        <p14:creationId xmlns:p14="http://schemas.microsoft.com/office/powerpoint/2010/main" val="15879221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107</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1: Check the value of traffic demand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1984360"/>
            <a:ext cx="8553955" cy="255716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When the demand multiplier is 1.2, the hourly OD demand is 0.5*7200*1.2 (4320). </a:t>
            </a:r>
          </a:p>
          <a:p>
            <a:pPr marL="342900" lvl="1" indent="-342900" fontAlgn="auto">
              <a:spcAft>
                <a:spcPts val="0"/>
              </a:spcAft>
              <a:buClr>
                <a:schemeClr val="accent1"/>
              </a:buClr>
              <a:buFont typeface="Arial" pitchFamily="34" charset="0"/>
              <a:buChar char="•"/>
              <a:defRPr/>
            </a:pPr>
            <a:r>
              <a:rPr lang="en-US" sz="2400" dirty="0">
                <a:latin typeface="Arial"/>
                <a:cs typeface="Arial"/>
              </a:rPr>
              <a:t>The limit capacity of the path 1 is 3600, </a:t>
            </a:r>
            <a:r>
              <a:rPr lang="en-US" sz="2400" dirty="0">
                <a:solidFill>
                  <a:srgbClr val="FF0000"/>
                </a:solidFill>
                <a:latin typeface="Arial"/>
                <a:cs typeface="Arial"/>
              </a:rPr>
              <a:t>so now the demand is slightly higher than the path capacity. </a:t>
            </a:r>
          </a:p>
          <a:p>
            <a:pPr marL="342900" lvl="1" indent="-342900" fontAlgn="auto">
              <a:spcAft>
                <a:spcPts val="0"/>
              </a:spcAft>
              <a:buClr>
                <a:schemeClr val="accent1"/>
              </a:buClr>
              <a:buFont typeface="Arial" pitchFamily="34" charset="0"/>
              <a:buChar char="•"/>
              <a:defRPr/>
            </a:pPr>
            <a:r>
              <a:rPr lang="en-US" sz="2400" dirty="0">
                <a:latin typeface="Arial"/>
                <a:cs typeface="Arial"/>
              </a:rPr>
              <a:t>As a result, a traffic congestion is formed and further propagated to the upstream corridor. </a:t>
            </a:r>
          </a:p>
        </p:txBody>
      </p:sp>
    </p:spTree>
    <p:extLst>
      <p:ext uri="{BB962C8B-B14F-4D97-AF65-F5344CB8AC3E}">
        <p14:creationId xmlns:p14="http://schemas.microsoft.com/office/powerpoint/2010/main" val="37541277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108</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Setup simulation settings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Go to input_demad_file_list.csv</a:t>
            </a:r>
          </a:p>
          <a:p>
            <a:pPr marL="342900" lvl="1" indent="-342900" fontAlgn="auto">
              <a:spcAft>
                <a:spcPts val="0"/>
              </a:spcAft>
              <a:buClr>
                <a:schemeClr val="accent1"/>
              </a:buClr>
              <a:buFont typeface="Arial" pitchFamily="34" charset="0"/>
              <a:buChar char="•"/>
              <a:defRPr/>
            </a:pPr>
            <a:r>
              <a:rPr lang="en-US" sz="2400" dirty="0">
                <a:latin typeface="Arial"/>
                <a:cs typeface="Arial"/>
              </a:rPr>
              <a:t>Change the loading multiplier to 1.2 in the excel sheet</a:t>
            </a:r>
          </a:p>
          <a:p>
            <a:pPr marL="342900" lvl="1" indent="-342900" fontAlgn="auto">
              <a:spcAft>
                <a:spcPts val="0"/>
              </a:spcAft>
              <a:buClr>
                <a:schemeClr val="accent1"/>
              </a:buClr>
              <a:buFont typeface="Arial" pitchFamily="34" charset="0"/>
              <a:buChar char="•"/>
              <a:defRPr/>
            </a:pPr>
            <a:r>
              <a:rPr lang="en-US" sz="2400" dirty="0">
                <a:latin typeface="Arial"/>
                <a:cs typeface="Arial"/>
              </a:rPr>
              <a:t>Run the simulation for 1 iteration.</a:t>
            </a:r>
          </a:p>
        </p:txBody>
      </p:sp>
    </p:spTree>
    <p:extLst>
      <p:ext uri="{BB962C8B-B14F-4D97-AF65-F5344CB8AC3E}">
        <p14:creationId xmlns:p14="http://schemas.microsoft.com/office/powerpoint/2010/main" val="23975018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109</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View link MOE of path 1</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1984360"/>
            <a:ext cx="8804624" cy="243524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traffic congestion starts from link 8-&gt;9, and then propagates back to upstream links</a:t>
            </a:r>
          </a:p>
          <a:p>
            <a:pPr marL="342900" lvl="1" indent="-342900" fontAlgn="auto">
              <a:spcAft>
                <a:spcPts val="0"/>
              </a:spcAft>
              <a:buClr>
                <a:schemeClr val="accent1"/>
              </a:buClr>
              <a:buFont typeface="Arial" pitchFamily="34" charset="0"/>
              <a:buChar char="•"/>
              <a:defRPr/>
            </a:pPr>
            <a:r>
              <a:rPr lang="en-US" sz="2400" dirty="0">
                <a:latin typeface="Arial"/>
                <a:cs typeface="Arial"/>
              </a:rPr>
              <a:t>Then the traffic jam reaches the starting link 1-&gt;3 (without further space to accommodate the congestion), leading to continuously increasing density</a:t>
            </a:r>
          </a:p>
        </p:txBody>
      </p:sp>
      <p:pic>
        <p:nvPicPr>
          <p:cNvPr id="11" name="image10.jpg"/>
          <p:cNvPicPr/>
          <p:nvPr/>
        </p:nvPicPr>
        <p:blipFill>
          <a:blip r:embed="rId3"/>
          <a:srcRect/>
          <a:stretch>
            <a:fillRect/>
          </a:stretch>
        </p:blipFill>
        <p:spPr>
          <a:xfrm>
            <a:off x="2068185" y="4044095"/>
            <a:ext cx="4970499" cy="2804380"/>
          </a:xfrm>
          <a:prstGeom prst="rect">
            <a:avLst/>
          </a:prstGeom>
          <a:ln/>
        </p:spPr>
      </p:pic>
    </p:spTree>
    <p:extLst>
      <p:ext uri="{BB962C8B-B14F-4D97-AF65-F5344CB8AC3E}">
        <p14:creationId xmlns:p14="http://schemas.microsoft.com/office/powerpoint/2010/main" val="232182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304800" y="0"/>
            <a:ext cx="8229600" cy="1143000"/>
          </a:xfrm>
        </p:spPr>
        <p:txBody>
          <a:bodyPr>
            <a:normAutofit fontScale="90000"/>
          </a:bodyPr>
          <a:lstStyle/>
          <a:p>
            <a:pPr eaLnBrk="1" hangingPunct="1"/>
            <a:r>
              <a:rPr lang="en-US" sz="4000" dirty="0"/>
              <a:t>Illustration of N-Curve Computation For Tracking Queue Spillback</a:t>
            </a:r>
          </a:p>
        </p:txBody>
      </p:sp>
      <p:graphicFrame>
        <p:nvGraphicFramePr>
          <p:cNvPr id="3074" name="Object 3"/>
          <p:cNvGraphicFramePr>
            <a:graphicFrameLocks noGrp="1" noChangeAspect="1"/>
          </p:cNvGraphicFramePr>
          <p:nvPr>
            <p:ph type="body" idx="1"/>
          </p:nvPr>
        </p:nvGraphicFramePr>
        <p:xfrm>
          <a:off x="617538" y="1524000"/>
          <a:ext cx="7754937" cy="5372100"/>
        </p:xfrm>
        <a:graphic>
          <a:graphicData uri="http://schemas.openxmlformats.org/presentationml/2006/ole">
            <mc:AlternateContent xmlns:mc="http://schemas.openxmlformats.org/markup-compatibility/2006">
              <mc:Choice xmlns:v="urn:schemas-microsoft-com:vml" Requires="v">
                <p:oleObj name="Visio" r:id="rId3" imgW="5467350" imgH="3787521" progId="Visio.Drawing.11">
                  <p:embed/>
                </p:oleObj>
              </mc:Choice>
              <mc:Fallback>
                <p:oleObj name="Visio" r:id="rId3" imgW="5467350" imgH="378752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1524000"/>
                        <a:ext cx="7754937" cy="537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11</a:t>
            </a:fld>
            <a:endParaRPr lang="en-US"/>
          </a:p>
        </p:txBody>
      </p:sp>
    </p:spTree>
    <p:extLst>
      <p:ext uri="{BB962C8B-B14F-4D97-AF65-F5344CB8AC3E}">
        <p14:creationId xmlns:p14="http://schemas.microsoft.com/office/powerpoint/2010/main" val="2508775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110</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speed of link 8-&gt;9</a:t>
            </a:r>
          </a:p>
        </p:txBody>
      </p:sp>
      <p:pic>
        <p:nvPicPr>
          <p:cNvPr id="8" name="image11.jpg"/>
          <p:cNvPicPr/>
          <p:nvPr/>
        </p:nvPicPr>
        <p:blipFill>
          <a:blip r:embed="rId3"/>
          <a:srcRect/>
          <a:stretch>
            <a:fillRect/>
          </a:stretch>
        </p:blipFill>
        <p:spPr>
          <a:xfrm>
            <a:off x="339376" y="2706679"/>
            <a:ext cx="8576611" cy="3450281"/>
          </a:xfrm>
          <a:prstGeom prst="rect">
            <a:avLst/>
          </a:prstGeom>
          <a:ln/>
        </p:spPr>
      </p:pic>
    </p:spTree>
    <p:extLst>
      <p:ext uri="{BB962C8B-B14F-4D97-AF65-F5344CB8AC3E}">
        <p14:creationId xmlns:p14="http://schemas.microsoft.com/office/powerpoint/2010/main" val="3397590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111</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density of link 8-&gt;9</a:t>
            </a:r>
          </a:p>
        </p:txBody>
      </p:sp>
      <p:pic>
        <p:nvPicPr>
          <p:cNvPr id="8" name="image13.jpg"/>
          <p:cNvPicPr/>
          <p:nvPr/>
        </p:nvPicPr>
        <p:blipFill>
          <a:blip r:embed="rId3"/>
          <a:srcRect/>
          <a:stretch>
            <a:fillRect/>
          </a:stretch>
        </p:blipFill>
        <p:spPr>
          <a:xfrm>
            <a:off x="339376" y="2706678"/>
            <a:ext cx="8605419" cy="3435041"/>
          </a:xfrm>
          <a:prstGeom prst="rect">
            <a:avLst/>
          </a:prstGeom>
          <a:ln/>
        </p:spPr>
      </p:pic>
    </p:spTree>
    <p:extLst>
      <p:ext uri="{BB962C8B-B14F-4D97-AF65-F5344CB8AC3E}">
        <p14:creationId xmlns:p14="http://schemas.microsoft.com/office/powerpoint/2010/main" val="24179622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112</a:t>
            </a:fld>
            <a:endParaRPr lang="en-US" altLang="en-US" sz="1400" dirty="0">
              <a:cs typeface="Arial" pitchFamily="34" charset="0"/>
            </a:endParaRPr>
          </a:p>
        </p:txBody>
      </p:sp>
      <p:sp>
        <p:nvSpPr>
          <p:cNvPr id="10" name="Title 1"/>
          <p:cNvSpPr txBox="1">
            <a:spLocks/>
          </p:cNvSpPr>
          <p:nvPr/>
        </p:nvSpPr>
        <p:spPr bwMode="auto">
          <a:xfrm>
            <a:off x="213539" y="1237600"/>
            <a:ext cx="8679792" cy="1127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5: Describe traffic speed and density evolutions on links 7-&gt;8 and 8-&gt;9, Calculate the traffic congestion speed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2334880"/>
            <a:ext cx="8553955" cy="229808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The speed of link 8-&gt;9 changes from 60 mph to 15 mph in the first 20 min, and its density increases from 24 </a:t>
            </a:r>
            <a:r>
              <a:rPr lang="en-US" sz="2400" dirty="0" err="1">
                <a:latin typeface="Arial"/>
                <a:cs typeface="Arial"/>
              </a:rPr>
              <a:t>vpmpl</a:t>
            </a:r>
            <a:r>
              <a:rPr lang="en-US" sz="2400" dirty="0">
                <a:latin typeface="Arial"/>
                <a:cs typeface="Arial"/>
              </a:rPr>
              <a:t> to 80 </a:t>
            </a:r>
            <a:r>
              <a:rPr lang="en-US" sz="2400" dirty="0" err="1">
                <a:latin typeface="Arial"/>
                <a:cs typeface="Arial"/>
              </a:rPr>
              <a:t>vpmpl</a:t>
            </a:r>
            <a:r>
              <a:rPr lang="en-US" sz="2400" dirty="0">
                <a:latin typeface="Arial"/>
                <a:cs typeface="Arial"/>
              </a:rPr>
              <a:t>.</a:t>
            </a:r>
          </a:p>
          <a:p>
            <a:pPr marL="342900" lvl="1" indent="-342900" fontAlgn="auto">
              <a:spcAft>
                <a:spcPts val="0"/>
              </a:spcAft>
              <a:buClr>
                <a:schemeClr val="accent1"/>
              </a:buClr>
              <a:buFont typeface="Arial" pitchFamily="34" charset="0"/>
              <a:buChar char="•"/>
              <a:defRPr/>
            </a:pPr>
            <a:r>
              <a:rPr lang="en-US" sz="2400" dirty="0">
                <a:latin typeface="Arial"/>
                <a:cs typeface="Arial"/>
              </a:rPr>
              <a:t>To calculate traffic congestion propagation speed, we need to measure the propagation time and link length (1 mile)</a:t>
            </a:r>
          </a:p>
        </p:txBody>
      </p:sp>
    </p:spTree>
    <p:extLst>
      <p:ext uri="{BB962C8B-B14F-4D97-AF65-F5344CB8AC3E}">
        <p14:creationId xmlns:p14="http://schemas.microsoft.com/office/powerpoint/2010/main" val="1162597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113</a:t>
            </a:fld>
            <a:endParaRPr lang="en-US" altLang="en-US" sz="1400" dirty="0">
              <a:cs typeface="Arial" pitchFamily="34" charset="0"/>
            </a:endParaRPr>
          </a:p>
        </p:txBody>
      </p:sp>
      <p:sp>
        <p:nvSpPr>
          <p:cNvPr id="10" name="Title 1"/>
          <p:cNvSpPr txBox="1">
            <a:spLocks/>
          </p:cNvSpPr>
          <p:nvPr/>
        </p:nvSpPr>
        <p:spPr bwMode="auto">
          <a:xfrm>
            <a:off x="213539" y="1237600"/>
            <a:ext cx="8679792" cy="1127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5: Describe traffic speed and density evolutions on links 7-&gt;8 and 8-&gt;9, Calculate the traffic congestion speed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2334880"/>
            <a:ext cx="8553955" cy="209996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Select two links simultaneously, link 8-&gt;9 and link 7-&gt;8.</a:t>
            </a:r>
          </a:p>
          <a:p>
            <a:pPr marL="342900" lvl="1" indent="-342900" fontAlgn="auto">
              <a:spcAft>
                <a:spcPts val="0"/>
              </a:spcAft>
              <a:buClr>
                <a:schemeClr val="accent1"/>
              </a:buClr>
              <a:buFont typeface="Arial" pitchFamily="34" charset="0"/>
              <a:buChar char="•"/>
              <a:defRPr/>
            </a:pPr>
            <a:r>
              <a:rPr lang="en-US" sz="2400" dirty="0">
                <a:latin typeface="Arial"/>
                <a:cs typeface="Arial"/>
              </a:rPr>
              <a:t>Using key combination “ctrl +mouse click”, we can obtain the link MOE plot and then measure the queue propagation time. </a:t>
            </a:r>
          </a:p>
        </p:txBody>
      </p:sp>
      <p:pic>
        <p:nvPicPr>
          <p:cNvPr id="8" name="image15.jpg"/>
          <p:cNvPicPr/>
          <p:nvPr/>
        </p:nvPicPr>
        <p:blipFill>
          <a:blip r:embed="rId3"/>
          <a:srcRect/>
          <a:stretch>
            <a:fillRect/>
          </a:stretch>
        </p:blipFill>
        <p:spPr>
          <a:xfrm>
            <a:off x="1239120" y="4069081"/>
            <a:ext cx="6518303" cy="2560320"/>
          </a:xfrm>
          <a:prstGeom prst="rect">
            <a:avLst/>
          </a:prstGeom>
          <a:ln/>
        </p:spPr>
      </p:pic>
    </p:spTree>
    <p:extLst>
      <p:ext uri="{BB962C8B-B14F-4D97-AF65-F5344CB8AC3E}">
        <p14:creationId xmlns:p14="http://schemas.microsoft.com/office/powerpoint/2010/main" val="3857432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114</a:t>
            </a:fld>
            <a:endParaRPr lang="en-US" altLang="en-US" sz="1400" dirty="0">
              <a:cs typeface="Arial" pitchFamily="34" charset="0"/>
            </a:endParaRPr>
          </a:p>
        </p:txBody>
      </p:sp>
      <p:sp>
        <p:nvSpPr>
          <p:cNvPr id="10" name="Title 1"/>
          <p:cNvSpPr txBox="1">
            <a:spLocks/>
          </p:cNvSpPr>
          <p:nvPr/>
        </p:nvSpPr>
        <p:spPr bwMode="auto">
          <a:xfrm>
            <a:off x="213539" y="1237600"/>
            <a:ext cx="8679792" cy="1127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5: Describe traffic speed and density evolutions on links 7-&gt;8 and 8-&gt;9, Calculate the traffic congestion speed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339376" y="2334880"/>
            <a:ext cx="8804624" cy="348680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One can also precisely measure the exact propagation time duration using exported link MOE csv file. </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342900" lvl="1" indent="-342900" fontAlgn="auto">
              <a:spcAft>
                <a:spcPts val="0"/>
              </a:spcAft>
              <a:buClr>
                <a:schemeClr val="accent1"/>
              </a:buClr>
              <a:buFont typeface="Arial" pitchFamily="34" charset="0"/>
              <a:buChar char="•"/>
              <a:defRPr/>
            </a:pPr>
            <a:r>
              <a:rPr lang="en-US" sz="2400" dirty="0">
                <a:latin typeface="Arial"/>
                <a:cs typeface="Arial"/>
              </a:rPr>
              <a:t>When the density (link 8-&gt;9) becomes 80, the corresponding time is 441min.</a:t>
            </a:r>
          </a:p>
          <a:p>
            <a:pPr marL="342900" lvl="1" indent="-342900" fontAlgn="auto">
              <a:spcAft>
                <a:spcPts val="0"/>
              </a:spcAft>
              <a:buClr>
                <a:schemeClr val="accent1"/>
              </a:buClr>
              <a:buFont typeface="Arial" pitchFamily="34" charset="0"/>
              <a:buChar char="•"/>
              <a:defRPr/>
            </a:pPr>
            <a:r>
              <a:rPr lang="en-US" sz="2400" dirty="0">
                <a:latin typeface="Arial"/>
                <a:cs typeface="Arial"/>
              </a:rPr>
              <a:t>When the density (link 7-&gt;8) becomes 80, the corresponding time is 455 min.</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Thus, the propagation time duration is 14 min.</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spTree>
    <p:extLst>
      <p:ext uri="{BB962C8B-B14F-4D97-AF65-F5344CB8AC3E}">
        <p14:creationId xmlns:p14="http://schemas.microsoft.com/office/powerpoint/2010/main" val="1191349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115</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12" name="Content Placeholder 2"/>
          <p:cNvSpPr>
            <a:spLocks noGrp="1"/>
          </p:cNvSpPr>
          <p:nvPr>
            <p:ph idx="1"/>
          </p:nvPr>
        </p:nvSpPr>
        <p:spPr>
          <a:xfrm>
            <a:off x="4562716" y="4057758"/>
            <a:ext cx="4531801" cy="1384125"/>
          </a:xfrm>
        </p:spPr>
        <p:txBody>
          <a:bodyPr rtlCol="0">
            <a:noAutofit/>
          </a:bodyPr>
          <a:lstStyle/>
          <a:p>
            <a:pPr marL="342900" lvl="1" indent="-342900" fontAlgn="auto">
              <a:spcAft>
                <a:spcPts val="0"/>
              </a:spcAft>
              <a:buClr>
                <a:schemeClr val="accent1"/>
              </a:buClr>
              <a:buFont typeface="Arial" pitchFamily="34" charset="0"/>
              <a:buChar char="•"/>
              <a:defRPr/>
            </a:pPr>
            <a:r>
              <a:rPr lang="en-US" sz="1400" dirty="0">
                <a:latin typeface="Arial"/>
                <a:cs typeface="Arial"/>
              </a:rPr>
              <a:t>U: interface between two different traffic states.</a:t>
            </a:r>
          </a:p>
          <a:p>
            <a:pPr marL="342900" lvl="1" indent="-342900" fontAlgn="auto">
              <a:spcAft>
                <a:spcPts val="0"/>
              </a:spcAft>
              <a:buClr>
                <a:schemeClr val="accent1"/>
              </a:buClr>
              <a:buFont typeface="Arial" pitchFamily="34" charset="0"/>
              <a:buChar char="•"/>
              <a:defRPr/>
            </a:pPr>
            <a:r>
              <a:rPr lang="en-US" sz="1400" dirty="0">
                <a:latin typeface="Arial"/>
                <a:cs typeface="Arial"/>
              </a:rPr>
              <a:t>State O: there is no traffic flow</a:t>
            </a:r>
          </a:p>
          <a:p>
            <a:pPr marL="342900" lvl="1" indent="-342900" fontAlgn="auto">
              <a:spcAft>
                <a:spcPts val="0"/>
              </a:spcAft>
              <a:buClr>
                <a:schemeClr val="accent1"/>
              </a:buClr>
              <a:buFont typeface="Arial" pitchFamily="34" charset="0"/>
              <a:buChar char="•"/>
              <a:defRPr/>
            </a:pPr>
            <a:r>
              <a:rPr lang="en-US" sz="1400" dirty="0">
                <a:latin typeface="Arial"/>
                <a:cs typeface="Arial"/>
              </a:rPr>
              <a:t>State A: the demand traffic enter the link 8-&gt;9</a:t>
            </a:r>
          </a:p>
          <a:p>
            <a:pPr marL="342900" lvl="1" indent="-342900" fontAlgn="auto">
              <a:spcAft>
                <a:spcPts val="0"/>
              </a:spcAft>
              <a:buClr>
                <a:schemeClr val="accent1"/>
              </a:buClr>
              <a:buFont typeface="Arial" pitchFamily="34" charset="0"/>
              <a:buChar char="•"/>
              <a:defRPr/>
            </a:pPr>
            <a:r>
              <a:rPr lang="en-US" sz="1400" dirty="0">
                <a:latin typeface="Arial"/>
                <a:cs typeface="Arial"/>
              </a:rPr>
              <a:t>State B: the steady traffic state of link 8-&gt;9</a:t>
            </a:r>
          </a:p>
          <a:p>
            <a:pPr marL="342900" lvl="1" indent="-342900" fontAlgn="auto">
              <a:spcAft>
                <a:spcPts val="0"/>
              </a:spcAft>
              <a:buClr>
                <a:schemeClr val="accent1"/>
              </a:buClr>
              <a:buFont typeface="Arial" pitchFamily="34" charset="0"/>
              <a:buChar char="•"/>
              <a:defRPr/>
            </a:pPr>
            <a:r>
              <a:rPr lang="en-US" sz="1400" dirty="0">
                <a:latin typeface="Arial"/>
                <a:cs typeface="Arial"/>
              </a:rPr>
              <a:t>State C: the steady traffic state of link 9-&gt;10</a:t>
            </a:r>
          </a:p>
        </p:txBody>
      </p:sp>
      <p:pic>
        <p:nvPicPr>
          <p:cNvPr id="9" name="image02.jpg"/>
          <p:cNvPicPr/>
          <p:nvPr/>
        </p:nvPicPr>
        <p:blipFill>
          <a:blip r:embed="rId3"/>
          <a:srcRect/>
          <a:stretch>
            <a:fillRect/>
          </a:stretch>
        </p:blipFill>
        <p:spPr>
          <a:xfrm>
            <a:off x="183059" y="2196197"/>
            <a:ext cx="4000048" cy="2792380"/>
          </a:xfrm>
          <a:prstGeom prst="rect">
            <a:avLst/>
          </a:prstGeom>
          <a:ln/>
        </p:spPr>
      </p:pic>
      <p:sp>
        <p:nvSpPr>
          <p:cNvPr id="2" name="矩形 1"/>
          <p:cNvSpPr/>
          <p:nvPr/>
        </p:nvSpPr>
        <p:spPr>
          <a:xfrm>
            <a:off x="236219" y="5157853"/>
            <a:ext cx="4297680"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The flow-density relationship for different states of links</a:t>
            </a:r>
            <a:endParaRPr lang="zh-CN" altLang="en-US" sz="1400" dirty="0"/>
          </a:p>
        </p:txBody>
      </p:sp>
      <p:pic>
        <p:nvPicPr>
          <p:cNvPr id="11" name="image08.png"/>
          <p:cNvPicPr/>
          <p:nvPr/>
        </p:nvPicPr>
        <p:blipFill>
          <a:blip r:embed="rId4"/>
          <a:srcRect/>
          <a:stretch>
            <a:fillRect/>
          </a:stretch>
        </p:blipFill>
        <p:spPr>
          <a:xfrm>
            <a:off x="4581280" y="2768262"/>
            <a:ext cx="4513237" cy="1221281"/>
          </a:xfrm>
          <a:prstGeom prst="rect">
            <a:avLst/>
          </a:prstGeom>
          <a:ln/>
        </p:spPr>
      </p:pic>
    </p:spTree>
    <p:extLst>
      <p:ext uri="{BB962C8B-B14F-4D97-AF65-F5344CB8AC3E}">
        <p14:creationId xmlns:p14="http://schemas.microsoft.com/office/powerpoint/2010/main" val="3125457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116</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pic>
        <p:nvPicPr>
          <p:cNvPr id="13" name="image09.png"/>
          <p:cNvPicPr/>
          <p:nvPr/>
        </p:nvPicPr>
        <p:blipFill>
          <a:blip r:embed="rId3"/>
          <a:srcRect/>
          <a:stretch>
            <a:fillRect/>
          </a:stretch>
        </p:blipFill>
        <p:spPr>
          <a:xfrm>
            <a:off x="2388552" y="1798941"/>
            <a:ext cx="4290695" cy="2371090"/>
          </a:xfrm>
          <a:prstGeom prst="rect">
            <a:avLst/>
          </a:prstGeom>
          <a:ln/>
        </p:spPr>
      </p:pic>
      <p:sp>
        <p:nvSpPr>
          <p:cNvPr id="15" name="Content Placeholder 2"/>
          <p:cNvSpPr>
            <a:spLocks noGrp="1"/>
          </p:cNvSpPr>
          <p:nvPr>
            <p:ph idx="1"/>
          </p:nvPr>
        </p:nvSpPr>
        <p:spPr>
          <a:xfrm>
            <a:off x="281435" y="4446054"/>
            <a:ext cx="8553955" cy="211123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Speed</a:t>
            </a:r>
          </a:p>
          <a:p>
            <a:pPr marL="342900" lvl="1" indent="-342900" fontAlgn="auto">
              <a:spcAft>
                <a:spcPts val="0"/>
              </a:spcAft>
              <a:buClr>
                <a:schemeClr val="accent1"/>
              </a:buClr>
              <a:buFont typeface="Arial" pitchFamily="34" charset="0"/>
              <a:buChar char="•"/>
              <a:defRPr/>
            </a:pPr>
            <a:r>
              <a:rPr lang="en-US" sz="2400" dirty="0">
                <a:latin typeface="Arial"/>
                <a:cs typeface="Arial"/>
              </a:rPr>
              <a:t>for link 8-&gt;9, at state A, its speed is 60 mph; at state B, due to the limitation of capacity, its speed is 15 mph. </a:t>
            </a:r>
          </a:p>
          <a:p>
            <a:pPr marL="342900" lvl="1" indent="-342900" fontAlgn="auto">
              <a:spcAft>
                <a:spcPts val="0"/>
              </a:spcAft>
              <a:buClr>
                <a:schemeClr val="accent1"/>
              </a:buClr>
              <a:buFont typeface="Arial" pitchFamily="34" charset="0"/>
              <a:buChar char="•"/>
              <a:defRPr/>
            </a:pPr>
            <a:r>
              <a:rPr lang="en-US" sz="2400" dirty="0">
                <a:latin typeface="Arial"/>
                <a:cs typeface="Arial"/>
              </a:rPr>
              <a:t>For link 9-&gt;10, the vehicles will drive at a speed based on the capacity, state C, whose speed is 60 mph;</a:t>
            </a:r>
          </a:p>
        </p:txBody>
      </p:sp>
    </p:spTree>
    <p:extLst>
      <p:ext uri="{BB962C8B-B14F-4D97-AF65-F5344CB8AC3E}">
        <p14:creationId xmlns:p14="http://schemas.microsoft.com/office/powerpoint/2010/main" val="24402927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117</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pic>
        <p:nvPicPr>
          <p:cNvPr id="13" name="image09.png"/>
          <p:cNvPicPr/>
          <p:nvPr/>
        </p:nvPicPr>
        <p:blipFill>
          <a:blip r:embed="rId3"/>
          <a:srcRect/>
          <a:stretch>
            <a:fillRect/>
          </a:stretch>
        </p:blipFill>
        <p:spPr>
          <a:xfrm>
            <a:off x="2388552" y="1798941"/>
            <a:ext cx="4290695" cy="2371090"/>
          </a:xfrm>
          <a:prstGeom prst="rect">
            <a:avLst/>
          </a:prstGeom>
          <a:ln/>
        </p:spPr>
      </p:pic>
      <p:sp>
        <p:nvSpPr>
          <p:cNvPr id="15" name="Content Placeholder 2"/>
          <p:cNvSpPr>
            <a:spLocks noGrp="1"/>
          </p:cNvSpPr>
          <p:nvPr>
            <p:ph idx="1"/>
          </p:nvPr>
        </p:nvSpPr>
        <p:spPr>
          <a:xfrm>
            <a:off x="281435" y="4177015"/>
            <a:ext cx="8611896" cy="2513345"/>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Density</a:t>
            </a:r>
          </a:p>
          <a:p>
            <a:pPr marL="342900" lvl="1" indent="-342900" fontAlgn="auto">
              <a:spcAft>
                <a:spcPts val="0"/>
              </a:spcAft>
              <a:buClr>
                <a:schemeClr val="accent1"/>
              </a:buClr>
              <a:buFont typeface="Arial" pitchFamily="34" charset="0"/>
              <a:buChar char="•"/>
              <a:defRPr/>
            </a:pPr>
            <a:r>
              <a:rPr lang="en-US" sz="2400" dirty="0">
                <a:latin typeface="Arial"/>
                <a:cs typeface="Arial"/>
              </a:rPr>
              <a:t> for link 8-&gt;9, at the state A, its density is 72 </a:t>
            </a:r>
            <a:r>
              <a:rPr lang="en-US" sz="2400" dirty="0" err="1">
                <a:latin typeface="Arial"/>
                <a:cs typeface="Arial"/>
              </a:rPr>
              <a:t>vpmpl</a:t>
            </a:r>
            <a:r>
              <a:rPr lang="en-US" sz="2400" dirty="0">
                <a:latin typeface="Arial"/>
                <a:cs typeface="Arial"/>
              </a:rPr>
              <a:t>(link). After the propagation time, it is at the state B, whose density is 240 </a:t>
            </a:r>
            <a:r>
              <a:rPr lang="en-US" sz="2400" dirty="0" err="1">
                <a:latin typeface="Arial"/>
                <a:cs typeface="Arial"/>
              </a:rPr>
              <a:t>vpmpl</a:t>
            </a:r>
            <a:r>
              <a:rPr lang="en-US" sz="2400" dirty="0">
                <a:latin typeface="Arial"/>
                <a:cs typeface="Arial"/>
              </a:rPr>
              <a:t>(link). </a:t>
            </a:r>
          </a:p>
          <a:p>
            <a:pPr marL="342900" lvl="1" indent="-342900" fontAlgn="auto">
              <a:spcAft>
                <a:spcPts val="0"/>
              </a:spcAft>
              <a:buClr>
                <a:schemeClr val="accent1"/>
              </a:buClr>
              <a:buFont typeface="Arial" pitchFamily="34" charset="0"/>
              <a:buChar char="•"/>
              <a:defRPr/>
            </a:pPr>
            <a:r>
              <a:rPr lang="en-US" sz="2400" dirty="0">
                <a:latin typeface="Arial"/>
                <a:cs typeface="Arial"/>
              </a:rPr>
              <a:t>Meanwhile, the link 9-&gt;10 is always at the state C, whose density is 60 </a:t>
            </a:r>
            <a:r>
              <a:rPr lang="en-US" sz="2400" dirty="0" err="1">
                <a:latin typeface="Arial"/>
                <a:cs typeface="Arial"/>
              </a:rPr>
              <a:t>vpmpl</a:t>
            </a:r>
            <a:r>
              <a:rPr lang="en-US" sz="2400" dirty="0">
                <a:latin typeface="Arial"/>
                <a:cs typeface="Arial"/>
              </a:rPr>
              <a:t>(link). </a:t>
            </a:r>
          </a:p>
        </p:txBody>
      </p:sp>
    </p:spTree>
    <p:extLst>
      <p:ext uri="{BB962C8B-B14F-4D97-AF65-F5344CB8AC3E}">
        <p14:creationId xmlns:p14="http://schemas.microsoft.com/office/powerpoint/2010/main" val="33201514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118</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2: demand &gt; supply (multiplier = 1.2)</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pic>
        <p:nvPicPr>
          <p:cNvPr id="13" name="image09.png"/>
          <p:cNvPicPr/>
          <p:nvPr/>
        </p:nvPicPr>
        <p:blipFill>
          <a:blip r:embed="rId3"/>
          <a:srcRect/>
          <a:stretch>
            <a:fillRect/>
          </a:stretch>
        </p:blipFill>
        <p:spPr>
          <a:xfrm>
            <a:off x="2388552" y="1798941"/>
            <a:ext cx="4290695" cy="2371090"/>
          </a:xfrm>
          <a:prstGeom prst="rect">
            <a:avLst/>
          </a:prstGeom>
          <a:ln/>
        </p:spPr>
      </p:pic>
      <p:sp>
        <p:nvSpPr>
          <p:cNvPr id="15" name="Content Placeholder 2"/>
          <p:cNvSpPr>
            <a:spLocks noGrp="1"/>
          </p:cNvSpPr>
          <p:nvPr>
            <p:ph idx="1"/>
          </p:nvPr>
        </p:nvSpPr>
        <p:spPr>
          <a:xfrm>
            <a:off x="281435" y="4491774"/>
            <a:ext cx="8611896" cy="149929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Propagation time: 14 min.</a:t>
            </a:r>
          </a:p>
        </p:txBody>
      </p:sp>
    </p:spTree>
    <p:extLst>
      <p:ext uri="{BB962C8B-B14F-4D97-AF65-F5344CB8AC3E}">
        <p14:creationId xmlns:p14="http://schemas.microsoft.com/office/powerpoint/2010/main" val="2660739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119</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1: Check the value of traffic demand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3: demand &gt; supply (multiplier = 1.3)</a:t>
            </a:r>
          </a:p>
        </p:txBody>
      </p:sp>
      <p:sp>
        <p:nvSpPr>
          <p:cNvPr id="12" name="Content Placeholder 2"/>
          <p:cNvSpPr>
            <a:spLocks noGrp="1"/>
          </p:cNvSpPr>
          <p:nvPr>
            <p:ph idx="1"/>
          </p:nvPr>
        </p:nvSpPr>
        <p:spPr>
          <a:xfrm>
            <a:off x="339376" y="1984360"/>
            <a:ext cx="8553955" cy="243524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In this case, the demand OD is still 7200 from 7am to 9am, </a:t>
            </a:r>
          </a:p>
          <a:p>
            <a:pPr marL="342900" lvl="1" indent="-342900" fontAlgn="auto">
              <a:spcAft>
                <a:spcPts val="0"/>
              </a:spcAft>
              <a:buClr>
                <a:schemeClr val="accent1"/>
              </a:buClr>
              <a:buFont typeface="Arial" pitchFamily="34" charset="0"/>
              <a:buChar char="•"/>
              <a:defRPr/>
            </a:pPr>
            <a:r>
              <a:rPr lang="en-US" sz="2400" dirty="0">
                <a:latin typeface="Arial"/>
                <a:cs typeface="Arial"/>
              </a:rPr>
              <a:t>the multiplier is 1.3. </a:t>
            </a:r>
            <a:r>
              <a:rPr lang="en-US" altLang="zh-CN" sz="2400" dirty="0">
                <a:solidFill>
                  <a:srgbClr val="FF0000"/>
                </a:solidFill>
                <a:latin typeface="Arial"/>
                <a:cs typeface="Arial"/>
              </a:rPr>
              <a:t>so now the demand is much higher than the path capacity. </a:t>
            </a:r>
            <a:endParaRPr lang="en-US" sz="2400" dirty="0">
              <a:latin typeface="Arial"/>
              <a:cs typeface="Arial"/>
            </a:endParaRPr>
          </a:p>
          <a:p>
            <a:pPr marL="342900" lvl="1" indent="-342900" fontAlgn="auto">
              <a:spcAft>
                <a:spcPts val="0"/>
              </a:spcAft>
              <a:buClr>
                <a:schemeClr val="accent1"/>
              </a:buClr>
              <a:buFont typeface="Arial" pitchFamily="34" charset="0"/>
              <a:buChar char="•"/>
              <a:defRPr/>
            </a:pPr>
            <a:r>
              <a:rPr lang="en-US" sz="2400" dirty="0">
                <a:latin typeface="Arial"/>
                <a:cs typeface="Arial"/>
              </a:rPr>
              <a:t>The analysis process is the same as case 2 (0.5*7200*1.3 = 4680 vehicles).</a:t>
            </a:r>
          </a:p>
        </p:txBody>
      </p:sp>
    </p:spTree>
    <p:extLst>
      <p:ext uri="{BB962C8B-B14F-4D97-AF65-F5344CB8AC3E}">
        <p14:creationId xmlns:p14="http://schemas.microsoft.com/office/powerpoint/2010/main" val="16213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Comparison</a:t>
            </a:r>
          </a:p>
        </p:txBody>
      </p:sp>
      <p:sp>
        <p:nvSpPr>
          <p:cNvPr id="3" name="Content Placeholder 2"/>
          <p:cNvSpPr>
            <a:spLocks noGrp="1"/>
          </p:cNvSpPr>
          <p:nvPr>
            <p:ph idx="1"/>
          </p:nvPr>
        </p:nvSpPr>
        <p:spPr/>
        <p:txBody>
          <a:bodyPr>
            <a:normAutofit lnSpcReduction="10000"/>
          </a:bodyPr>
          <a:lstStyle/>
          <a:p>
            <a:pPr lvl="1"/>
            <a:r>
              <a:rPr lang="en-US" sz="3200" dirty="0"/>
              <a:t>CTM’s variables are density, incoming and outgoing flows and speed</a:t>
            </a:r>
          </a:p>
          <a:p>
            <a:pPr lvl="1"/>
            <a:endParaRPr lang="en-US" sz="3200" dirty="0"/>
          </a:p>
          <a:p>
            <a:pPr lvl="1"/>
            <a:r>
              <a:rPr lang="en-US" sz="3200" dirty="0"/>
              <a:t>Newell’s variables are incoming and outgoing cumulative flow counts, from which the density and flows can be derived. </a:t>
            </a:r>
          </a:p>
          <a:p>
            <a:pPr lvl="2"/>
            <a:r>
              <a:rPr lang="en-US" dirty="0"/>
              <a:t>We do not have direct speed measurements and link travel times are calculated from vehicle trajectories (with arrival times at upstream node and departure time at downstream node)  </a:t>
            </a:r>
          </a:p>
          <a:p>
            <a:endParaRPr lang="en-US" dirty="0"/>
          </a:p>
        </p:txBody>
      </p:sp>
      <p:sp>
        <p:nvSpPr>
          <p:cNvPr id="4" name="Slide Number Placeholder 3"/>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12</a:t>
            </a:fld>
            <a:endParaRPr lang="en-US"/>
          </a:p>
        </p:txBody>
      </p:sp>
    </p:spTree>
    <p:extLst>
      <p:ext uri="{BB962C8B-B14F-4D97-AF65-F5344CB8AC3E}">
        <p14:creationId xmlns:p14="http://schemas.microsoft.com/office/powerpoint/2010/main" val="2004161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120</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Setup simulation settings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Go to input_demad_file_list.csv</a:t>
            </a:r>
          </a:p>
          <a:p>
            <a:pPr marL="342900" lvl="1" indent="-342900" fontAlgn="auto">
              <a:spcAft>
                <a:spcPts val="0"/>
              </a:spcAft>
              <a:buClr>
                <a:schemeClr val="accent1"/>
              </a:buClr>
              <a:buFont typeface="Arial" pitchFamily="34" charset="0"/>
              <a:buChar char="•"/>
              <a:defRPr/>
            </a:pPr>
            <a:r>
              <a:rPr lang="en-US" sz="2400" dirty="0">
                <a:latin typeface="Arial"/>
                <a:cs typeface="Arial"/>
              </a:rPr>
              <a:t>Change the loading multiplier to 1.3 in the excel sheet</a:t>
            </a:r>
          </a:p>
          <a:p>
            <a:pPr marL="342900" lvl="1" indent="-342900" fontAlgn="auto">
              <a:spcAft>
                <a:spcPts val="0"/>
              </a:spcAft>
              <a:buClr>
                <a:schemeClr val="accent1"/>
              </a:buClr>
              <a:buFont typeface="Arial" pitchFamily="34" charset="0"/>
              <a:buChar char="•"/>
              <a:defRPr/>
            </a:pPr>
            <a:r>
              <a:rPr lang="en-US" sz="2400" dirty="0">
                <a:latin typeface="Arial"/>
                <a:cs typeface="Arial"/>
              </a:rPr>
              <a:t>Run the simulation for 1 iteration.</a:t>
            </a:r>
          </a:p>
        </p:txBody>
      </p:sp>
    </p:spTree>
    <p:extLst>
      <p:ext uri="{BB962C8B-B14F-4D97-AF65-F5344CB8AC3E}">
        <p14:creationId xmlns:p14="http://schemas.microsoft.com/office/powerpoint/2010/main" val="2444400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121</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speed of link 8-&gt;9</a:t>
            </a:r>
          </a:p>
        </p:txBody>
      </p:sp>
      <p:pic>
        <p:nvPicPr>
          <p:cNvPr id="9" name="image28.jpg"/>
          <p:cNvPicPr/>
          <p:nvPr/>
        </p:nvPicPr>
        <p:blipFill>
          <a:blip r:embed="rId3"/>
          <a:srcRect/>
          <a:stretch>
            <a:fillRect/>
          </a:stretch>
        </p:blipFill>
        <p:spPr>
          <a:xfrm>
            <a:off x="425352" y="2680017"/>
            <a:ext cx="8392389" cy="3335339"/>
          </a:xfrm>
          <a:prstGeom prst="rect">
            <a:avLst/>
          </a:prstGeom>
          <a:ln/>
        </p:spPr>
      </p:pic>
    </p:spTree>
    <p:extLst>
      <p:ext uri="{BB962C8B-B14F-4D97-AF65-F5344CB8AC3E}">
        <p14:creationId xmlns:p14="http://schemas.microsoft.com/office/powerpoint/2010/main" val="3718692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122</a:t>
            </a:fld>
            <a:endParaRPr lang="en-US" altLang="en-US" sz="1400" dirty="0">
              <a:cs typeface="Arial" pitchFamily="34" charset="0"/>
            </a:endParaRPr>
          </a:p>
        </p:txBody>
      </p:sp>
      <p:sp>
        <p:nvSpPr>
          <p:cNvPr id="10" name="Title 1"/>
          <p:cNvSpPr txBox="1">
            <a:spLocks/>
          </p:cNvSpPr>
          <p:nvPr/>
        </p:nvSpPr>
        <p:spPr bwMode="auto">
          <a:xfrm>
            <a:off x="213539" y="1237600"/>
            <a:ext cx="8679792" cy="765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View link MOE of bottleneck links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12"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Simulated density of link 8-&gt;9</a:t>
            </a:r>
          </a:p>
        </p:txBody>
      </p:sp>
      <p:pic>
        <p:nvPicPr>
          <p:cNvPr id="11" name="image29.jpg"/>
          <p:cNvPicPr/>
          <p:nvPr/>
        </p:nvPicPr>
        <p:blipFill>
          <a:blip r:embed="rId3"/>
          <a:srcRect/>
          <a:stretch>
            <a:fillRect/>
          </a:stretch>
        </p:blipFill>
        <p:spPr>
          <a:xfrm>
            <a:off x="592454" y="2673190"/>
            <a:ext cx="7958559" cy="3163730"/>
          </a:xfrm>
          <a:prstGeom prst="rect">
            <a:avLst/>
          </a:prstGeom>
          <a:ln/>
        </p:spPr>
      </p:pic>
    </p:spTree>
    <p:extLst>
      <p:ext uri="{BB962C8B-B14F-4D97-AF65-F5344CB8AC3E}">
        <p14:creationId xmlns:p14="http://schemas.microsoft.com/office/powerpoint/2010/main" val="18541164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123</a:t>
            </a:fld>
            <a:endParaRPr lang="en-US" altLang="en-US" sz="1400" dirty="0">
              <a:cs typeface="Arial" pitchFamily="34" charset="0"/>
            </a:endParaRPr>
          </a:p>
        </p:txBody>
      </p:sp>
      <p:sp>
        <p:nvSpPr>
          <p:cNvPr id="10" name="Title 1"/>
          <p:cNvSpPr txBox="1">
            <a:spLocks/>
          </p:cNvSpPr>
          <p:nvPr/>
        </p:nvSpPr>
        <p:spPr bwMode="auto">
          <a:xfrm>
            <a:off x="213539" y="1237600"/>
            <a:ext cx="8679792" cy="1127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Describe traffic speed and density evolutions on links 7-&gt;8 and 8-&gt;9, Calculate the traffic congestion speed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12" name="Content Placeholder 2"/>
          <p:cNvSpPr>
            <a:spLocks noGrp="1"/>
          </p:cNvSpPr>
          <p:nvPr>
            <p:ph idx="1"/>
          </p:nvPr>
        </p:nvSpPr>
        <p:spPr>
          <a:xfrm>
            <a:off x="339376" y="2334880"/>
            <a:ext cx="8553955" cy="229808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The speed of link 8-&gt;9 changes from 60 mph to 15 mph, and its density of one lane increases from 26 </a:t>
            </a:r>
            <a:r>
              <a:rPr lang="en-US" sz="2400" dirty="0" err="1">
                <a:latin typeface="Arial"/>
                <a:cs typeface="Arial"/>
              </a:rPr>
              <a:t>vpmpl</a:t>
            </a:r>
            <a:r>
              <a:rPr lang="en-US" sz="2400" dirty="0">
                <a:latin typeface="Arial"/>
                <a:cs typeface="Arial"/>
              </a:rPr>
              <a:t> to 80 </a:t>
            </a:r>
            <a:r>
              <a:rPr lang="en-US" sz="2400" dirty="0" err="1">
                <a:latin typeface="Arial"/>
                <a:cs typeface="Arial"/>
              </a:rPr>
              <a:t>vpmpl</a:t>
            </a:r>
            <a:r>
              <a:rPr lang="en-US" sz="2400" dirty="0">
                <a:latin typeface="Arial"/>
                <a:cs typeface="Arial"/>
              </a:rPr>
              <a:t>.</a:t>
            </a:r>
          </a:p>
          <a:p>
            <a:pPr marL="342900" lvl="1" indent="-342900" fontAlgn="auto">
              <a:spcAft>
                <a:spcPts val="0"/>
              </a:spcAft>
              <a:buClr>
                <a:schemeClr val="accent1"/>
              </a:buClr>
              <a:buFont typeface="Arial" pitchFamily="34" charset="0"/>
              <a:buChar char="•"/>
              <a:defRPr/>
            </a:pPr>
            <a:r>
              <a:rPr lang="en-US" sz="2400" dirty="0">
                <a:latin typeface="Arial"/>
                <a:cs typeface="Arial"/>
              </a:rPr>
              <a:t> </a:t>
            </a:r>
            <a:r>
              <a:rPr lang="en-US" sz="2400" dirty="0">
                <a:solidFill>
                  <a:srgbClr val="FF0000"/>
                </a:solidFill>
                <a:latin typeface="Arial"/>
                <a:cs typeface="Arial"/>
              </a:rPr>
              <a:t>A traffic congestion propagation time of 9 min </a:t>
            </a:r>
            <a:r>
              <a:rPr lang="en-US" sz="2400" dirty="0">
                <a:latin typeface="Arial"/>
                <a:cs typeface="Arial"/>
              </a:rPr>
              <a:t>can be observed in the following figure.</a:t>
            </a:r>
          </a:p>
        </p:txBody>
      </p:sp>
      <p:pic>
        <p:nvPicPr>
          <p:cNvPr id="8" name="image30.jpg"/>
          <p:cNvPicPr/>
          <p:nvPr/>
        </p:nvPicPr>
        <p:blipFill>
          <a:blip r:embed="rId3"/>
          <a:srcRect/>
          <a:stretch>
            <a:fillRect/>
          </a:stretch>
        </p:blipFill>
        <p:spPr>
          <a:xfrm>
            <a:off x="1764029" y="4325620"/>
            <a:ext cx="5954123" cy="2395220"/>
          </a:xfrm>
          <a:prstGeom prst="rect">
            <a:avLst/>
          </a:prstGeom>
          <a:ln/>
        </p:spPr>
      </p:pic>
    </p:spTree>
    <p:extLst>
      <p:ext uri="{BB962C8B-B14F-4D97-AF65-F5344CB8AC3E}">
        <p14:creationId xmlns:p14="http://schemas.microsoft.com/office/powerpoint/2010/main" val="1221769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124</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12" name="Content Placeholder 2"/>
          <p:cNvSpPr>
            <a:spLocks noGrp="1"/>
          </p:cNvSpPr>
          <p:nvPr>
            <p:ph idx="1"/>
          </p:nvPr>
        </p:nvSpPr>
        <p:spPr>
          <a:xfrm>
            <a:off x="4562716" y="4057758"/>
            <a:ext cx="4531801" cy="1384125"/>
          </a:xfrm>
        </p:spPr>
        <p:txBody>
          <a:bodyPr rtlCol="0">
            <a:noAutofit/>
          </a:bodyPr>
          <a:lstStyle/>
          <a:p>
            <a:pPr marL="342900" lvl="1" indent="-342900" fontAlgn="auto">
              <a:spcAft>
                <a:spcPts val="0"/>
              </a:spcAft>
              <a:buClr>
                <a:schemeClr val="accent1"/>
              </a:buClr>
              <a:buFont typeface="Arial" pitchFamily="34" charset="0"/>
              <a:buChar char="•"/>
              <a:defRPr/>
            </a:pPr>
            <a:r>
              <a:rPr lang="en-US" sz="1400" dirty="0">
                <a:latin typeface="Arial"/>
                <a:cs typeface="Arial"/>
              </a:rPr>
              <a:t>U: interface between two different traffic states.</a:t>
            </a:r>
          </a:p>
          <a:p>
            <a:pPr marL="342900" lvl="1" indent="-342900" fontAlgn="auto">
              <a:spcAft>
                <a:spcPts val="0"/>
              </a:spcAft>
              <a:buClr>
                <a:schemeClr val="accent1"/>
              </a:buClr>
              <a:buFont typeface="Arial" pitchFamily="34" charset="0"/>
              <a:buChar char="•"/>
              <a:defRPr/>
            </a:pPr>
            <a:r>
              <a:rPr lang="en-US" sz="1400" dirty="0">
                <a:latin typeface="Arial"/>
                <a:cs typeface="Arial"/>
              </a:rPr>
              <a:t>State O: there is no traffic flow</a:t>
            </a:r>
          </a:p>
          <a:p>
            <a:pPr marL="342900" lvl="1" indent="-342900" fontAlgn="auto">
              <a:spcAft>
                <a:spcPts val="0"/>
              </a:spcAft>
              <a:buClr>
                <a:schemeClr val="accent1"/>
              </a:buClr>
              <a:buFont typeface="Arial" pitchFamily="34" charset="0"/>
              <a:buChar char="•"/>
              <a:defRPr/>
            </a:pPr>
            <a:r>
              <a:rPr lang="en-US" sz="1400" dirty="0">
                <a:latin typeface="Arial"/>
                <a:cs typeface="Arial"/>
              </a:rPr>
              <a:t>State A: the demand traffic enter the link 8-&gt;9</a:t>
            </a:r>
          </a:p>
          <a:p>
            <a:pPr marL="342900" lvl="1" indent="-342900" fontAlgn="auto">
              <a:spcAft>
                <a:spcPts val="0"/>
              </a:spcAft>
              <a:buClr>
                <a:schemeClr val="accent1"/>
              </a:buClr>
              <a:buFont typeface="Arial" pitchFamily="34" charset="0"/>
              <a:buChar char="•"/>
              <a:defRPr/>
            </a:pPr>
            <a:r>
              <a:rPr lang="en-US" sz="1400" dirty="0">
                <a:latin typeface="Arial"/>
                <a:cs typeface="Arial"/>
              </a:rPr>
              <a:t>State B: the steady traffic state of link 8-&gt;9</a:t>
            </a:r>
          </a:p>
          <a:p>
            <a:pPr marL="342900" lvl="1" indent="-342900" fontAlgn="auto">
              <a:spcAft>
                <a:spcPts val="0"/>
              </a:spcAft>
              <a:buClr>
                <a:schemeClr val="accent1"/>
              </a:buClr>
              <a:buFont typeface="Arial" pitchFamily="34" charset="0"/>
              <a:buChar char="•"/>
              <a:defRPr/>
            </a:pPr>
            <a:r>
              <a:rPr lang="en-US" sz="1400" dirty="0">
                <a:latin typeface="Arial"/>
                <a:cs typeface="Arial"/>
              </a:rPr>
              <a:t>State C: the steady traffic state of link 9-&gt;10</a:t>
            </a:r>
          </a:p>
        </p:txBody>
      </p:sp>
      <p:pic>
        <p:nvPicPr>
          <p:cNvPr id="9" name="image02.jpg"/>
          <p:cNvPicPr/>
          <p:nvPr/>
        </p:nvPicPr>
        <p:blipFill>
          <a:blip r:embed="rId3"/>
          <a:srcRect/>
          <a:stretch>
            <a:fillRect/>
          </a:stretch>
        </p:blipFill>
        <p:spPr>
          <a:xfrm>
            <a:off x="183059" y="2196197"/>
            <a:ext cx="4000048" cy="2792380"/>
          </a:xfrm>
          <a:prstGeom prst="rect">
            <a:avLst/>
          </a:prstGeom>
          <a:ln/>
        </p:spPr>
      </p:pic>
      <p:sp>
        <p:nvSpPr>
          <p:cNvPr id="2" name="矩形 1"/>
          <p:cNvSpPr/>
          <p:nvPr/>
        </p:nvSpPr>
        <p:spPr>
          <a:xfrm>
            <a:off x="236219" y="5157853"/>
            <a:ext cx="4297680"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The flow-density relationship for different states of links</a:t>
            </a:r>
            <a:endParaRPr lang="zh-CN" altLang="en-US" sz="1400" dirty="0"/>
          </a:p>
        </p:txBody>
      </p:sp>
      <p:pic>
        <p:nvPicPr>
          <p:cNvPr id="11" name="image08.png"/>
          <p:cNvPicPr/>
          <p:nvPr/>
        </p:nvPicPr>
        <p:blipFill>
          <a:blip r:embed="rId4"/>
          <a:srcRect/>
          <a:stretch>
            <a:fillRect/>
          </a:stretch>
        </p:blipFill>
        <p:spPr>
          <a:xfrm>
            <a:off x="4581280" y="2768262"/>
            <a:ext cx="4513237" cy="1221281"/>
          </a:xfrm>
          <a:prstGeom prst="rect">
            <a:avLst/>
          </a:prstGeom>
          <a:ln/>
        </p:spPr>
      </p:pic>
    </p:spTree>
    <p:extLst>
      <p:ext uri="{BB962C8B-B14F-4D97-AF65-F5344CB8AC3E}">
        <p14:creationId xmlns:p14="http://schemas.microsoft.com/office/powerpoint/2010/main" val="32857719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125</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pic>
        <p:nvPicPr>
          <p:cNvPr id="13" name="image09.png"/>
          <p:cNvPicPr/>
          <p:nvPr/>
        </p:nvPicPr>
        <p:blipFill>
          <a:blip r:embed="rId3"/>
          <a:srcRect/>
          <a:stretch>
            <a:fillRect/>
          </a:stretch>
        </p:blipFill>
        <p:spPr>
          <a:xfrm>
            <a:off x="2388552" y="1798941"/>
            <a:ext cx="4290695" cy="2371090"/>
          </a:xfrm>
          <a:prstGeom prst="rect">
            <a:avLst/>
          </a:prstGeom>
          <a:ln/>
        </p:spPr>
      </p:pic>
      <p:sp>
        <p:nvSpPr>
          <p:cNvPr id="15" name="Content Placeholder 2"/>
          <p:cNvSpPr>
            <a:spLocks noGrp="1"/>
          </p:cNvSpPr>
          <p:nvPr>
            <p:ph idx="1"/>
          </p:nvPr>
        </p:nvSpPr>
        <p:spPr>
          <a:xfrm>
            <a:off x="281435" y="4446054"/>
            <a:ext cx="8553955" cy="211123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Speed</a:t>
            </a:r>
          </a:p>
          <a:p>
            <a:pPr marL="342900" lvl="1" indent="-342900" fontAlgn="auto">
              <a:spcAft>
                <a:spcPts val="0"/>
              </a:spcAft>
              <a:buClr>
                <a:schemeClr val="accent1"/>
              </a:buClr>
              <a:buFont typeface="Arial" pitchFamily="34" charset="0"/>
              <a:buChar char="•"/>
              <a:defRPr/>
            </a:pPr>
            <a:r>
              <a:rPr lang="en-US" sz="2400" dirty="0">
                <a:latin typeface="Arial"/>
                <a:cs typeface="Arial"/>
              </a:rPr>
              <a:t>For link 8-&gt;9, at state A, its speed is 60 mph; at state B, due to the limitation of capacity, its speed is 15 mph. </a:t>
            </a:r>
          </a:p>
          <a:p>
            <a:pPr marL="342900" lvl="1" indent="-342900" fontAlgn="auto">
              <a:spcAft>
                <a:spcPts val="0"/>
              </a:spcAft>
              <a:buClr>
                <a:schemeClr val="accent1"/>
              </a:buClr>
              <a:buFont typeface="Arial" pitchFamily="34" charset="0"/>
              <a:buChar char="•"/>
              <a:defRPr/>
            </a:pPr>
            <a:r>
              <a:rPr lang="en-US" sz="2400" dirty="0">
                <a:latin typeface="Arial"/>
                <a:cs typeface="Arial"/>
              </a:rPr>
              <a:t>For link 9-&gt;10, the vehicles will drive in a speed based on the capacity, state C, whose speed is 60 mph;</a:t>
            </a:r>
          </a:p>
        </p:txBody>
      </p:sp>
    </p:spTree>
    <p:extLst>
      <p:ext uri="{BB962C8B-B14F-4D97-AF65-F5344CB8AC3E}">
        <p14:creationId xmlns:p14="http://schemas.microsoft.com/office/powerpoint/2010/main" val="1135850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126</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pic>
        <p:nvPicPr>
          <p:cNvPr id="13" name="image09.png"/>
          <p:cNvPicPr/>
          <p:nvPr/>
        </p:nvPicPr>
        <p:blipFill>
          <a:blip r:embed="rId3"/>
          <a:srcRect/>
          <a:stretch>
            <a:fillRect/>
          </a:stretch>
        </p:blipFill>
        <p:spPr>
          <a:xfrm>
            <a:off x="2388552" y="1798941"/>
            <a:ext cx="4290695" cy="2371090"/>
          </a:xfrm>
          <a:prstGeom prst="rect">
            <a:avLst/>
          </a:prstGeom>
          <a:ln/>
        </p:spPr>
      </p:pic>
      <p:sp>
        <p:nvSpPr>
          <p:cNvPr id="15" name="Content Placeholder 2"/>
          <p:cNvSpPr>
            <a:spLocks noGrp="1"/>
          </p:cNvSpPr>
          <p:nvPr>
            <p:ph idx="1"/>
          </p:nvPr>
        </p:nvSpPr>
        <p:spPr>
          <a:xfrm>
            <a:off x="281435" y="4177015"/>
            <a:ext cx="8611896" cy="2513345"/>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Density</a:t>
            </a:r>
          </a:p>
          <a:p>
            <a:pPr marL="342900" lvl="1" indent="-342900" fontAlgn="auto">
              <a:spcAft>
                <a:spcPts val="0"/>
              </a:spcAft>
              <a:buClr>
                <a:schemeClr val="accent1"/>
              </a:buClr>
              <a:buFont typeface="Arial" pitchFamily="34" charset="0"/>
              <a:buChar char="•"/>
              <a:defRPr/>
            </a:pPr>
            <a:r>
              <a:rPr lang="en-US" sz="2400" dirty="0">
                <a:latin typeface="Arial"/>
                <a:cs typeface="Arial"/>
              </a:rPr>
              <a:t>For link 8-&gt;9, at state A, its density is 78 </a:t>
            </a:r>
            <a:r>
              <a:rPr lang="en-US" sz="2400" dirty="0" err="1">
                <a:latin typeface="Arial"/>
                <a:cs typeface="Arial"/>
              </a:rPr>
              <a:t>vpmpl</a:t>
            </a:r>
            <a:r>
              <a:rPr lang="en-US" sz="2400" dirty="0">
                <a:latin typeface="Arial"/>
                <a:cs typeface="Arial"/>
              </a:rPr>
              <a:t>(link). After the propagation time, at state B, its density is 240 </a:t>
            </a:r>
            <a:r>
              <a:rPr lang="en-US" sz="2400" dirty="0" err="1">
                <a:latin typeface="Arial"/>
                <a:cs typeface="Arial"/>
              </a:rPr>
              <a:t>vpmpl</a:t>
            </a:r>
            <a:r>
              <a:rPr lang="en-US" sz="2400" dirty="0">
                <a:latin typeface="Arial"/>
                <a:cs typeface="Arial"/>
              </a:rPr>
              <a:t>. </a:t>
            </a:r>
          </a:p>
          <a:p>
            <a:pPr marL="342900" lvl="1" indent="-342900" fontAlgn="auto">
              <a:spcAft>
                <a:spcPts val="0"/>
              </a:spcAft>
              <a:buClr>
                <a:schemeClr val="accent1"/>
              </a:buClr>
              <a:buFont typeface="Arial" pitchFamily="34" charset="0"/>
              <a:buChar char="•"/>
              <a:defRPr/>
            </a:pPr>
            <a:r>
              <a:rPr lang="en-US" sz="2400" dirty="0">
                <a:latin typeface="Arial"/>
                <a:cs typeface="Arial"/>
              </a:rPr>
              <a:t>Meanwhile, the link 9-&gt;10 is always at the state C, whose density is 60 </a:t>
            </a:r>
            <a:r>
              <a:rPr lang="en-US" sz="2400" dirty="0" err="1">
                <a:latin typeface="Arial"/>
                <a:cs typeface="Arial"/>
              </a:rPr>
              <a:t>vpmpl</a:t>
            </a:r>
            <a:r>
              <a:rPr lang="en-US" sz="2400" dirty="0">
                <a:latin typeface="Arial"/>
                <a:cs typeface="Arial"/>
              </a:rPr>
              <a:t>(link). In addition, the method of calculating the density of each lane is the same as case 1.</a:t>
            </a:r>
          </a:p>
        </p:txBody>
      </p:sp>
    </p:spTree>
    <p:extLst>
      <p:ext uri="{BB962C8B-B14F-4D97-AF65-F5344CB8AC3E}">
        <p14:creationId xmlns:p14="http://schemas.microsoft.com/office/powerpoint/2010/main" val="34728770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127</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3: demand &gt; supply (multiplier = 1.3)</a:t>
            </a:r>
          </a:p>
        </p:txBody>
      </p:sp>
      <p:sp>
        <p:nvSpPr>
          <p:cNvPr id="2" name="矩形 1"/>
          <p:cNvSpPr/>
          <p:nvPr/>
        </p:nvSpPr>
        <p:spPr>
          <a:xfrm>
            <a:off x="2960367" y="4177014"/>
            <a:ext cx="3253741"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Vehicles’ trajectory in time-space diagram</a:t>
            </a:r>
            <a:endParaRPr lang="zh-CN" altLang="en-US" sz="1400" dirty="0"/>
          </a:p>
        </p:txBody>
      </p:sp>
      <p:pic>
        <p:nvPicPr>
          <p:cNvPr id="13" name="image09.png"/>
          <p:cNvPicPr/>
          <p:nvPr/>
        </p:nvPicPr>
        <p:blipFill>
          <a:blip r:embed="rId3"/>
          <a:srcRect/>
          <a:stretch>
            <a:fillRect/>
          </a:stretch>
        </p:blipFill>
        <p:spPr>
          <a:xfrm>
            <a:off x="2388552" y="1798941"/>
            <a:ext cx="4290695" cy="2371090"/>
          </a:xfrm>
          <a:prstGeom prst="rect">
            <a:avLst/>
          </a:prstGeom>
          <a:ln/>
        </p:spPr>
      </p:pic>
      <p:sp>
        <p:nvSpPr>
          <p:cNvPr id="15" name="Content Placeholder 2"/>
          <p:cNvSpPr>
            <a:spLocks noGrp="1"/>
          </p:cNvSpPr>
          <p:nvPr>
            <p:ph idx="1"/>
          </p:nvPr>
        </p:nvSpPr>
        <p:spPr>
          <a:xfrm>
            <a:off x="281435" y="4491774"/>
            <a:ext cx="8611896" cy="149929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Propagation time: 9 min.</a:t>
            </a:r>
          </a:p>
        </p:txBody>
      </p:sp>
    </p:spTree>
    <p:extLst>
      <p:ext uri="{BB962C8B-B14F-4D97-AF65-F5344CB8AC3E}">
        <p14:creationId xmlns:p14="http://schemas.microsoft.com/office/powerpoint/2010/main" val="42108304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Traffic States as a result of demand-supply interactions</a:t>
            </a:r>
          </a:p>
        </p:txBody>
      </p:sp>
      <p:sp>
        <p:nvSpPr>
          <p:cNvPr id="3" name="Content Placeholder 2"/>
          <p:cNvSpPr>
            <a:spLocks noGrp="1"/>
          </p:cNvSpPr>
          <p:nvPr>
            <p:ph idx="1"/>
          </p:nvPr>
        </p:nvSpPr>
        <p:spPr/>
        <p:txBody>
          <a:bodyPr/>
          <a:lstStyle/>
          <a:p>
            <a:r>
              <a:rPr lang="en-US" b="1" dirty="0"/>
              <a:t>Base case without toll settings</a:t>
            </a:r>
            <a:endParaRPr lang="en-US" dirty="0"/>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128</a:t>
            </a:fld>
            <a:endParaRPr lang="en-US" altLang="en-US" dirty="0"/>
          </a:p>
        </p:txBody>
      </p:sp>
      <p:sp>
        <p:nvSpPr>
          <p:cNvPr id="6" name="Rectangle 2"/>
          <p:cNvSpPr>
            <a:spLocks noChangeArrowheads="1"/>
          </p:cNvSpPr>
          <p:nvPr/>
        </p:nvSpPr>
        <p:spPr bwMode="auto">
          <a:xfrm>
            <a:off x="355600" y="25569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nvGraphicFramePr>
        <p:xfrm>
          <a:off x="355600" y="2556934"/>
          <a:ext cx="4648200" cy="1806575"/>
        </p:xfrm>
        <a:graphic>
          <a:graphicData uri="http://schemas.openxmlformats.org/presentationml/2006/ole">
            <mc:AlternateContent xmlns:mc="http://schemas.openxmlformats.org/markup-compatibility/2006">
              <mc:Choice xmlns:v="urn:schemas-microsoft-com:vml" Requires="v">
                <p:oleObj name="Visio" r:id="rId2" imgW="13925461" imgH="5443632" progId="Visio.Drawing.11">
                  <p:embed/>
                </p:oleObj>
              </mc:Choice>
              <mc:Fallback>
                <p:oleObj name="Visio" r:id="rId2" imgW="13925461" imgH="5443632" progId="Visio.Drawing.11">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556934"/>
                        <a:ext cx="4648200" cy="180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284464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Input_demand_type</a:t>
            </a:r>
            <a:endParaRPr lang="en-US" dirty="0"/>
          </a:p>
          <a:p>
            <a:r>
              <a:rPr lang="en-US" dirty="0"/>
              <a:t>Scenario_Link_Based_Toll.csv</a:t>
            </a:r>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129</a:t>
            </a:fld>
            <a:endParaRPr lang="en-US" altLang="en-US" dirty="0"/>
          </a:p>
        </p:txBody>
      </p:sp>
      <p:pic>
        <p:nvPicPr>
          <p:cNvPr id="7" name="Picture 6"/>
          <p:cNvPicPr>
            <a:picLocks noChangeAspect="1"/>
          </p:cNvPicPr>
          <p:nvPr/>
        </p:nvPicPr>
        <p:blipFill>
          <a:blip r:embed="rId2"/>
          <a:stretch>
            <a:fillRect/>
          </a:stretch>
        </p:blipFill>
        <p:spPr>
          <a:xfrm>
            <a:off x="793750" y="3617913"/>
            <a:ext cx="7893050" cy="2090966"/>
          </a:xfrm>
          <a:prstGeom prst="rect">
            <a:avLst/>
          </a:prstGeom>
        </p:spPr>
      </p:pic>
    </p:spTree>
    <p:extLst>
      <p:ext uri="{BB962C8B-B14F-4D97-AF65-F5344CB8AC3E}">
        <p14:creationId xmlns:p14="http://schemas.microsoft.com/office/powerpoint/2010/main" val="1774248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Simulation Logic as Simple Queue</a:t>
            </a:r>
          </a:p>
        </p:txBody>
      </p:sp>
      <p:sp>
        <p:nvSpPr>
          <p:cNvPr id="3" name="Content Placeholder 2"/>
          <p:cNvSpPr>
            <a:spLocks noGrp="1"/>
          </p:cNvSpPr>
          <p:nvPr>
            <p:ph idx="1"/>
          </p:nvPr>
        </p:nvSpPr>
        <p:spPr>
          <a:xfrm>
            <a:off x="457200" y="1295401"/>
            <a:ext cx="8001000" cy="2895599"/>
          </a:xfrm>
        </p:spPr>
        <p:txBody>
          <a:bodyPr>
            <a:normAutofit fontScale="70000" lnSpcReduction="20000"/>
          </a:bodyPr>
          <a:lstStyle/>
          <a:p>
            <a:r>
              <a:rPr lang="en-US" dirty="0"/>
              <a:t>Can be viewed as pseudo event-based simulation and we do not simulate how a vehicle moves inside the link</a:t>
            </a:r>
          </a:p>
          <a:p>
            <a:r>
              <a:rPr lang="en-US" dirty="0"/>
              <a:t>Vehicle is moved into an in-flow queue at time </a:t>
            </a:r>
            <a:r>
              <a:rPr lang="en-US" dirty="0" err="1"/>
              <a:t>t</a:t>
            </a:r>
            <a:r>
              <a:rPr lang="en-US" baseline="-25000" dirty="0" err="1"/>
              <a:t>a</a:t>
            </a:r>
            <a:endParaRPr lang="en-US" baseline="-25000" dirty="0"/>
          </a:p>
          <a:p>
            <a:r>
              <a:rPr lang="en-US" dirty="0"/>
              <a:t>Calculate time entering the out-flow queue as </a:t>
            </a:r>
            <a:r>
              <a:rPr lang="en-US" dirty="0" err="1"/>
              <a:t>t</a:t>
            </a:r>
            <a:r>
              <a:rPr lang="en-US" baseline="-25000" dirty="0" err="1"/>
              <a:t>a</a:t>
            </a:r>
            <a:r>
              <a:rPr lang="en-US" dirty="0" err="1"/>
              <a:t>+FFTT</a:t>
            </a:r>
            <a:r>
              <a:rPr lang="en-US" dirty="0"/>
              <a:t> (free-flow travel time)</a:t>
            </a:r>
          </a:p>
          <a:p>
            <a:r>
              <a:rPr lang="en-US" dirty="0"/>
              <a:t>If the current simulation time t equals to or is later than </a:t>
            </a:r>
            <a:r>
              <a:rPr lang="en-US" dirty="0" err="1"/>
              <a:t>t</a:t>
            </a:r>
            <a:r>
              <a:rPr lang="en-US" baseline="-25000" dirty="0" err="1"/>
              <a:t>a</a:t>
            </a:r>
            <a:r>
              <a:rPr lang="en-US" dirty="0" err="1"/>
              <a:t>+FFTT</a:t>
            </a:r>
            <a:r>
              <a:rPr lang="en-US" dirty="0"/>
              <a:t>, if the link out capacity is still available, move this vehicle to the next link, otherwise stay in the out-flow queue</a:t>
            </a:r>
          </a:p>
        </p:txBody>
      </p:sp>
      <p:sp>
        <p:nvSpPr>
          <p:cNvPr id="4" name="Slide Number Placeholder 3"/>
          <p:cNvSpPr>
            <a:spLocks noGrp="1"/>
          </p:cNvSpPr>
          <p:nvPr>
            <p:ph type="sldNum" sz="quarter" idx="4294967295"/>
          </p:nvPr>
        </p:nvSpPr>
        <p:spPr>
          <a:xfrm>
            <a:off x="612648" y="6356350"/>
            <a:ext cx="1981200" cy="365760"/>
          </a:xfrm>
          <a:prstGeom prst="rect">
            <a:avLst/>
          </a:prstGeom>
        </p:spPr>
        <p:txBody>
          <a:bodyPr/>
          <a:lstStyle/>
          <a:p>
            <a:fld id="{BAF7A419-B3C9-46E8-BEAC-1F7281603BD6}" type="slidenum">
              <a:rPr lang="en-US" smtClean="0"/>
              <a:pPr/>
              <a:t>13</a:t>
            </a:fld>
            <a:endParaRPr lang="en-US"/>
          </a:p>
        </p:txBody>
      </p:sp>
      <p:cxnSp>
        <p:nvCxnSpPr>
          <p:cNvPr id="6" name="Straight Arrow Connector 5"/>
          <p:cNvCxnSpPr/>
          <p:nvPr/>
        </p:nvCxnSpPr>
        <p:spPr>
          <a:xfrm>
            <a:off x="1981200" y="5867400"/>
            <a:ext cx="44958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5943600" y="3962400"/>
            <a:ext cx="838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Out –flow</a:t>
            </a:r>
          </a:p>
          <a:p>
            <a:pPr algn="ctr"/>
            <a:r>
              <a:rPr lang="en-US" dirty="0">
                <a:solidFill>
                  <a:schemeClr val="bg1"/>
                </a:solidFill>
              </a:rPr>
              <a:t>Queue</a:t>
            </a:r>
          </a:p>
        </p:txBody>
      </p:sp>
      <p:sp>
        <p:nvSpPr>
          <p:cNvPr id="8" name="Rectangle 7"/>
          <p:cNvSpPr/>
          <p:nvPr/>
        </p:nvSpPr>
        <p:spPr>
          <a:xfrm>
            <a:off x="1676400" y="6019800"/>
            <a:ext cx="838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In-flow Queue</a:t>
            </a:r>
          </a:p>
        </p:txBody>
      </p:sp>
      <p:sp>
        <p:nvSpPr>
          <p:cNvPr id="9" name="TextBox 8"/>
          <p:cNvSpPr txBox="1"/>
          <p:nvPr/>
        </p:nvSpPr>
        <p:spPr>
          <a:xfrm>
            <a:off x="6934200" y="5257800"/>
            <a:ext cx="2209800" cy="923330"/>
          </a:xfrm>
          <a:prstGeom prst="rect">
            <a:avLst/>
          </a:prstGeom>
          <a:noFill/>
        </p:spPr>
        <p:txBody>
          <a:bodyPr wrap="square" rtlCol="0">
            <a:spAutoFit/>
          </a:bodyPr>
          <a:lstStyle/>
          <a:p>
            <a:r>
              <a:rPr lang="en-US" dirty="0"/>
              <a:t>Available capacity</a:t>
            </a:r>
          </a:p>
          <a:p>
            <a:r>
              <a:rPr lang="en-US" dirty="0"/>
              <a:t>at every simulation interval</a:t>
            </a:r>
          </a:p>
        </p:txBody>
      </p:sp>
      <p:cxnSp>
        <p:nvCxnSpPr>
          <p:cNvPr id="14" name="Curved Connector 13"/>
          <p:cNvCxnSpPr/>
          <p:nvPr/>
        </p:nvCxnSpPr>
        <p:spPr>
          <a:xfrm flipV="1">
            <a:off x="2133600" y="4800600"/>
            <a:ext cx="3657600" cy="914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6200000" flipH="1">
            <a:off x="723900" y="5372100"/>
            <a:ext cx="914400" cy="838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0" y="5562600"/>
            <a:ext cx="9906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0" y="6705600"/>
            <a:ext cx="9906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V="1">
            <a:off x="838200" y="6324600"/>
            <a:ext cx="762000" cy="533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8063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7" y="1220784"/>
            <a:ext cx="8262124" cy="846803"/>
          </a:xfrm>
        </p:spPr>
        <p:txBody>
          <a:bodyPr/>
          <a:lstStyle/>
          <a:p>
            <a:pPr algn="l" fontAlgn="auto">
              <a:spcAft>
                <a:spcPts val="0"/>
              </a:spcAft>
              <a:defRPr/>
            </a:pPr>
            <a:r>
              <a:rPr lang="en-US" sz="2400" b="1" dirty="0">
                <a:latin typeface="Arial"/>
                <a:cs typeface="Arial"/>
              </a:rPr>
              <a:t>Learning Objectives</a:t>
            </a:r>
          </a:p>
        </p:txBody>
      </p:sp>
      <p:sp>
        <p:nvSpPr>
          <p:cNvPr id="3" name="Content Placeholder 2"/>
          <p:cNvSpPr>
            <a:spLocks noGrp="1"/>
          </p:cNvSpPr>
          <p:nvPr>
            <p:ph idx="1"/>
          </p:nvPr>
        </p:nvSpPr>
        <p:spPr>
          <a:xfrm>
            <a:off x="105697" y="2018441"/>
            <a:ext cx="8664606" cy="337658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Understand modeling principles of user equilibrium</a:t>
            </a:r>
          </a:p>
          <a:p>
            <a:pPr marL="342900" lvl="1" indent="-342900" fontAlgn="auto">
              <a:spcAft>
                <a:spcPts val="0"/>
              </a:spcAft>
              <a:buClr>
                <a:schemeClr val="accent1"/>
              </a:buClr>
              <a:buFont typeface="Arial" pitchFamily="34" charset="0"/>
              <a:buChar char="•"/>
              <a:defRPr/>
            </a:pPr>
            <a:r>
              <a:rPr lang="en-US" sz="2400" dirty="0">
                <a:latin typeface="Arial"/>
                <a:cs typeface="Arial"/>
              </a:rPr>
              <a:t>Know how to setup BPR function parameters for special link types</a:t>
            </a:r>
          </a:p>
          <a:p>
            <a:pPr marL="342900" lvl="1" indent="-342900" fontAlgn="auto">
              <a:spcAft>
                <a:spcPts val="0"/>
              </a:spcAft>
              <a:buClr>
                <a:schemeClr val="accent1"/>
              </a:buClr>
              <a:buFont typeface="Arial" pitchFamily="34" charset="0"/>
              <a:buChar char="•"/>
              <a:defRPr/>
            </a:pPr>
            <a:r>
              <a:rPr lang="en-US" sz="2400" dirty="0">
                <a:latin typeface="Arial"/>
                <a:cs typeface="Arial"/>
              </a:rPr>
              <a:t>Understand the impact of adding a link and analyze the performance at link, path and network levels</a:t>
            </a:r>
          </a:p>
          <a:p>
            <a:pPr marL="342900" lvl="1" indent="-342900" fontAlgn="auto">
              <a:spcAft>
                <a:spcPts val="0"/>
              </a:spcAft>
              <a:buClr>
                <a:schemeClr val="accent1"/>
              </a:buClr>
              <a:buFont typeface="Arial" pitchFamily="34" charset="0"/>
              <a:buChar char="•"/>
              <a:defRPr/>
            </a:pPr>
            <a:r>
              <a:rPr lang="en-US" sz="2400" dirty="0">
                <a:latin typeface="Arial"/>
                <a:cs typeface="Arial"/>
              </a:rPr>
              <a:t>The impact of different levels of demand on </a:t>
            </a:r>
            <a:r>
              <a:rPr lang="en-US" sz="2400" dirty="0" err="1">
                <a:latin typeface="Arial"/>
                <a:cs typeface="Arial"/>
              </a:rPr>
              <a:t>Braess</a:t>
            </a:r>
            <a:r>
              <a:rPr lang="en-US" sz="2400" dirty="0">
                <a:latin typeface="Arial"/>
                <a:cs typeface="Arial"/>
              </a:rPr>
              <a:t>’ paradox</a:t>
            </a:r>
          </a:p>
          <a:p>
            <a:pPr marL="342900" lvl="1" indent="-342900" fontAlgn="auto">
              <a:spcAft>
                <a:spcPts val="0"/>
              </a:spcAft>
              <a:buClr>
                <a:schemeClr val="accent1"/>
              </a:buClr>
              <a:buFont typeface="Arial" pitchFamily="34" charset="0"/>
              <a:buChar char="•"/>
              <a:defRPr/>
            </a:pPr>
            <a:r>
              <a:rPr lang="en-US" sz="2400" dirty="0">
                <a:latin typeface="Arial"/>
                <a:cs typeface="Arial"/>
              </a:rPr>
              <a:t>Understand the impact of road pricing on </a:t>
            </a:r>
            <a:r>
              <a:rPr lang="en-US" sz="2400" dirty="0" err="1">
                <a:latin typeface="Arial"/>
                <a:cs typeface="Arial"/>
              </a:rPr>
              <a:t>Braess</a:t>
            </a:r>
            <a:r>
              <a:rPr lang="en-US" sz="2400" dirty="0">
                <a:latin typeface="Arial"/>
                <a:cs typeface="Arial"/>
              </a:rPr>
              <a:t> paradox and how to resolve </a:t>
            </a:r>
            <a:r>
              <a:rPr lang="en-US" sz="2400" dirty="0" err="1">
                <a:latin typeface="Arial"/>
                <a:cs typeface="Arial"/>
              </a:rPr>
              <a:t>Braess</a:t>
            </a:r>
            <a:r>
              <a:rPr lang="en-US" sz="2400" dirty="0">
                <a:latin typeface="Arial"/>
                <a:cs typeface="Arial"/>
              </a:rPr>
              <a:t>’ Paradox</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130</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5.2 Equilibrium Model: </a:t>
            </a:r>
            <a:r>
              <a:rPr lang="en-US" altLang="zh-CN" sz="3200" b="1" dirty="0" err="1">
                <a:latin typeface="Arial"/>
                <a:cs typeface="Arial"/>
              </a:rPr>
              <a:t>Braess</a:t>
            </a:r>
            <a:r>
              <a:rPr lang="en-US" altLang="zh-CN" sz="3200" b="1" dirty="0">
                <a:latin typeface="Arial"/>
                <a:cs typeface="Arial"/>
              </a:rPr>
              <a:t>’ Paradox</a:t>
            </a:r>
          </a:p>
        </p:txBody>
      </p:sp>
      <p:sp>
        <p:nvSpPr>
          <p:cNvPr id="8" name="Content Placeholder 2"/>
          <p:cNvSpPr txBox="1">
            <a:spLocks/>
          </p:cNvSpPr>
          <p:nvPr/>
        </p:nvSpPr>
        <p:spPr bwMode="auto">
          <a:xfrm>
            <a:off x="201459" y="5882205"/>
            <a:ext cx="8664606" cy="549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fontAlgn="auto">
              <a:spcAft>
                <a:spcPts val="0"/>
              </a:spcAft>
              <a:buClr>
                <a:schemeClr val="accent1"/>
              </a:buClr>
              <a:buNone/>
              <a:defRPr/>
            </a:pPr>
            <a:r>
              <a:rPr lang="en-US" sz="2400" dirty="0">
                <a:latin typeface="Arial"/>
                <a:cs typeface="Arial"/>
                <a:hlinkClick r:id="rId2"/>
              </a:rPr>
              <a:t>http://en.wikipedia.org/wiki/Braess%27s_paradox</a:t>
            </a: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p:txBody>
      </p:sp>
      <p:sp>
        <p:nvSpPr>
          <p:cNvPr id="9" name="Title 1"/>
          <p:cNvSpPr txBox="1">
            <a:spLocks/>
          </p:cNvSpPr>
          <p:nvPr/>
        </p:nvSpPr>
        <p:spPr bwMode="auto">
          <a:xfrm>
            <a:off x="201459" y="5254333"/>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Source of </a:t>
            </a:r>
            <a:r>
              <a:rPr lang="en-US" sz="2400" b="1" dirty="0" err="1">
                <a:latin typeface="Arial"/>
                <a:cs typeface="Arial"/>
              </a:rPr>
              <a:t>Braess</a:t>
            </a:r>
            <a:r>
              <a:rPr lang="en-US" sz="2400" b="1" dirty="0">
                <a:latin typeface="Arial"/>
                <a:cs typeface="Arial"/>
              </a:rPr>
              <a:t>’ Paradox:</a:t>
            </a:r>
          </a:p>
        </p:txBody>
      </p:sp>
      <p:pic>
        <p:nvPicPr>
          <p:cNvPr id="10" name="image74.png"/>
          <p:cNvPicPr/>
          <p:nvPr/>
        </p:nvPicPr>
        <p:blipFill>
          <a:blip r:embed="rId3"/>
          <a:srcRect/>
          <a:stretch>
            <a:fillRect/>
          </a:stretch>
        </p:blipFill>
        <p:spPr>
          <a:xfrm>
            <a:off x="4419599" y="917435"/>
            <a:ext cx="4614863" cy="1186886"/>
          </a:xfrm>
          <a:prstGeom prst="rect">
            <a:avLst/>
          </a:prstGeom>
          <a:ln/>
        </p:spPr>
      </p:pic>
    </p:spTree>
    <p:extLst>
      <p:ext uri="{BB962C8B-B14F-4D97-AF65-F5344CB8AC3E}">
        <p14:creationId xmlns:p14="http://schemas.microsoft.com/office/powerpoint/2010/main" val="31210068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1: Locate a file called "NeXTA.exe " from the </a:t>
            </a:r>
            <a:r>
              <a:rPr lang="en-US" sz="2400" b="1" dirty="0" err="1">
                <a:latin typeface="Arial"/>
                <a:cs typeface="Arial"/>
              </a:rPr>
              <a:t>Braess</a:t>
            </a:r>
            <a:r>
              <a:rPr lang="en-US" sz="2400" b="1" dirty="0">
                <a:latin typeface="Arial"/>
                <a:cs typeface="Arial"/>
              </a:rPr>
              <a:t> Network Data Set and open the application.</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131</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1: Build a network for static traffic assignment, and configure BPR parameters</a:t>
            </a:r>
          </a:p>
        </p:txBody>
      </p:sp>
      <p:pic>
        <p:nvPicPr>
          <p:cNvPr id="8" name="Picture 1"/>
          <p:cNvPicPr/>
          <p:nvPr/>
        </p:nvPicPr>
        <p:blipFill>
          <a:blip r:embed="rId2">
            <a:extLst>
              <a:ext uri="{28A0092B-C50C-407E-A947-70E740481C1C}">
                <a14:useLocalDpi xmlns:a14="http://schemas.microsoft.com/office/drawing/2010/main" val="0"/>
              </a:ext>
            </a:extLst>
          </a:blip>
          <a:stretch>
            <a:fillRect/>
          </a:stretch>
        </p:blipFill>
        <p:spPr>
          <a:xfrm>
            <a:off x="407245" y="2926080"/>
            <a:ext cx="8460689" cy="3154680"/>
          </a:xfrm>
          <a:prstGeom prst="rect">
            <a:avLst/>
          </a:prstGeom>
        </p:spPr>
      </p:pic>
    </p:spTree>
    <p:extLst>
      <p:ext uri="{BB962C8B-B14F-4D97-AF65-F5344CB8AC3E}">
        <p14:creationId xmlns:p14="http://schemas.microsoft.com/office/powerpoint/2010/main" val="31347052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2: in </a:t>
            </a:r>
            <a:r>
              <a:rPr lang="en-US" sz="2400" b="1" dirty="0" err="1">
                <a:latin typeface="Arial"/>
                <a:cs typeface="Arial"/>
              </a:rPr>
              <a:t>NeXTA</a:t>
            </a:r>
            <a:r>
              <a:rPr lang="en-US" sz="2400" b="1" dirty="0">
                <a:latin typeface="Arial"/>
                <a:cs typeface="Arial"/>
              </a:rPr>
              <a:t>, open the </a:t>
            </a:r>
            <a:r>
              <a:rPr lang="en-US" sz="2400" b="1" dirty="0" err="1">
                <a:latin typeface="Arial"/>
                <a:cs typeface="Arial"/>
              </a:rPr>
              <a:t>Braess_Network.tnp</a:t>
            </a:r>
            <a:r>
              <a:rPr lang="en-US" sz="2400" b="1" dirty="0">
                <a:latin typeface="Arial"/>
                <a:cs typeface="Arial"/>
              </a:rPr>
              <a:t> from the </a:t>
            </a:r>
            <a:r>
              <a:rPr lang="en-US" sz="2400" b="1" dirty="0" err="1">
                <a:latin typeface="Arial"/>
                <a:cs typeface="Arial"/>
              </a:rPr>
              <a:t>Braess</a:t>
            </a:r>
            <a:r>
              <a:rPr lang="en-US" sz="2400" b="1" dirty="0">
                <a:latin typeface="Arial"/>
                <a:cs typeface="Arial"/>
              </a:rPr>
              <a:t> Network Data Set.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132</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1: Build a network for static traffic assignment, and configure BPR parameters</a:t>
            </a:r>
          </a:p>
        </p:txBody>
      </p:sp>
      <p:pic>
        <p:nvPicPr>
          <p:cNvPr id="7" name="Picture 2"/>
          <p:cNvPicPr/>
          <p:nvPr/>
        </p:nvPicPr>
        <p:blipFill>
          <a:blip r:embed="rId2">
            <a:extLst>
              <a:ext uri="{28A0092B-C50C-407E-A947-70E740481C1C}">
                <a14:useLocalDpi xmlns:a14="http://schemas.microsoft.com/office/drawing/2010/main" val="0"/>
              </a:ext>
            </a:extLst>
          </a:blip>
          <a:stretch>
            <a:fillRect/>
          </a:stretch>
        </p:blipFill>
        <p:spPr>
          <a:xfrm>
            <a:off x="1645920" y="2698745"/>
            <a:ext cx="5608320" cy="3967167"/>
          </a:xfrm>
          <a:prstGeom prst="rect">
            <a:avLst/>
          </a:prstGeom>
        </p:spPr>
      </p:pic>
    </p:spTree>
    <p:extLst>
      <p:ext uri="{BB962C8B-B14F-4D97-AF65-F5344CB8AC3E}">
        <p14:creationId xmlns:p14="http://schemas.microsoft.com/office/powerpoint/2010/main" val="14125670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2: in </a:t>
            </a:r>
            <a:r>
              <a:rPr lang="en-US" sz="2400" b="1" dirty="0" err="1">
                <a:latin typeface="Arial"/>
                <a:cs typeface="Arial"/>
              </a:rPr>
              <a:t>NeXTA</a:t>
            </a:r>
            <a:r>
              <a:rPr lang="en-US" sz="2400" b="1" dirty="0">
                <a:latin typeface="Arial"/>
                <a:cs typeface="Arial"/>
              </a:rPr>
              <a:t>, open the </a:t>
            </a:r>
            <a:r>
              <a:rPr lang="en-US" sz="2400" b="1" dirty="0" err="1">
                <a:latin typeface="Arial"/>
                <a:cs typeface="Arial"/>
              </a:rPr>
              <a:t>Braess_Network.tnp</a:t>
            </a:r>
            <a:r>
              <a:rPr lang="en-US" sz="2400" b="1" dirty="0">
                <a:latin typeface="Arial"/>
                <a:cs typeface="Arial"/>
              </a:rPr>
              <a:t> from the </a:t>
            </a:r>
            <a:r>
              <a:rPr lang="en-US" sz="2400" b="1" dirty="0" err="1">
                <a:latin typeface="Arial"/>
                <a:cs typeface="Arial"/>
              </a:rPr>
              <a:t>Braess</a:t>
            </a:r>
            <a:r>
              <a:rPr lang="en-US" sz="2400" b="1" dirty="0">
                <a:latin typeface="Arial"/>
                <a:cs typeface="Arial"/>
              </a:rPr>
              <a:t> Network Data Set.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133</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1: Build a network for static traffic assignment, and configure BPR parameters</a:t>
            </a:r>
          </a:p>
        </p:txBody>
      </p:sp>
      <p:pic>
        <p:nvPicPr>
          <p:cNvPr id="7" name="Picture 2"/>
          <p:cNvPicPr/>
          <p:nvPr/>
        </p:nvPicPr>
        <p:blipFill>
          <a:blip r:embed="rId2">
            <a:extLst>
              <a:ext uri="{28A0092B-C50C-407E-A947-70E740481C1C}">
                <a14:useLocalDpi xmlns:a14="http://schemas.microsoft.com/office/drawing/2010/main" val="0"/>
              </a:ext>
            </a:extLst>
          </a:blip>
          <a:stretch>
            <a:fillRect/>
          </a:stretch>
        </p:blipFill>
        <p:spPr>
          <a:xfrm>
            <a:off x="1645920" y="2698745"/>
            <a:ext cx="5608320" cy="3967167"/>
          </a:xfrm>
          <a:prstGeom prst="rect">
            <a:avLst/>
          </a:prstGeom>
        </p:spPr>
      </p:pic>
    </p:spTree>
    <p:extLst>
      <p:ext uri="{BB962C8B-B14F-4D97-AF65-F5344CB8AC3E}">
        <p14:creationId xmlns:p14="http://schemas.microsoft.com/office/powerpoint/2010/main" val="15301009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2: in </a:t>
            </a:r>
            <a:r>
              <a:rPr lang="en-US" sz="2400" b="1" dirty="0" err="1">
                <a:latin typeface="Arial"/>
                <a:cs typeface="Arial"/>
              </a:rPr>
              <a:t>NeXTA</a:t>
            </a:r>
            <a:r>
              <a:rPr lang="en-US" sz="2400" b="1" dirty="0">
                <a:latin typeface="Arial"/>
                <a:cs typeface="Arial"/>
              </a:rPr>
              <a:t>, open the </a:t>
            </a:r>
            <a:r>
              <a:rPr lang="en-US" sz="2400" b="1" dirty="0" err="1">
                <a:latin typeface="Arial"/>
                <a:cs typeface="Arial"/>
              </a:rPr>
              <a:t>Braess_Network.tnp</a:t>
            </a:r>
            <a:r>
              <a:rPr lang="en-US" sz="2400" b="1" dirty="0">
                <a:latin typeface="Arial"/>
                <a:cs typeface="Arial"/>
              </a:rPr>
              <a:t> from the </a:t>
            </a:r>
            <a:r>
              <a:rPr lang="en-US" sz="2400" b="1" dirty="0" err="1">
                <a:latin typeface="Arial"/>
                <a:cs typeface="Arial"/>
              </a:rPr>
              <a:t>Braess</a:t>
            </a:r>
            <a:r>
              <a:rPr lang="en-US" sz="2400" b="1" dirty="0">
                <a:latin typeface="Arial"/>
                <a:cs typeface="Arial"/>
              </a:rPr>
              <a:t> Network Data Set.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134</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1: Build a network for static traffic assignment, and configure BPR parameters</a:t>
            </a:r>
          </a:p>
        </p:txBody>
      </p:sp>
      <p:sp>
        <p:nvSpPr>
          <p:cNvPr id="3" name="矩形 2"/>
          <p:cNvSpPr/>
          <p:nvPr/>
        </p:nvSpPr>
        <p:spPr>
          <a:xfrm>
            <a:off x="198298" y="2846741"/>
            <a:ext cx="8292604"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zh-CN" altLang="en-US" sz="2400" dirty="0">
                <a:latin typeface="Arial"/>
                <a:cs typeface="Arial"/>
              </a:rPr>
              <a:t>The following network file will be loaded into NeXTA</a:t>
            </a:r>
            <a:r>
              <a:rPr lang="en-US" altLang="zh-CN" sz="2400" dirty="0">
                <a:latin typeface="Arial"/>
                <a:cs typeface="Arial"/>
              </a:rPr>
              <a:t>, </a:t>
            </a:r>
            <a:r>
              <a:rPr lang="zh-CN" altLang="en-US" sz="2400" dirty="0">
                <a:latin typeface="Arial"/>
                <a:cs typeface="Arial"/>
              </a:rPr>
              <a:t>which has 4 nodes and 5 links. </a:t>
            </a:r>
          </a:p>
        </p:txBody>
      </p:sp>
      <p:pic>
        <p:nvPicPr>
          <p:cNvPr id="8" name="Picture 3"/>
          <p:cNvPicPr/>
          <p:nvPr/>
        </p:nvPicPr>
        <p:blipFill>
          <a:blip r:embed="rId2">
            <a:extLst>
              <a:ext uri="{28A0092B-C50C-407E-A947-70E740481C1C}">
                <a14:useLocalDpi xmlns:a14="http://schemas.microsoft.com/office/drawing/2010/main" val="0"/>
              </a:ext>
            </a:extLst>
          </a:blip>
          <a:stretch>
            <a:fillRect/>
          </a:stretch>
        </p:blipFill>
        <p:spPr>
          <a:xfrm>
            <a:off x="1822380" y="3708218"/>
            <a:ext cx="5325180" cy="2844079"/>
          </a:xfrm>
          <a:prstGeom prst="rect">
            <a:avLst/>
          </a:prstGeom>
        </p:spPr>
      </p:pic>
    </p:spTree>
    <p:extLst>
      <p:ext uri="{BB962C8B-B14F-4D97-AF65-F5344CB8AC3E}">
        <p14:creationId xmlns:p14="http://schemas.microsoft.com/office/powerpoint/2010/main" val="24213426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2: in </a:t>
            </a:r>
            <a:r>
              <a:rPr lang="en-US" sz="2400" b="1" dirty="0" err="1">
                <a:latin typeface="Arial"/>
                <a:cs typeface="Arial"/>
              </a:rPr>
              <a:t>NeXTA</a:t>
            </a:r>
            <a:r>
              <a:rPr lang="en-US" sz="2400" b="1" dirty="0">
                <a:latin typeface="Arial"/>
                <a:cs typeface="Arial"/>
              </a:rPr>
              <a:t>, open the </a:t>
            </a:r>
            <a:r>
              <a:rPr lang="en-US" sz="2400" b="1" dirty="0" err="1">
                <a:latin typeface="Arial"/>
                <a:cs typeface="Arial"/>
              </a:rPr>
              <a:t>Braess_Network.tnp</a:t>
            </a:r>
            <a:r>
              <a:rPr lang="en-US" sz="2400" b="1" dirty="0">
                <a:latin typeface="Arial"/>
                <a:cs typeface="Arial"/>
              </a:rPr>
              <a:t> from the </a:t>
            </a:r>
            <a:r>
              <a:rPr lang="en-US" sz="2400" b="1" dirty="0" err="1">
                <a:latin typeface="Arial"/>
                <a:cs typeface="Arial"/>
              </a:rPr>
              <a:t>Braess</a:t>
            </a:r>
            <a:r>
              <a:rPr lang="en-US" sz="2400" b="1" dirty="0">
                <a:latin typeface="Arial"/>
                <a:cs typeface="Arial"/>
              </a:rPr>
              <a:t> Network Data Set.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135</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1: Build a network for static traffic assignment, and configure BPR parameters</a:t>
            </a:r>
          </a:p>
        </p:txBody>
      </p:sp>
      <p:sp>
        <p:nvSpPr>
          <p:cNvPr id="3" name="矩形 2"/>
          <p:cNvSpPr/>
          <p:nvPr/>
        </p:nvSpPr>
        <p:spPr>
          <a:xfrm>
            <a:off x="198298" y="2846741"/>
            <a:ext cx="871710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For notational convenience, the following discussion denote link1-&gt;3; 4-&gt;2; 1-&gt;4; 3-&gt;2; 3-&gt;4 as a, b, c, d, e, respectively. </a:t>
            </a:r>
            <a:endParaRPr lang="zh-CN" altLang="en-US" sz="2400" dirty="0">
              <a:latin typeface="Arial"/>
              <a:cs typeface="Arial"/>
            </a:endParaRPr>
          </a:p>
        </p:txBody>
      </p:sp>
      <p:pic>
        <p:nvPicPr>
          <p:cNvPr id="8" name="Picture 3"/>
          <p:cNvPicPr/>
          <p:nvPr/>
        </p:nvPicPr>
        <p:blipFill>
          <a:blip r:embed="rId2">
            <a:extLst>
              <a:ext uri="{28A0092B-C50C-407E-A947-70E740481C1C}">
                <a14:useLocalDpi xmlns:a14="http://schemas.microsoft.com/office/drawing/2010/main" val="0"/>
              </a:ext>
            </a:extLst>
          </a:blip>
          <a:stretch>
            <a:fillRect/>
          </a:stretch>
        </p:blipFill>
        <p:spPr>
          <a:xfrm>
            <a:off x="1822380" y="3708218"/>
            <a:ext cx="5325180" cy="2844079"/>
          </a:xfrm>
          <a:prstGeom prst="rect">
            <a:avLst/>
          </a:prstGeom>
        </p:spPr>
      </p:pic>
    </p:spTree>
    <p:extLst>
      <p:ext uri="{BB962C8B-B14F-4D97-AF65-F5344CB8AC3E}">
        <p14:creationId xmlns:p14="http://schemas.microsoft.com/office/powerpoint/2010/main" val="41120695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1: run simulation and view this data table by right-clicking and selecting 'View Link Data Table’ in link layer</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136</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graphicFrame>
        <p:nvGraphicFramePr>
          <p:cNvPr id="7" name="表格 6"/>
          <p:cNvGraphicFramePr>
            <a:graphicFrameLocks noGrp="1"/>
          </p:cNvGraphicFramePr>
          <p:nvPr/>
        </p:nvGraphicFramePr>
        <p:xfrm>
          <a:off x="401985" y="3170885"/>
          <a:ext cx="8263830" cy="1051560"/>
        </p:xfrm>
        <a:graphic>
          <a:graphicData uri="http://schemas.openxmlformats.org/drawingml/2006/table">
            <a:tbl>
              <a:tblPr>
                <a:tableStyleId>{5C22544A-7EE6-4342-B048-85BDC9FD1C3A}</a:tableStyleId>
              </a:tblPr>
              <a:tblGrid>
                <a:gridCol w="1248722">
                  <a:extLst>
                    <a:ext uri="{9D8B030D-6E8A-4147-A177-3AD203B41FA5}">
                      <a16:colId xmlns:a16="http://schemas.microsoft.com/office/drawing/2014/main" val="20000"/>
                    </a:ext>
                  </a:extLst>
                </a:gridCol>
                <a:gridCol w="1232326">
                  <a:extLst>
                    <a:ext uri="{9D8B030D-6E8A-4147-A177-3AD203B41FA5}">
                      <a16:colId xmlns:a16="http://schemas.microsoft.com/office/drawing/2014/main" val="20001"/>
                    </a:ext>
                  </a:extLst>
                </a:gridCol>
                <a:gridCol w="1190039">
                  <a:extLst>
                    <a:ext uri="{9D8B030D-6E8A-4147-A177-3AD203B41FA5}">
                      <a16:colId xmlns:a16="http://schemas.microsoft.com/office/drawing/2014/main" val="20002"/>
                    </a:ext>
                  </a:extLst>
                </a:gridCol>
                <a:gridCol w="1173643">
                  <a:extLst>
                    <a:ext uri="{9D8B030D-6E8A-4147-A177-3AD203B41FA5}">
                      <a16:colId xmlns:a16="http://schemas.microsoft.com/office/drawing/2014/main" val="20003"/>
                    </a:ext>
                  </a:extLst>
                </a:gridCol>
                <a:gridCol w="1074402">
                  <a:extLst>
                    <a:ext uri="{9D8B030D-6E8A-4147-A177-3AD203B41FA5}">
                      <a16:colId xmlns:a16="http://schemas.microsoft.com/office/drawing/2014/main" val="20004"/>
                    </a:ext>
                  </a:extLst>
                </a:gridCol>
                <a:gridCol w="1199533">
                  <a:extLst>
                    <a:ext uri="{9D8B030D-6E8A-4147-A177-3AD203B41FA5}">
                      <a16:colId xmlns:a16="http://schemas.microsoft.com/office/drawing/2014/main" val="20005"/>
                    </a:ext>
                  </a:extLst>
                </a:gridCol>
                <a:gridCol w="1145165">
                  <a:extLst>
                    <a:ext uri="{9D8B030D-6E8A-4147-A177-3AD203B41FA5}">
                      <a16:colId xmlns:a16="http://schemas.microsoft.com/office/drawing/2014/main" val="20006"/>
                    </a:ext>
                  </a:extLst>
                </a:gridCol>
              </a:tblGrid>
              <a:tr h="507488">
                <a:tc>
                  <a:txBody>
                    <a:bodyPr/>
                    <a:lstStyle/>
                    <a:p>
                      <a:pPr>
                        <a:lnSpc>
                          <a:spcPct val="115000"/>
                        </a:lnSpc>
                        <a:spcAft>
                          <a:spcPts val="0"/>
                        </a:spcAft>
                      </a:pPr>
                      <a:r>
                        <a:rPr lang="en-US" sz="1500" dirty="0">
                          <a:solidFill>
                            <a:schemeClr val="tx1"/>
                          </a:solidFill>
                          <a:effectLst/>
                        </a:rPr>
                        <a:t> </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Travel time function </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Link Length</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chemeClr val="tx1"/>
                          </a:solidFill>
                          <a:effectLst/>
                        </a:rPr>
                        <a:t>Lane capacity </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 of lanes</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err="1">
                          <a:solidFill>
                            <a:srgbClr val="FF0000"/>
                          </a:solidFill>
                          <a:effectLst/>
                        </a:rPr>
                        <a:t>BPR_alpha</a:t>
                      </a:r>
                      <a:endParaRPr lang="zh-CN" sz="1500" dirty="0">
                        <a:solidFill>
                          <a:srgbClr val="FF0000"/>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rgbClr val="FF0000"/>
                          </a:solidFill>
                          <a:effectLst/>
                        </a:rPr>
                        <a:t>BPR_beta</a:t>
                      </a:r>
                      <a:endParaRPr lang="zh-CN" sz="1500">
                        <a:solidFill>
                          <a:srgbClr val="FF0000"/>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45325">
                <a:tc>
                  <a:txBody>
                    <a:bodyPr/>
                    <a:lstStyle/>
                    <a:p>
                      <a:pPr>
                        <a:lnSpc>
                          <a:spcPct val="115000"/>
                        </a:lnSpc>
                        <a:spcAft>
                          <a:spcPts val="0"/>
                        </a:spcAft>
                      </a:pPr>
                      <a:r>
                        <a:rPr lang="en-US" sz="1500">
                          <a:solidFill>
                            <a:schemeClr val="tx1"/>
                          </a:solidFill>
                          <a:effectLst/>
                        </a:rPr>
                        <a:t>Links a, b </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(v/100)</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0.01</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1714</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chemeClr val="tx1"/>
                          </a:solidFill>
                          <a:effectLst/>
                        </a:rPr>
                        <a:t>1</a:t>
                      </a:r>
                      <a:endParaRPr lang="zh-CN" sz="1500" dirty="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5000"/>
                        </a:lnSpc>
                        <a:spcAft>
                          <a:spcPts val="0"/>
                        </a:spcAft>
                      </a:pPr>
                      <a:r>
                        <a:rPr lang="en-US" sz="1500" dirty="0">
                          <a:solidFill>
                            <a:srgbClr val="FF0000"/>
                          </a:solidFill>
                          <a:effectLst/>
                        </a:rPr>
                        <a:t>100</a:t>
                      </a:r>
                      <a:endParaRPr lang="zh-CN" sz="1500" dirty="0">
                        <a:solidFill>
                          <a:srgbClr val="FF0000"/>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rgbClr val="FF0000"/>
                          </a:solidFill>
                          <a:effectLst/>
                        </a:rPr>
                        <a:t>1</a:t>
                      </a:r>
                      <a:endParaRPr lang="zh-CN" sz="1500">
                        <a:solidFill>
                          <a:srgbClr val="FF0000"/>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45325">
                <a:tc>
                  <a:txBody>
                    <a:bodyPr/>
                    <a:lstStyle/>
                    <a:p>
                      <a:pPr>
                        <a:lnSpc>
                          <a:spcPct val="115000"/>
                        </a:lnSpc>
                        <a:spcAft>
                          <a:spcPts val="0"/>
                        </a:spcAft>
                      </a:pPr>
                      <a:r>
                        <a:rPr lang="en-US" sz="1500">
                          <a:solidFill>
                            <a:schemeClr val="tx1"/>
                          </a:solidFill>
                          <a:effectLst/>
                        </a:rPr>
                        <a:t>Links c, d</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chemeClr val="tx1"/>
                          </a:solidFill>
                          <a:effectLst/>
                        </a:rPr>
                        <a:t>45 min</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chemeClr val="tx1"/>
                          </a:solidFill>
                          <a:effectLst/>
                        </a:rPr>
                        <a:t>45</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chemeClr val="tx1"/>
                          </a:solidFill>
                          <a:effectLst/>
                        </a:rPr>
                        <a:t>1900</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a:solidFill>
                            <a:schemeClr val="tx1"/>
                          </a:solidFill>
                          <a:effectLst/>
                        </a:rPr>
                        <a:t>3</a:t>
                      </a:r>
                      <a:endParaRPr lang="zh-CN" sz="1500">
                        <a:solidFill>
                          <a:schemeClr val="tx1"/>
                        </a:solidFill>
                        <a:effectLst/>
                        <a:latin typeface="Arial" panose="020B0604020202020204" pitchFamily="34" charset="0"/>
                        <a:ea typeface="Arial" panose="020B0604020202020204" pitchFamily="34" charset="0"/>
                      </a:endParaRPr>
                    </a:p>
                  </a:txBody>
                  <a:tcPr marL="93260" marR="9326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rgbClr val="FF0000"/>
                          </a:solidFill>
                          <a:effectLst/>
                        </a:rPr>
                        <a:t>0</a:t>
                      </a:r>
                      <a:endParaRPr lang="zh-CN" sz="1500" dirty="0">
                        <a:solidFill>
                          <a:srgbClr val="FF0000"/>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500" dirty="0">
                          <a:solidFill>
                            <a:srgbClr val="FF0000"/>
                          </a:solidFill>
                          <a:effectLst/>
                        </a:rPr>
                        <a:t>1</a:t>
                      </a:r>
                      <a:endParaRPr lang="zh-CN" sz="1500" dirty="0">
                        <a:solidFill>
                          <a:srgbClr val="FF0000"/>
                        </a:solidFill>
                        <a:effectLst/>
                        <a:latin typeface="Arial" panose="020B0604020202020204" pitchFamily="34" charset="0"/>
                        <a:ea typeface="Arial" panose="020B0604020202020204" pitchFamily="34" charset="0"/>
                      </a:endParaRPr>
                    </a:p>
                  </a:txBody>
                  <a:tcPr marL="93260" marR="9326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028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2705278" y="4801712"/>
                <a:ext cx="3550742" cy="510116"/>
              </a:xfrm>
            </p:spPr>
            <p:txBody>
              <a:bodyPr/>
              <a:lstStyle/>
              <a:p>
                <a:r>
                  <a:rPr lang="en-US" altLang="zh-CN" sz="2400" dirty="0"/>
                  <a:t>TT = FFTT[1 + </a:t>
                </a:r>
                <a14:m>
                  <m:oMath xmlns:m="http://schemas.openxmlformats.org/officeDocument/2006/math">
                    <m:r>
                      <m:rPr>
                        <m:sty m:val="p"/>
                      </m:rPr>
                      <a:rPr lang="en-US" altLang="zh-CN" sz="2400">
                        <a:latin typeface="Cambria Math" panose="02040503050406030204" pitchFamily="18" charset="0"/>
                      </a:rPr>
                      <m:t>α</m:t>
                    </m:r>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m:t>
                        </m:r>
                        <m:r>
                          <m:rPr>
                            <m:sty m:val="p"/>
                          </m:rPr>
                          <a:rPr lang="en-US" altLang="zh-CN" sz="2400">
                            <a:latin typeface="Cambria Math" panose="02040503050406030204" pitchFamily="18" charset="0"/>
                          </a:rPr>
                          <m:t>v</m:t>
                        </m:r>
                        <m:r>
                          <a:rPr lang="en-US" altLang="zh-CN" sz="2400">
                            <a:latin typeface="Cambria Math" panose="02040503050406030204" pitchFamily="18" charset="0"/>
                          </a:rPr>
                          <m:t>/</m:t>
                        </m:r>
                        <m:r>
                          <m:rPr>
                            <m:sty m:val="p"/>
                          </m:rPr>
                          <a:rPr lang="en-US" altLang="zh-CN" sz="2400">
                            <a:latin typeface="Cambria Math" panose="02040503050406030204" pitchFamily="18" charset="0"/>
                          </a:rPr>
                          <m:t>c</m:t>
                        </m:r>
                        <m:r>
                          <a:rPr lang="en-US" altLang="zh-CN" sz="2400">
                            <a:latin typeface="Cambria Math" panose="02040503050406030204" pitchFamily="18" charset="0"/>
                          </a:rPr>
                          <m:t>)</m:t>
                        </m:r>
                      </m:e>
                      <m:sup>
                        <m:r>
                          <m:rPr>
                            <m:sty m:val="p"/>
                          </m:rPr>
                          <a:rPr lang="en-US" altLang="zh-CN" sz="2400">
                            <a:latin typeface="Cambria Math" panose="02040503050406030204" pitchFamily="18" charset="0"/>
                          </a:rPr>
                          <m:t>β</m:t>
                        </m:r>
                      </m:sup>
                    </m:sSup>
                  </m:oMath>
                </a14:m>
                <a:r>
                  <a:rPr lang="en-US" altLang="zh-CN" sz="2400" dirty="0"/>
                  <a:t>] </a:t>
                </a:r>
                <a:endParaRPr lang="zh-CN" altLang="zh-CN"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2705278" y="4801712"/>
                <a:ext cx="3550742" cy="510116"/>
              </a:xfrm>
              <a:blipFill rotWithShape="0">
                <a:blip r:embed="rId2"/>
                <a:stretch>
                  <a:fillRect b="-28916"/>
                </a:stretch>
              </a:blipFill>
            </p:spPr>
            <p:txBody>
              <a:bodyPr/>
              <a:lstStyle/>
              <a:p>
                <a:r>
                  <a:rPr lang="zh-CN" altLang="en-US">
                    <a:noFill/>
                  </a:rPr>
                  <a:t> </a:t>
                </a:r>
              </a:p>
            </p:txBody>
          </p:sp>
        </mc:Fallback>
      </mc:AlternateContent>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137</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8" name="矩形 7"/>
          <p:cNvSpPr/>
          <p:nvPr/>
        </p:nvSpPr>
        <p:spPr>
          <a:xfrm>
            <a:off x="198297" y="2846741"/>
            <a:ext cx="8836165" cy="4228850"/>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How do we specify the α and β for the links in </a:t>
            </a:r>
            <a:r>
              <a:rPr lang="en-US" altLang="zh-CN" sz="2400" dirty="0" err="1">
                <a:latin typeface="Arial"/>
                <a:cs typeface="Arial"/>
              </a:rPr>
              <a:t>Braess</a:t>
            </a:r>
            <a:r>
              <a:rPr lang="en-US" altLang="zh-CN" sz="2400" dirty="0">
                <a:latin typeface="Arial"/>
                <a:cs typeface="Arial"/>
              </a:rPr>
              <a:t> Network?</a:t>
            </a:r>
          </a:p>
          <a:p>
            <a:pPr marL="342900" lvl="1" indent="-342900" fontAlgn="auto">
              <a:spcBef>
                <a:spcPct val="20000"/>
              </a:spcBef>
              <a:spcAft>
                <a:spcPts val="0"/>
              </a:spcAft>
              <a:buClr>
                <a:schemeClr val="accent1"/>
              </a:buClr>
              <a:buFont typeface="Arial" pitchFamily="34" charset="0"/>
              <a:buChar char="•"/>
              <a:defRPr/>
            </a:pPr>
            <a:endParaRPr lang="en-US" altLang="zh-CN" sz="2400" dirty="0">
              <a:latin typeface="Arial"/>
              <a:cs typeface="Arial"/>
            </a:endParaRPr>
          </a:p>
          <a:p>
            <a:pPr marL="342900" lvl="1" indent="-342900" fontAlgn="auto">
              <a:spcBef>
                <a:spcPct val="20000"/>
              </a:spcBef>
              <a:spcAft>
                <a:spcPts val="0"/>
              </a:spcAft>
              <a:buClr>
                <a:schemeClr val="accent1"/>
              </a:buClr>
              <a:buFont typeface="Arial" pitchFamily="34" charset="0"/>
              <a:buChar char="•"/>
              <a:defRPr/>
            </a:pPr>
            <a:endParaRPr lang="en-US" altLang="zh-CN" sz="2400" dirty="0">
              <a:latin typeface="Arial"/>
              <a:cs typeface="Arial"/>
            </a:endParaRPr>
          </a:p>
          <a:p>
            <a:pPr marL="342900" lvl="1" indent="-342900" fontAlgn="auto">
              <a:spcBef>
                <a:spcPct val="20000"/>
              </a:spcBef>
              <a:spcAft>
                <a:spcPts val="0"/>
              </a:spcAft>
              <a:buClr>
                <a:schemeClr val="accent1"/>
              </a:buClr>
              <a:buFont typeface="Arial" pitchFamily="34" charset="0"/>
              <a:buChar char="•"/>
              <a:defRPr/>
            </a:pPr>
            <a:endParaRPr lang="en-US" altLang="zh-CN" sz="2400" dirty="0">
              <a:latin typeface="Arial"/>
              <a:cs typeface="Arial"/>
            </a:endParaRPr>
          </a:p>
          <a:p>
            <a:pPr marL="342900" lvl="1" indent="-342900" fontAlgn="auto">
              <a:spcBef>
                <a:spcPct val="20000"/>
              </a:spcBef>
              <a:spcAft>
                <a:spcPts val="0"/>
              </a:spcAft>
              <a:buClr>
                <a:schemeClr val="accent1"/>
              </a:buClr>
              <a:buFont typeface="Arial" pitchFamily="34" charset="0"/>
              <a:buChar char="•"/>
              <a:defRPr/>
            </a:pPr>
            <a:endParaRPr lang="en-US" altLang="zh-CN" sz="2400" dirty="0">
              <a:latin typeface="Arial"/>
              <a:cs typeface="Arial"/>
            </a:endParaRP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t=T/100 is re-expressed as t=v/100 --&gt; FFTT = 0.01; α = 100; c = 100; β=1. so that the reconstructed function is 0.01*(1+100v/100) = 0.01+ v/100, which is close to v/100. </a:t>
            </a:r>
          </a:p>
          <a:p>
            <a:pPr marL="342900" lvl="1" indent="-342900" fontAlgn="auto">
              <a:spcBef>
                <a:spcPct val="20000"/>
              </a:spcBef>
              <a:spcAft>
                <a:spcPts val="0"/>
              </a:spcAft>
              <a:buClr>
                <a:schemeClr val="accent1"/>
              </a:buClr>
              <a:buFont typeface="Arial" pitchFamily="34" charset="0"/>
              <a:buChar char="•"/>
              <a:defRPr/>
            </a:pPr>
            <a:endParaRPr lang="zh-CN" altLang="en-US" sz="2400" dirty="0">
              <a:latin typeface="Arial"/>
              <a:cs typeface="Arial"/>
            </a:endParaRPr>
          </a:p>
        </p:txBody>
      </p:sp>
      <p:pic>
        <p:nvPicPr>
          <p:cNvPr id="10" name="image71.png"/>
          <p:cNvPicPr/>
          <p:nvPr/>
        </p:nvPicPr>
        <p:blipFill>
          <a:blip r:embed="rId3"/>
          <a:srcRect/>
          <a:stretch>
            <a:fillRect/>
          </a:stretch>
        </p:blipFill>
        <p:spPr>
          <a:xfrm>
            <a:off x="2232342" y="3474244"/>
            <a:ext cx="5161478" cy="1327468"/>
          </a:xfrm>
          <a:prstGeom prst="rect">
            <a:avLst/>
          </a:prstGeom>
          <a:ln/>
        </p:spPr>
      </p:pic>
      <p:sp>
        <p:nvSpPr>
          <p:cNvPr id="11" name="Title 1"/>
          <p:cNvSpPr txBox="1">
            <a:spLocks/>
          </p:cNvSpPr>
          <p:nvPr/>
        </p:nvSpPr>
        <p:spPr bwMode="auto">
          <a:xfrm>
            <a:off x="198298" y="1714924"/>
            <a:ext cx="8564701" cy="1094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a:latin typeface="Arial"/>
                <a:cs typeface="Arial"/>
              </a:rPr>
              <a:t>Step 1: run simulation and view this data table by right-clicking and selecting 'View Link Data Table’ in link layer</a:t>
            </a:r>
            <a:endParaRPr lang="en-US" sz="2400" b="1" dirty="0">
              <a:latin typeface="Arial"/>
              <a:cs typeface="Arial"/>
            </a:endParaRPr>
          </a:p>
        </p:txBody>
      </p:sp>
    </p:spTree>
    <p:extLst>
      <p:ext uri="{BB962C8B-B14F-4D97-AF65-F5344CB8AC3E}">
        <p14:creationId xmlns:p14="http://schemas.microsoft.com/office/powerpoint/2010/main" val="16965665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94120"/>
          </a:xfrm>
        </p:spPr>
        <p:txBody>
          <a:bodyPr/>
          <a:lstStyle/>
          <a:p>
            <a:pPr algn="l" fontAlgn="auto">
              <a:spcAft>
                <a:spcPts val="0"/>
              </a:spcAft>
              <a:defRPr/>
            </a:pPr>
            <a:r>
              <a:rPr lang="en-US" sz="2400" b="1" dirty="0">
                <a:latin typeface="Arial"/>
                <a:cs typeface="Arial"/>
              </a:rPr>
              <a:t>Step 2: Select a traffic flow model and Traffic Assignment Method.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138</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8" name="矩形 7"/>
          <p:cNvSpPr/>
          <p:nvPr/>
        </p:nvSpPr>
        <p:spPr>
          <a:xfrm>
            <a:off x="198298" y="2846741"/>
            <a:ext cx="8717102" cy="904863"/>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Choose the option ‘Point Queue Model’ and 20 iterations.</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Run simulation</a:t>
            </a:r>
            <a:endParaRPr lang="zh-CN" altLang="en-US" sz="2400" dirty="0">
              <a:latin typeface="Arial"/>
              <a:cs typeface="Arial"/>
            </a:endParaRPr>
          </a:p>
        </p:txBody>
      </p:sp>
      <p:pic>
        <p:nvPicPr>
          <p:cNvPr id="9" name="Picture 5"/>
          <p:cNvPicPr/>
          <p:nvPr/>
        </p:nvPicPr>
        <p:blipFill>
          <a:blip r:embed="rId2">
            <a:extLst>
              <a:ext uri="{28A0092B-C50C-407E-A947-70E740481C1C}">
                <a14:useLocalDpi xmlns:a14="http://schemas.microsoft.com/office/drawing/2010/main" val="0"/>
              </a:ext>
            </a:extLst>
          </a:blip>
          <a:stretch>
            <a:fillRect/>
          </a:stretch>
        </p:blipFill>
        <p:spPr>
          <a:xfrm>
            <a:off x="1036320" y="3789301"/>
            <a:ext cx="7069330" cy="2694049"/>
          </a:xfrm>
          <a:prstGeom prst="rect">
            <a:avLst/>
          </a:prstGeom>
        </p:spPr>
      </p:pic>
    </p:spTree>
    <p:extLst>
      <p:ext uri="{BB962C8B-B14F-4D97-AF65-F5344CB8AC3E}">
        <p14:creationId xmlns:p14="http://schemas.microsoft.com/office/powerpoint/2010/main" val="27808249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753956"/>
          </a:xfrm>
        </p:spPr>
        <p:txBody>
          <a:bodyPr/>
          <a:lstStyle/>
          <a:p>
            <a:pPr algn="l" fontAlgn="auto">
              <a:spcAft>
                <a:spcPts val="0"/>
              </a:spcAft>
              <a:defRPr/>
            </a:pPr>
            <a:r>
              <a:rPr lang="en-US" sz="2400" b="1" dirty="0">
                <a:latin typeface="Arial"/>
                <a:cs typeface="Arial"/>
              </a:rPr>
              <a:t>Step 3: Review summary statistics</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139</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pic>
        <p:nvPicPr>
          <p:cNvPr id="8" name="Picture 10"/>
          <p:cNvPicPr/>
          <p:nvPr/>
        </p:nvPicPr>
        <p:blipFill>
          <a:blip r:embed="rId2">
            <a:extLst>
              <a:ext uri="{28A0092B-C50C-407E-A947-70E740481C1C}">
                <a14:useLocalDpi xmlns:a14="http://schemas.microsoft.com/office/drawing/2010/main" val="0"/>
              </a:ext>
            </a:extLst>
          </a:blip>
          <a:stretch>
            <a:fillRect/>
          </a:stretch>
        </p:blipFill>
        <p:spPr>
          <a:xfrm>
            <a:off x="975359" y="2468880"/>
            <a:ext cx="6650217" cy="3893503"/>
          </a:xfrm>
          <a:prstGeom prst="rect">
            <a:avLst/>
          </a:prstGeom>
        </p:spPr>
      </p:pic>
    </p:spTree>
    <p:extLst>
      <p:ext uri="{BB962C8B-B14F-4D97-AF65-F5344CB8AC3E}">
        <p14:creationId xmlns:p14="http://schemas.microsoft.com/office/powerpoint/2010/main" val="118340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Network Traffic Flow Model</a:t>
            </a:r>
          </a:p>
        </p:txBody>
      </p:sp>
      <p:sp>
        <p:nvSpPr>
          <p:cNvPr id="63491" name="Rectangle 3"/>
          <p:cNvSpPr>
            <a:spLocks noGrp="1" noChangeArrowheads="1"/>
          </p:cNvSpPr>
          <p:nvPr>
            <p:ph idx="1"/>
          </p:nvPr>
        </p:nvSpPr>
        <p:spPr/>
        <p:txBody>
          <a:bodyPr>
            <a:normAutofit lnSpcReduction="10000"/>
          </a:bodyPr>
          <a:lstStyle/>
          <a:p>
            <a:r>
              <a:rPr lang="en-US" sz="2000" dirty="0"/>
              <a:t>Goal: define boundary conditions for each link</a:t>
            </a:r>
          </a:p>
          <a:p>
            <a:pPr lvl="1"/>
            <a:r>
              <a:rPr lang="en-US" sz="2000" dirty="0"/>
              <a:t>Downstream link capacity distribution at merges</a:t>
            </a:r>
          </a:p>
          <a:p>
            <a:pPr lvl="1"/>
            <a:r>
              <a:rPr lang="en-US" sz="2000" dirty="0"/>
              <a:t>Outflow distribution at diverges</a:t>
            </a:r>
          </a:p>
          <a:p>
            <a:pPr lvl="1">
              <a:buFont typeface="Wingdings" pitchFamily="2" charset="2"/>
              <a:buNone/>
            </a:pPr>
            <a:endParaRPr lang="en-US" sz="2000" dirty="0"/>
          </a:p>
          <a:p>
            <a:pPr lvl="1">
              <a:buFont typeface="Wingdings" pitchFamily="2" charset="2"/>
              <a:buNone/>
            </a:pPr>
            <a:endParaRPr lang="en-US" sz="2000" dirty="0"/>
          </a:p>
          <a:p>
            <a:pPr lvl="1">
              <a:buFont typeface="Wingdings" pitchFamily="2" charset="2"/>
              <a:buNone/>
            </a:pPr>
            <a:endParaRPr lang="en-US" sz="2000" dirty="0"/>
          </a:p>
          <a:p>
            <a:pPr lvl="1"/>
            <a:endParaRPr lang="en-US" sz="2000" dirty="0"/>
          </a:p>
          <a:p>
            <a:r>
              <a:rPr lang="en-US" sz="2400" dirty="0"/>
              <a:t>Congestion from downstream link:</a:t>
            </a:r>
          </a:p>
          <a:p>
            <a:pPr lvl="1">
              <a:buFont typeface="Wingdings" pitchFamily="2" charset="2"/>
              <a:buNone/>
            </a:pPr>
            <a:r>
              <a:rPr lang="en-US" sz="2000" dirty="0"/>
              <a:t>q(i1</a:t>
            </a:r>
            <a:r>
              <a:rPr lang="en-US" sz="2000" dirty="0">
                <a:sym typeface="Wingdings" pitchFamily="2" charset="2"/>
              </a:rPr>
              <a:t></a:t>
            </a:r>
            <a:r>
              <a:rPr lang="en-US" sz="2000" dirty="0"/>
              <a:t>i)+q(i2</a:t>
            </a:r>
            <a:r>
              <a:rPr lang="en-US" sz="2000" dirty="0">
                <a:sym typeface="Wingdings" pitchFamily="2" charset="2"/>
              </a:rPr>
              <a:t></a:t>
            </a:r>
            <a:r>
              <a:rPr lang="en-US" sz="2000" dirty="0"/>
              <a:t> </a:t>
            </a:r>
            <a:r>
              <a:rPr lang="en-US" sz="2000" dirty="0" err="1"/>
              <a:t>i</a:t>
            </a:r>
            <a:r>
              <a:rPr lang="en-US" sz="2000" dirty="0"/>
              <a:t>)&lt;= </a:t>
            </a:r>
            <a:r>
              <a:rPr lang="en-US" sz="2000" b="1" dirty="0">
                <a:sym typeface="Symbol" pitchFamily="18" charset="2"/>
              </a:rPr>
              <a:t>w </a:t>
            </a:r>
            <a:r>
              <a:rPr lang="en-US" sz="2000" b="1" dirty="0"/>
              <a:t> (</a:t>
            </a:r>
            <a:r>
              <a:rPr lang="en-US" sz="2000" b="1" dirty="0" err="1"/>
              <a:t>k</a:t>
            </a:r>
            <a:r>
              <a:rPr lang="en-US" sz="2000" b="1" baseline="-25000" dirty="0" err="1">
                <a:sym typeface="Symbol" pitchFamily="18" charset="2"/>
              </a:rPr>
              <a:t>jam</a:t>
            </a:r>
            <a:r>
              <a:rPr lang="en-US" sz="2000" b="1" dirty="0">
                <a:sym typeface="Symbol" pitchFamily="18" charset="2"/>
              </a:rPr>
              <a:t>  - </a:t>
            </a:r>
            <a:r>
              <a:rPr lang="en-US" sz="2000" b="1" dirty="0" err="1">
                <a:sym typeface="Symbol" pitchFamily="18" charset="2"/>
              </a:rPr>
              <a:t>k</a:t>
            </a:r>
            <a:r>
              <a:rPr lang="en-US" sz="2000" b="1" baseline="-25000" dirty="0" err="1">
                <a:sym typeface="Symbol" pitchFamily="18" charset="2"/>
              </a:rPr>
              <a:t>i,j</a:t>
            </a:r>
            <a:r>
              <a:rPr lang="en-US" sz="2000" b="1" dirty="0">
                <a:sym typeface="Symbol" pitchFamily="18" charset="2"/>
              </a:rPr>
              <a:t>(t)) </a:t>
            </a:r>
            <a:r>
              <a:rPr lang="en-US" sz="2000" b="1" dirty="0"/>
              <a:t> </a:t>
            </a:r>
            <a:r>
              <a:rPr lang="en-US" sz="2000" b="1" dirty="0">
                <a:sym typeface="Symbol" pitchFamily="18" charset="2"/>
              </a:rPr>
              <a:t>Δ x</a:t>
            </a:r>
            <a:r>
              <a:rPr lang="en-US" sz="2000" dirty="0"/>
              <a:t> </a:t>
            </a:r>
          </a:p>
          <a:p>
            <a:pPr lvl="1">
              <a:buFont typeface="Wingdings" pitchFamily="2" charset="2"/>
              <a:buNone/>
            </a:pPr>
            <a:r>
              <a:rPr lang="en-US" sz="2000" dirty="0"/>
              <a:t>or d1+d2&lt;s</a:t>
            </a:r>
            <a:endParaRPr lang="en-US" sz="2000" baseline="-25000" dirty="0"/>
          </a:p>
          <a:p>
            <a:r>
              <a:rPr lang="en-US" sz="2400" dirty="0"/>
              <a:t>Outflow distribution: q(i</a:t>
            </a:r>
            <a:r>
              <a:rPr lang="en-US" sz="2400" dirty="0">
                <a:sym typeface="Wingdings" pitchFamily="2" charset="2"/>
              </a:rPr>
              <a:t></a:t>
            </a:r>
            <a:r>
              <a:rPr lang="en-US" sz="2400" dirty="0"/>
              <a:t>i3)+q(</a:t>
            </a:r>
            <a:r>
              <a:rPr lang="en-US" sz="2400" dirty="0" err="1"/>
              <a:t>i</a:t>
            </a:r>
            <a:r>
              <a:rPr lang="en-US" sz="2400" dirty="0">
                <a:sym typeface="Wingdings" pitchFamily="2" charset="2"/>
              </a:rPr>
              <a:t></a:t>
            </a:r>
            <a:r>
              <a:rPr lang="en-US" sz="2400" dirty="0"/>
              <a:t> i4)=q(</a:t>
            </a:r>
            <a:r>
              <a:rPr lang="en-US" sz="2400" dirty="0" err="1"/>
              <a:t>i</a:t>
            </a:r>
            <a:r>
              <a:rPr lang="en-US" sz="2400" dirty="0"/>
              <a:t>)</a:t>
            </a:r>
          </a:p>
          <a:p>
            <a:pPr lvl="1"/>
            <a:r>
              <a:rPr lang="en-US" sz="2000" dirty="0"/>
              <a:t>OD flow pattern, turning percentages</a:t>
            </a:r>
          </a:p>
          <a:p>
            <a:pPr lvl="1"/>
            <a:endParaRPr lang="en-US" sz="2000" dirty="0"/>
          </a:p>
        </p:txBody>
      </p:sp>
      <p:graphicFrame>
        <p:nvGraphicFramePr>
          <p:cNvPr id="63492" name="Object 4"/>
          <p:cNvGraphicFramePr>
            <a:graphicFrameLocks noChangeAspect="1"/>
          </p:cNvGraphicFramePr>
          <p:nvPr/>
        </p:nvGraphicFramePr>
        <p:xfrm>
          <a:off x="1600200" y="2895600"/>
          <a:ext cx="4724400" cy="933450"/>
        </p:xfrm>
        <a:graphic>
          <a:graphicData uri="http://schemas.openxmlformats.org/presentationml/2006/ole">
            <mc:AlternateContent xmlns:mc="http://schemas.openxmlformats.org/markup-compatibility/2006">
              <mc:Choice xmlns:v="urn:schemas-microsoft-com:vml" Requires="v">
                <p:oleObj name="VISIO" r:id="rId3" imgW="2916360" imgH="576360" progId="Visio.Drawing.11">
                  <p:embed/>
                </p:oleObj>
              </mc:Choice>
              <mc:Fallback>
                <p:oleObj name="VISIO" r:id="rId3" imgW="2916360" imgH="57636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895600"/>
                        <a:ext cx="47244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14</a:t>
            </a:fld>
            <a:endParaRPr lang="en-US"/>
          </a:p>
        </p:txBody>
      </p:sp>
    </p:spTree>
    <p:extLst>
      <p:ext uri="{BB962C8B-B14F-4D97-AF65-F5344CB8AC3E}">
        <p14:creationId xmlns:p14="http://schemas.microsoft.com/office/powerpoint/2010/main" val="9725802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874923"/>
          </a:xfrm>
        </p:spPr>
        <p:txBody>
          <a:bodyPr/>
          <a:lstStyle/>
          <a:p>
            <a:pPr algn="l" fontAlgn="auto">
              <a:spcAft>
                <a:spcPts val="0"/>
              </a:spcAft>
              <a:defRPr/>
            </a:pPr>
            <a:r>
              <a:rPr lang="en-US" sz="2400" b="1" dirty="0">
                <a:latin typeface="Arial"/>
                <a:cs typeface="Arial"/>
              </a:rPr>
              <a:t>Step 4: Display the link volume.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140</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3" name="矩形 2"/>
          <p:cNvSpPr/>
          <p:nvPr/>
        </p:nvSpPr>
        <p:spPr>
          <a:xfrm>
            <a:off x="198297" y="2498996"/>
            <a:ext cx="8836165"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First, click “</a:t>
            </a:r>
            <a:r>
              <a:rPr lang="en-US" altLang="zh-CN" sz="2400" dirty="0" err="1">
                <a:latin typeface="Arial"/>
                <a:cs typeface="Arial"/>
              </a:rPr>
              <a:t>config</a:t>
            </a:r>
            <a:r>
              <a:rPr lang="en-US" altLang="zh-CN" sz="2400" dirty="0">
                <a:latin typeface="Arial"/>
                <a:cs typeface="Arial"/>
              </a:rPr>
              <a:t>” (the button to the extreme left in NEXTA), which opens up a dialog box titled “Display Configuration”.</a:t>
            </a:r>
            <a:endParaRPr lang="zh-CN" altLang="en-US" sz="2400" dirty="0">
              <a:latin typeface="Arial"/>
              <a:cs typeface="Arial"/>
            </a:endParaRPr>
          </a:p>
        </p:txBody>
      </p:sp>
      <p:pic>
        <p:nvPicPr>
          <p:cNvPr id="9" name="Picture 11"/>
          <p:cNvPicPr/>
          <p:nvPr/>
        </p:nvPicPr>
        <p:blipFill>
          <a:blip r:embed="rId2">
            <a:extLst>
              <a:ext uri="{28A0092B-C50C-407E-A947-70E740481C1C}">
                <a14:useLocalDpi xmlns:a14="http://schemas.microsoft.com/office/drawing/2010/main" val="0"/>
              </a:ext>
            </a:extLst>
          </a:blip>
          <a:stretch>
            <a:fillRect/>
          </a:stretch>
        </p:blipFill>
        <p:spPr>
          <a:xfrm>
            <a:off x="1173480" y="3329993"/>
            <a:ext cx="5943600" cy="3431540"/>
          </a:xfrm>
          <a:prstGeom prst="rect">
            <a:avLst/>
          </a:prstGeom>
        </p:spPr>
      </p:pic>
    </p:spTree>
    <p:extLst>
      <p:ext uri="{BB962C8B-B14F-4D97-AF65-F5344CB8AC3E}">
        <p14:creationId xmlns:p14="http://schemas.microsoft.com/office/powerpoint/2010/main" val="22718772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874923"/>
          </a:xfrm>
        </p:spPr>
        <p:txBody>
          <a:bodyPr/>
          <a:lstStyle/>
          <a:p>
            <a:pPr algn="l" fontAlgn="auto">
              <a:spcAft>
                <a:spcPts val="0"/>
              </a:spcAft>
              <a:defRPr/>
            </a:pPr>
            <a:r>
              <a:rPr lang="en-US" sz="2400" b="1" dirty="0">
                <a:latin typeface="Arial"/>
                <a:cs typeface="Arial"/>
              </a:rPr>
              <a:t>Step 4: Display the link volume.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141</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3" name="矩形 2"/>
          <p:cNvSpPr/>
          <p:nvPr/>
        </p:nvSpPr>
        <p:spPr>
          <a:xfrm>
            <a:off x="198297" y="2498996"/>
            <a:ext cx="8836165"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 volume values on each link are shown in the map as shown below.</a:t>
            </a:r>
            <a:endParaRPr lang="zh-CN" altLang="en-US" sz="2400" dirty="0">
              <a:latin typeface="Arial"/>
              <a:cs typeface="Arial"/>
            </a:endParaRPr>
          </a:p>
        </p:txBody>
      </p:sp>
      <p:pic>
        <p:nvPicPr>
          <p:cNvPr id="8" name="image111.png"/>
          <p:cNvPicPr/>
          <p:nvPr/>
        </p:nvPicPr>
        <p:blipFill>
          <a:blip r:embed="rId2"/>
          <a:srcRect/>
          <a:stretch>
            <a:fillRect/>
          </a:stretch>
        </p:blipFill>
        <p:spPr>
          <a:xfrm>
            <a:off x="2048510" y="4081589"/>
            <a:ext cx="4611370" cy="2656288"/>
          </a:xfrm>
          <a:prstGeom prst="rect">
            <a:avLst/>
          </a:prstGeom>
          <a:ln/>
        </p:spPr>
      </p:pic>
      <p:graphicFrame>
        <p:nvGraphicFramePr>
          <p:cNvPr id="4" name="表格 3"/>
          <p:cNvGraphicFramePr>
            <a:graphicFrameLocks noGrp="1"/>
          </p:cNvGraphicFramePr>
          <p:nvPr/>
        </p:nvGraphicFramePr>
        <p:xfrm>
          <a:off x="1402080" y="3373919"/>
          <a:ext cx="5896927" cy="692430"/>
        </p:xfrm>
        <a:graphic>
          <a:graphicData uri="http://schemas.openxmlformats.org/drawingml/2006/table">
            <a:tbl>
              <a:tblPr>
                <a:tableStyleId>{5C22544A-7EE6-4342-B048-85BDC9FD1C3A}</a:tableStyleId>
              </a:tblPr>
              <a:tblGrid>
                <a:gridCol w="1996440">
                  <a:extLst>
                    <a:ext uri="{9D8B030D-6E8A-4147-A177-3AD203B41FA5}">
                      <a16:colId xmlns:a16="http://schemas.microsoft.com/office/drawing/2014/main" val="20000"/>
                    </a:ext>
                  </a:extLst>
                </a:gridCol>
                <a:gridCol w="929640">
                  <a:extLst>
                    <a:ext uri="{9D8B030D-6E8A-4147-A177-3AD203B41FA5}">
                      <a16:colId xmlns:a16="http://schemas.microsoft.com/office/drawing/2014/main" val="20001"/>
                    </a:ext>
                  </a:extLst>
                </a:gridCol>
                <a:gridCol w="898335">
                  <a:extLst>
                    <a:ext uri="{9D8B030D-6E8A-4147-A177-3AD203B41FA5}">
                      <a16:colId xmlns:a16="http://schemas.microsoft.com/office/drawing/2014/main" val="20002"/>
                    </a:ext>
                  </a:extLst>
                </a:gridCol>
                <a:gridCol w="930465">
                  <a:extLst>
                    <a:ext uri="{9D8B030D-6E8A-4147-A177-3AD203B41FA5}">
                      <a16:colId xmlns:a16="http://schemas.microsoft.com/office/drawing/2014/main" val="20003"/>
                    </a:ext>
                  </a:extLst>
                </a:gridCol>
                <a:gridCol w="1142047">
                  <a:extLst>
                    <a:ext uri="{9D8B030D-6E8A-4147-A177-3AD203B41FA5}">
                      <a16:colId xmlns:a16="http://schemas.microsoft.com/office/drawing/2014/main" val="20004"/>
                    </a:ext>
                  </a:extLst>
                </a:gridCol>
              </a:tblGrid>
              <a:tr h="309935">
                <a:tc>
                  <a:txBody>
                    <a:bodyPr/>
                    <a:lstStyle/>
                    <a:p>
                      <a:pPr marL="0" algn="l" defTabSz="457200" rtl="0" eaLnBrk="1" latinLnBrk="0" hangingPunct="1">
                        <a:lnSpc>
                          <a:spcPct val="115000"/>
                        </a:lnSpc>
                        <a:spcAft>
                          <a:spcPts val="0"/>
                        </a:spcAft>
                      </a:pPr>
                      <a:r>
                        <a:rPr lang="en-US" sz="1400" kern="1200" dirty="0">
                          <a:solidFill>
                            <a:schemeClr val="tx1"/>
                          </a:solidFill>
                          <a:effectLst/>
                          <a:latin typeface="+mn-lt"/>
                          <a:ea typeface="+mn-ea"/>
                          <a:cs typeface="+mn-cs"/>
                        </a:rPr>
                        <a:t>link</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US" sz="1400" kern="1200">
                          <a:solidFill>
                            <a:schemeClr val="tx1"/>
                          </a:solidFill>
                          <a:effectLst/>
                          <a:latin typeface="+mn-lt"/>
                          <a:ea typeface="+mn-ea"/>
                          <a:cs typeface="+mn-cs"/>
                        </a:rPr>
                        <a:t>a</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US" sz="1400" kern="1200">
                          <a:solidFill>
                            <a:schemeClr val="tx1"/>
                          </a:solidFill>
                          <a:effectLst/>
                          <a:latin typeface="+mn-lt"/>
                          <a:ea typeface="+mn-ea"/>
                          <a:cs typeface="+mn-cs"/>
                        </a:rPr>
                        <a:t>b</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US" sz="1400" kern="1200">
                          <a:solidFill>
                            <a:schemeClr val="tx1"/>
                          </a:solidFill>
                          <a:effectLst/>
                          <a:latin typeface="+mn-lt"/>
                          <a:ea typeface="+mn-ea"/>
                          <a:cs typeface="+mn-cs"/>
                        </a:rPr>
                        <a:t>c</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457200" rtl="0" eaLnBrk="1" latinLnBrk="0" hangingPunct="1">
                        <a:lnSpc>
                          <a:spcPct val="115000"/>
                        </a:lnSpc>
                        <a:spcAft>
                          <a:spcPts val="0"/>
                        </a:spcAft>
                      </a:pPr>
                      <a:r>
                        <a:rPr lang="en-US" sz="1400" kern="1200">
                          <a:solidFill>
                            <a:schemeClr val="tx1"/>
                          </a:solidFill>
                          <a:effectLst/>
                          <a:latin typeface="+mn-lt"/>
                          <a:ea typeface="+mn-ea"/>
                          <a:cs typeface="+mn-cs"/>
                        </a:rPr>
                        <a:t>d</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2495">
                <a:tc>
                  <a:txBody>
                    <a:bodyPr/>
                    <a:lstStyle/>
                    <a:p>
                      <a:pPr marL="0" algn="l" defTabSz="457200" rtl="0" eaLnBrk="1" latinLnBrk="0" hangingPunct="1">
                        <a:lnSpc>
                          <a:spcPct val="115000"/>
                        </a:lnSpc>
                        <a:spcAft>
                          <a:spcPts val="0"/>
                        </a:spcAft>
                      </a:pPr>
                      <a:r>
                        <a:rPr lang="en-US" sz="1400" kern="1200" dirty="0">
                          <a:solidFill>
                            <a:schemeClr val="tx1"/>
                          </a:solidFill>
                          <a:effectLst/>
                          <a:latin typeface="+mn-lt"/>
                          <a:ea typeface="+mn-ea"/>
                          <a:cs typeface="+mn-cs"/>
                        </a:rPr>
                        <a:t>Total Link Volume (</a:t>
                      </a:r>
                      <a:r>
                        <a:rPr lang="en-US" sz="1400" kern="1200" dirty="0" err="1">
                          <a:solidFill>
                            <a:schemeClr val="tx1"/>
                          </a:solidFill>
                          <a:effectLst/>
                          <a:latin typeface="+mn-lt"/>
                          <a:ea typeface="+mn-ea"/>
                          <a:cs typeface="+mn-cs"/>
                        </a:rPr>
                        <a:t>vhc</a:t>
                      </a:r>
                      <a:r>
                        <a:rPr lang="en-US" sz="1400" kern="1200" dirty="0">
                          <a:solidFill>
                            <a:schemeClr val="tx1"/>
                          </a:solidFill>
                          <a:effectLst/>
                          <a:latin typeface="+mn-lt"/>
                          <a:ea typeface="+mn-ea"/>
                          <a:cs typeface="+mn-cs"/>
                        </a:rPr>
                        <a:t>)</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lnSpc>
                          <a:spcPct val="115000"/>
                        </a:lnSpc>
                        <a:spcAft>
                          <a:spcPts val="0"/>
                        </a:spcAft>
                      </a:pPr>
                      <a:r>
                        <a:rPr lang="en-US" sz="1400" kern="1200" dirty="0">
                          <a:solidFill>
                            <a:schemeClr val="tx1"/>
                          </a:solidFill>
                          <a:effectLst/>
                          <a:latin typeface="+mn-lt"/>
                          <a:ea typeface="+mn-ea"/>
                          <a:cs typeface="+mn-cs"/>
                        </a:rPr>
                        <a:t>2006</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lnSpc>
                          <a:spcPct val="115000"/>
                        </a:lnSpc>
                        <a:spcAft>
                          <a:spcPts val="0"/>
                        </a:spcAft>
                      </a:pPr>
                      <a:r>
                        <a:rPr lang="en-US" sz="1400" kern="1200" dirty="0">
                          <a:solidFill>
                            <a:schemeClr val="tx1"/>
                          </a:solidFill>
                          <a:effectLst/>
                          <a:latin typeface="+mn-lt"/>
                          <a:ea typeface="+mn-ea"/>
                          <a:cs typeface="+mn-cs"/>
                        </a:rPr>
                        <a:t>1994</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lnSpc>
                          <a:spcPct val="115000"/>
                        </a:lnSpc>
                        <a:spcAft>
                          <a:spcPts val="0"/>
                        </a:spcAft>
                      </a:pPr>
                      <a:r>
                        <a:rPr lang="en-US" sz="1400" kern="1200" dirty="0">
                          <a:solidFill>
                            <a:schemeClr val="tx1"/>
                          </a:solidFill>
                          <a:effectLst/>
                          <a:latin typeface="+mn-lt"/>
                          <a:ea typeface="+mn-ea"/>
                          <a:cs typeface="+mn-cs"/>
                        </a:rPr>
                        <a:t>1994</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latinLnBrk="0" hangingPunct="1">
                        <a:lnSpc>
                          <a:spcPct val="115000"/>
                        </a:lnSpc>
                        <a:spcAft>
                          <a:spcPts val="0"/>
                        </a:spcAft>
                      </a:pPr>
                      <a:r>
                        <a:rPr lang="en-US" sz="1400" kern="1200" dirty="0">
                          <a:solidFill>
                            <a:schemeClr val="tx1"/>
                          </a:solidFill>
                          <a:effectLst/>
                          <a:latin typeface="+mn-lt"/>
                          <a:ea typeface="+mn-ea"/>
                          <a:cs typeface="+mn-cs"/>
                        </a:rPr>
                        <a:t>2006</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434448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874923"/>
          </a:xfrm>
        </p:spPr>
        <p:txBody>
          <a:bodyPr/>
          <a:lstStyle/>
          <a:p>
            <a:pPr algn="l" fontAlgn="auto">
              <a:spcAft>
                <a:spcPts val="0"/>
              </a:spcAft>
              <a:defRPr/>
            </a:pPr>
            <a:r>
              <a:rPr lang="en-US" sz="2400" b="1" dirty="0">
                <a:latin typeface="Arial"/>
                <a:cs typeface="Arial"/>
              </a:rPr>
              <a:t>Step 5: Prepare statistics for the base case scenario.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142</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3" name="矩形 2"/>
          <p:cNvSpPr/>
          <p:nvPr/>
        </p:nvSpPr>
        <p:spPr>
          <a:xfrm>
            <a:off x="106858" y="2498288"/>
            <a:ext cx="9098101" cy="46166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Use the “vehicle” button to verify the path selection information</a:t>
            </a:r>
            <a:endParaRPr lang="zh-CN" altLang="en-US" sz="2400" dirty="0">
              <a:latin typeface="Arial"/>
              <a:cs typeface="Arial"/>
            </a:endParaRPr>
          </a:p>
        </p:txBody>
      </p:sp>
      <p:pic>
        <p:nvPicPr>
          <p:cNvPr id="9" name="Picture 19"/>
          <p:cNvPicPr/>
          <p:nvPr/>
        </p:nvPicPr>
        <p:blipFill>
          <a:blip r:embed="rId2">
            <a:extLst>
              <a:ext uri="{28A0092B-C50C-407E-A947-70E740481C1C}">
                <a14:useLocalDpi xmlns:a14="http://schemas.microsoft.com/office/drawing/2010/main" val="0"/>
              </a:ext>
            </a:extLst>
          </a:blip>
          <a:stretch>
            <a:fillRect/>
          </a:stretch>
        </p:blipFill>
        <p:spPr>
          <a:xfrm>
            <a:off x="2255520" y="3153906"/>
            <a:ext cx="4709292" cy="3390086"/>
          </a:xfrm>
          <a:prstGeom prst="rect">
            <a:avLst/>
          </a:prstGeom>
        </p:spPr>
      </p:pic>
    </p:spTree>
    <p:extLst>
      <p:ext uri="{BB962C8B-B14F-4D97-AF65-F5344CB8AC3E}">
        <p14:creationId xmlns:p14="http://schemas.microsoft.com/office/powerpoint/2010/main" val="4604315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874923"/>
          </a:xfrm>
        </p:spPr>
        <p:txBody>
          <a:bodyPr/>
          <a:lstStyle/>
          <a:p>
            <a:pPr algn="l" fontAlgn="auto">
              <a:spcAft>
                <a:spcPts val="0"/>
              </a:spcAft>
              <a:defRPr/>
            </a:pPr>
            <a:r>
              <a:rPr lang="en-US" sz="2400" b="1" dirty="0">
                <a:latin typeface="Arial"/>
                <a:cs typeface="Arial"/>
              </a:rPr>
              <a:t>Step 5: Prepare statistics for the base case scenario.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143</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3" name="矩形 2"/>
          <p:cNvSpPr/>
          <p:nvPr/>
        </p:nvSpPr>
        <p:spPr>
          <a:xfrm>
            <a:off x="106859" y="2498288"/>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Select “1” under the tab “Origin Zone” and “2” under “Destination Zone”,</a:t>
            </a:r>
            <a:endParaRPr lang="zh-CN" altLang="en-US" sz="2400" dirty="0">
              <a:latin typeface="Arial"/>
              <a:cs typeface="Arial"/>
            </a:endParaRPr>
          </a:p>
        </p:txBody>
      </p:sp>
      <p:pic>
        <p:nvPicPr>
          <p:cNvPr id="9" name="Picture 19"/>
          <p:cNvPicPr/>
          <p:nvPr/>
        </p:nvPicPr>
        <p:blipFill>
          <a:blip r:embed="rId2">
            <a:extLst>
              <a:ext uri="{28A0092B-C50C-407E-A947-70E740481C1C}">
                <a14:useLocalDpi xmlns:a14="http://schemas.microsoft.com/office/drawing/2010/main" val="0"/>
              </a:ext>
            </a:extLst>
          </a:blip>
          <a:stretch>
            <a:fillRect/>
          </a:stretch>
        </p:blipFill>
        <p:spPr>
          <a:xfrm>
            <a:off x="2575560" y="3358727"/>
            <a:ext cx="4678812" cy="3368145"/>
          </a:xfrm>
          <a:prstGeom prst="rect">
            <a:avLst/>
          </a:prstGeom>
        </p:spPr>
      </p:pic>
    </p:spTree>
    <p:extLst>
      <p:ext uri="{BB962C8B-B14F-4D97-AF65-F5344CB8AC3E}">
        <p14:creationId xmlns:p14="http://schemas.microsoft.com/office/powerpoint/2010/main" val="10025251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874923"/>
          </a:xfrm>
        </p:spPr>
        <p:txBody>
          <a:bodyPr/>
          <a:lstStyle/>
          <a:p>
            <a:pPr algn="l" fontAlgn="auto">
              <a:spcAft>
                <a:spcPts val="0"/>
              </a:spcAft>
              <a:defRPr/>
            </a:pPr>
            <a:r>
              <a:rPr lang="en-US" sz="2400" b="1" dirty="0">
                <a:latin typeface="Arial"/>
                <a:cs typeface="Arial"/>
              </a:rPr>
              <a:t>Step 5: Prepare statistics for the base case scenario.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144</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3" name="矩形 2"/>
          <p:cNvSpPr/>
          <p:nvPr/>
        </p:nvSpPr>
        <p:spPr>
          <a:xfrm>
            <a:off x="106859" y="2498288"/>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Click on the OD list populated, and then we can see the path list related to the demand, travel time at path 1.</a:t>
            </a:r>
            <a:endParaRPr lang="zh-CN" altLang="en-US" sz="2400" dirty="0">
              <a:latin typeface="Arial"/>
              <a:cs typeface="Arial"/>
            </a:endParaRPr>
          </a:p>
        </p:txBody>
      </p:sp>
      <p:pic>
        <p:nvPicPr>
          <p:cNvPr id="8" name="image51.png"/>
          <p:cNvPicPr/>
          <p:nvPr/>
        </p:nvPicPr>
        <p:blipFill>
          <a:blip r:embed="rId2"/>
          <a:srcRect/>
          <a:stretch>
            <a:fillRect/>
          </a:stretch>
        </p:blipFill>
        <p:spPr>
          <a:xfrm>
            <a:off x="1961197" y="3428999"/>
            <a:ext cx="5494936" cy="3054351"/>
          </a:xfrm>
          <a:prstGeom prst="rect">
            <a:avLst/>
          </a:prstGeom>
          <a:ln/>
        </p:spPr>
      </p:pic>
    </p:spTree>
    <p:extLst>
      <p:ext uri="{BB962C8B-B14F-4D97-AF65-F5344CB8AC3E}">
        <p14:creationId xmlns:p14="http://schemas.microsoft.com/office/powerpoint/2010/main" val="19474741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73996"/>
          </a:xfrm>
        </p:spPr>
        <p:txBody>
          <a:bodyPr/>
          <a:lstStyle/>
          <a:p>
            <a:pPr algn="l" fontAlgn="auto">
              <a:spcAft>
                <a:spcPts val="0"/>
              </a:spcAft>
              <a:defRPr/>
            </a:pPr>
            <a:r>
              <a:rPr lang="en-US" sz="2400" b="1" dirty="0">
                <a:latin typeface="Arial"/>
                <a:cs typeface="Arial"/>
              </a:rPr>
              <a:t>Step 6: Use the “summary” button to verify the overall network performance.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145</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2: Run simulation for the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 to carry out traffic assignment </a:t>
            </a:r>
          </a:p>
        </p:txBody>
      </p:sp>
      <p:sp>
        <p:nvSpPr>
          <p:cNvPr id="3" name="矩形 2"/>
          <p:cNvSpPr/>
          <p:nvPr/>
        </p:nvSpPr>
        <p:spPr>
          <a:xfrm>
            <a:off x="106859" y="2650688"/>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Select the item “</a:t>
            </a:r>
            <a:r>
              <a:rPr lang="en-US" altLang="zh-CN" sz="2400" dirty="0" err="1">
                <a:latin typeface="Arial"/>
                <a:cs typeface="Arial"/>
              </a:rPr>
              <a:t>Avg</a:t>
            </a:r>
            <a:r>
              <a:rPr lang="en-US" altLang="zh-CN" sz="2400" dirty="0">
                <a:latin typeface="Arial"/>
                <a:cs typeface="Arial"/>
              </a:rPr>
              <a:t> Travel Time (min)” under the Y Axis drop-down list to show the average travel time in the network.</a:t>
            </a:r>
            <a:endParaRPr lang="zh-CN" altLang="en-US" sz="2400" dirty="0">
              <a:latin typeface="Arial"/>
              <a:cs typeface="Arial"/>
            </a:endParaRPr>
          </a:p>
        </p:txBody>
      </p:sp>
      <p:pic>
        <p:nvPicPr>
          <p:cNvPr id="9" name="Picture 26"/>
          <p:cNvPicPr/>
          <p:nvPr/>
        </p:nvPicPr>
        <p:blipFill>
          <a:blip r:embed="rId2">
            <a:extLst>
              <a:ext uri="{28A0092B-C50C-407E-A947-70E740481C1C}">
                <a14:useLocalDpi xmlns:a14="http://schemas.microsoft.com/office/drawing/2010/main" val="0"/>
              </a:ext>
            </a:extLst>
          </a:blip>
          <a:stretch>
            <a:fillRect/>
          </a:stretch>
        </p:blipFill>
        <p:spPr>
          <a:xfrm>
            <a:off x="1371600" y="3595370"/>
            <a:ext cx="5943600" cy="2948940"/>
          </a:xfrm>
          <a:prstGeom prst="rect">
            <a:avLst/>
          </a:prstGeom>
        </p:spPr>
      </p:pic>
    </p:spTree>
    <p:extLst>
      <p:ext uri="{BB962C8B-B14F-4D97-AF65-F5344CB8AC3E}">
        <p14:creationId xmlns:p14="http://schemas.microsoft.com/office/powerpoint/2010/main" val="2983764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73996"/>
          </a:xfrm>
        </p:spPr>
        <p:txBody>
          <a:bodyPr/>
          <a:lstStyle/>
          <a:p>
            <a:pPr algn="l" fontAlgn="auto">
              <a:spcAft>
                <a:spcPts val="0"/>
              </a:spcAft>
              <a:defRPr/>
            </a:pPr>
            <a:r>
              <a:rPr lang="en-US" sz="2400" b="1" dirty="0">
                <a:latin typeface="Arial"/>
                <a:cs typeface="Arial"/>
              </a:rPr>
              <a:t>Step 1: Click “Path” on the GIS Layer Panel Menu on the left side of your screen</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146</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3: Using NEXTA to display the shortest path in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a:t>
            </a:r>
          </a:p>
        </p:txBody>
      </p:sp>
      <p:sp>
        <p:nvSpPr>
          <p:cNvPr id="3" name="矩形 2"/>
          <p:cNvSpPr/>
          <p:nvPr/>
        </p:nvSpPr>
        <p:spPr>
          <a:xfrm>
            <a:off x="106859" y="2650688"/>
            <a:ext cx="9037142" cy="1200329"/>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Right click on Node 1 to choose the option “Direction from here”. Node 1 becomes a red highlighted box, ‘A’, indicating the start point of the shortest path</a:t>
            </a:r>
            <a:endParaRPr lang="zh-CN" altLang="en-US" sz="2400" dirty="0">
              <a:latin typeface="Arial"/>
              <a:cs typeface="Arial"/>
            </a:endParaRPr>
          </a:p>
        </p:txBody>
      </p:sp>
      <p:pic>
        <p:nvPicPr>
          <p:cNvPr id="8" name="Picture 259"/>
          <p:cNvPicPr/>
          <p:nvPr/>
        </p:nvPicPr>
        <p:blipFill>
          <a:blip r:embed="rId2">
            <a:extLst>
              <a:ext uri="{28A0092B-C50C-407E-A947-70E740481C1C}">
                <a14:useLocalDpi xmlns:a14="http://schemas.microsoft.com/office/drawing/2010/main" val="0"/>
              </a:ext>
            </a:extLst>
          </a:blip>
          <a:stretch>
            <a:fillRect/>
          </a:stretch>
        </p:blipFill>
        <p:spPr>
          <a:xfrm>
            <a:off x="2286000" y="3802242"/>
            <a:ext cx="5181600" cy="2912990"/>
          </a:xfrm>
          <a:prstGeom prst="rect">
            <a:avLst/>
          </a:prstGeom>
        </p:spPr>
      </p:pic>
    </p:spTree>
    <p:extLst>
      <p:ext uri="{BB962C8B-B14F-4D97-AF65-F5344CB8AC3E}">
        <p14:creationId xmlns:p14="http://schemas.microsoft.com/office/powerpoint/2010/main" val="8358544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73996"/>
          </a:xfrm>
        </p:spPr>
        <p:txBody>
          <a:bodyPr/>
          <a:lstStyle/>
          <a:p>
            <a:pPr algn="l" fontAlgn="auto">
              <a:spcAft>
                <a:spcPts val="0"/>
              </a:spcAft>
              <a:defRPr/>
            </a:pPr>
            <a:r>
              <a:rPr lang="en-US" sz="2400" b="1" dirty="0">
                <a:latin typeface="Arial"/>
                <a:cs typeface="Arial"/>
              </a:rPr>
              <a:t>Step 1: Click “Path” on the GIS Layer Panel Menu on the left side of your screen</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147</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3: Using NEXTA to display the shortest path in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a:t>
            </a:r>
          </a:p>
        </p:txBody>
      </p:sp>
      <p:sp>
        <p:nvSpPr>
          <p:cNvPr id="3" name="矩形 2"/>
          <p:cNvSpPr/>
          <p:nvPr/>
        </p:nvSpPr>
        <p:spPr>
          <a:xfrm>
            <a:off x="106859" y="2650688"/>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Then right click on Node 2 to choose the option “Direction to here” and it becomes a red highlighted box, ‘B’.</a:t>
            </a:r>
            <a:endParaRPr lang="zh-CN" altLang="en-US" sz="2400" dirty="0">
              <a:latin typeface="Arial"/>
              <a:cs typeface="Arial"/>
            </a:endParaRPr>
          </a:p>
        </p:txBody>
      </p:sp>
      <p:pic>
        <p:nvPicPr>
          <p:cNvPr id="9" name="Picture 260"/>
          <p:cNvPicPr/>
          <p:nvPr/>
        </p:nvPicPr>
        <p:blipFill>
          <a:blip r:embed="rId2">
            <a:extLst>
              <a:ext uri="{28A0092B-C50C-407E-A947-70E740481C1C}">
                <a14:useLocalDpi xmlns:a14="http://schemas.microsoft.com/office/drawing/2010/main" val="0"/>
              </a:ext>
            </a:extLst>
          </a:blip>
          <a:stretch>
            <a:fillRect/>
          </a:stretch>
        </p:blipFill>
        <p:spPr>
          <a:xfrm>
            <a:off x="1950720" y="3673280"/>
            <a:ext cx="4998526" cy="2810069"/>
          </a:xfrm>
          <a:prstGeom prst="rect">
            <a:avLst/>
          </a:prstGeom>
        </p:spPr>
      </p:pic>
    </p:spTree>
    <p:extLst>
      <p:ext uri="{BB962C8B-B14F-4D97-AF65-F5344CB8AC3E}">
        <p14:creationId xmlns:p14="http://schemas.microsoft.com/office/powerpoint/2010/main" val="40740005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73996"/>
          </a:xfrm>
        </p:spPr>
        <p:txBody>
          <a:bodyPr/>
          <a:lstStyle/>
          <a:p>
            <a:pPr algn="l" fontAlgn="auto">
              <a:spcAft>
                <a:spcPts val="0"/>
              </a:spcAft>
              <a:defRPr/>
            </a:pPr>
            <a:r>
              <a:rPr lang="en-US" sz="2400" b="1" dirty="0">
                <a:latin typeface="Arial"/>
                <a:cs typeface="Arial"/>
              </a:rPr>
              <a:t>Step 2: Right click on node 4, click on the “avoid this node” menu</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148</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3: Using NEXTA to display the shortest path in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a:t>
            </a:r>
          </a:p>
        </p:txBody>
      </p:sp>
      <p:sp>
        <p:nvSpPr>
          <p:cNvPr id="3" name="矩形 2"/>
          <p:cNvSpPr/>
          <p:nvPr/>
        </p:nvSpPr>
        <p:spPr>
          <a:xfrm>
            <a:off x="106859" y="2650688"/>
            <a:ext cx="9037142" cy="127419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 shortest path from Node 1 to Node 2 is highlighted in the map as shown below.</a:t>
            </a:r>
          </a:p>
          <a:p>
            <a:pPr marL="342900" lvl="1" indent="-342900" fontAlgn="auto">
              <a:spcBef>
                <a:spcPct val="20000"/>
              </a:spcBef>
              <a:spcAft>
                <a:spcPts val="0"/>
              </a:spcAft>
              <a:buClr>
                <a:schemeClr val="accent1"/>
              </a:buClr>
              <a:buFont typeface="Arial" pitchFamily="34" charset="0"/>
              <a:buChar char="•"/>
              <a:defRPr/>
            </a:pPr>
            <a:endParaRPr lang="zh-CN" altLang="en-US" sz="2400" dirty="0">
              <a:latin typeface="Arial"/>
              <a:cs typeface="Arial"/>
            </a:endParaRPr>
          </a:p>
        </p:txBody>
      </p:sp>
      <p:pic>
        <p:nvPicPr>
          <p:cNvPr id="10" name="Picture 261"/>
          <p:cNvPicPr/>
          <p:nvPr/>
        </p:nvPicPr>
        <p:blipFill>
          <a:blip r:embed="rId2">
            <a:extLst>
              <a:ext uri="{28A0092B-C50C-407E-A947-70E740481C1C}">
                <a14:useLocalDpi xmlns:a14="http://schemas.microsoft.com/office/drawing/2010/main" val="0"/>
              </a:ext>
            </a:extLst>
          </a:blip>
          <a:stretch>
            <a:fillRect/>
          </a:stretch>
        </p:blipFill>
        <p:spPr>
          <a:xfrm>
            <a:off x="2066175" y="3751580"/>
            <a:ext cx="4859249" cy="2731770"/>
          </a:xfrm>
          <a:prstGeom prst="rect">
            <a:avLst/>
          </a:prstGeom>
        </p:spPr>
      </p:pic>
    </p:spTree>
    <p:extLst>
      <p:ext uri="{BB962C8B-B14F-4D97-AF65-F5344CB8AC3E}">
        <p14:creationId xmlns:p14="http://schemas.microsoft.com/office/powerpoint/2010/main" val="4679960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98" y="1714924"/>
            <a:ext cx="8564701" cy="1073996"/>
          </a:xfrm>
        </p:spPr>
        <p:txBody>
          <a:bodyPr/>
          <a:lstStyle/>
          <a:p>
            <a:pPr algn="l" fontAlgn="auto">
              <a:spcAft>
                <a:spcPts val="0"/>
              </a:spcAft>
              <a:defRPr/>
            </a:pPr>
            <a:r>
              <a:rPr lang="en-US" sz="2400" b="1" dirty="0">
                <a:latin typeface="Arial"/>
                <a:cs typeface="Arial"/>
              </a:rPr>
              <a:t>Step 2: Right click on node 4, click on the “avoid this node” menu</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149</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3: Using NEXTA to display the shortest path in </a:t>
            </a:r>
            <a:r>
              <a:rPr lang="en-US" altLang="zh-CN" sz="2400" b="1" dirty="0" err="1">
                <a:solidFill>
                  <a:srgbClr val="FF0000"/>
                </a:solidFill>
                <a:latin typeface="Arial"/>
                <a:cs typeface="Arial"/>
              </a:rPr>
              <a:t>Braess</a:t>
            </a:r>
            <a:r>
              <a:rPr lang="en-US" altLang="zh-CN" sz="2400" b="1" dirty="0">
                <a:solidFill>
                  <a:srgbClr val="FF0000"/>
                </a:solidFill>
                <a:latin typeface="Arial"/>
                <a:cs typeface="Arial"/>
              </a:rPr>
              <a:t> network.</a:t>
            </a:r>
          </a:p>
        </p:txBody>
      </p:sp>
      <p:sp>
        <p:nvSpPr>
          <p:cNvPr id="3" name="矩形 2"/>
          <p:cNvSpPr/>
          <p:nvPr/>
        </p:nvSpPr>
        <p:spPr>
          <a:xfrm>
            <a:off x="106859" y="2650688"/>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 path from node 1 to node 2 is now changed and no vehicle uses node 4 as it has been prevented. </a:t>
            </a:r>
            <a:endParaRPr lang="zh-CN" altLang="en-US" sz="2400" dirty="0">
              <a:latin typeface="Arial"/>
              <a:cs typeface="Arial"/>
            </a:endParaRPr>
          </a:p>
        </p:txBody>
      </p:sp>
      <p:graphicFrame>
        <p:nvGraphicFramePr>
          <p:cNvPr id="4" name="表格 3"/>
          <p:cNvGraphicFramePr>
            <a:graphicFrameLocks noGrp="1"/>
          </p:cNvGraphicFramePr>
          <p:nvPr/>
        </p:nvGraphicFramePr>
        <p:xfrm>
          <a:off x="1074419" y="3772884"/>
          <a:ext cx="6995161" cy="2124995"/>
        </p:xfrm>
        <a:graphic>
          <a:graphicData uri="http://schemas.openxmlformats.org/drawingml/2006/table">
            <a:tbl>
              <a:tblPr>
                <a:tableStyleId>{5C22544A-7EE6-4342-B048-85BDC9FD1C3A}</a:tableStyleId>
              </a:tblPr>
              <a:tblGrid>
                <a:gridCol w="899160">
                  <a:extLst>
                    <a:ext uri="{9D8B030D-6E8A-4147-A177-3AD203B41FA5}">
                      <a16:colId xmlns:a16="http://schemas.microsoft.com/office/drawing/2014/main" val="20000"/>
                    </a:ext>
                  </a:extLst>
                </a:gridCol>
                <a:gridCol w="4460860">
                  <a:extLst>
                    <a:ext uri="{9D8B030D-6E8A-4147-A177-3AD203B41FA5}">
                      <a16:colId xmlns:a16="http://schemas.microsoft.com/office/drawing/2014/main" val="20001"/>
                    </a:ext>
                  </a:extLst>
                </a:gridCol>
                <a:gridCol w="1635141">
                  <a:extLst>
                    <a:ext uri="{9D8B030D-6E8A-4147-A177-3AD203B41FA5}">
                      <a16:colId xmlns:a16="http://schemas.microsoft.com/office/drawing/2014/main" val="20002"/>
                    </a:ext>
                  </a:extLst>
                </a:gridCol>
              </a:tblGrid>
              <a:tr h="424999">
                <a:tc>
                  <a:txBody>
                    <a:bodyPr/>
                    <a:lstStyle/>
                    <a:p>
                      <a:pPr>
                        <a:lnSpc>
                          <a:spcPct val="115000"/>
                        </a:lnSpc>
                        <a:spcAft>
                          <a:spcPts val="0"/>
                        </a:spcAft>
                      </a:pPr>
                      <a:r>
                        <a:rPr lang="en-US" sz="1400" dirty="0">
                          <a:solidFill>
                            <a:schemeClr val="tx1"/>
                          </a:solidFill>
                          <a:effectLst/>
                        </a:rPr>
                        <a:t> </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b="1">
                          <a:solidFill>
                            <a:schemeClr val="tx1"/>
                          </a:solidFill>
                          <a:effectLst/>
                        </a:rPr>
                        <a:t>Travel time </a:t>
                      </a:r>
                      <a:endParaRPr lang="zh-CN" sz="1400" b="1">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b="1" dirty="0">
                          <a:solidFill>
                            <a:schemeClr val="tx1"/>
                          </a:solidFill>
                          <a:effectLst/>
                        </a:rPr>
                        <a:t>Flow </a:t>
                      </a:r>
                      <a:endParaRPr lang="zh-CN" sz="1400" b="1"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24999">
                <a:tc>
                  <a:txBody>
                    <a:bodyPr/>
                    <a:lstStyle/>
                    <a:p>
                      <a:pPr>
                        <a:lnSpc>
                          <a:spcPct val="115000"/>
                        </a:lnSpc>
                        <a:spcAft>
                          <a:spcPts val="0"/>
                        </a:spcAft>
                      </a:pPr>
                      <a:r>
                        <a:rPr lang="en-US" sz="1400" dirty="0">
                          <a:solidFill>
                            <a:schemeClr val="tx1"/>
                          </a:solidFill>
                          <a:effectLst/>
                        </a:rPr>
                        <a:t>Path 1</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dirty="0">
                          <a:solidFill>
                            <a:schemeClr val="tx1"/>
                          </a:solidFill>
                          <a:effectLst/>
                        </a:rPr>
                        <a:t>Link a(40.01) + Link d(45) = 85.01  min </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a:solidFill>
                            <a:schemeClr val="tx1"/>
                          </a:solidFill>
                          <a:effectLst/>
                        </a:rPr>
                        <a:t>0</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4999">
                <a:tc>
                  <a:txBody>
                    <a:bodyPr/>
                    <a:lstStyle/>
                    <a:p>
                      <a:pPr>
                        <a:lnSpc>
                          <a:spcPct val="115000"/>
                        </a:lnSpc>
                        <a:spcAft>
                          <a:spcPts val="0"/>
                        </a:spcAft>
                      </a:pPr>
                      <a:r>
                        <a:rPr lang="en-US" sz="1400">
                          <a:solidFill>
                            <a:schemeClr val="tx1"/>
                          </a:solidFill>
                          <a:effectLst/>
                        </a:rPr>
                        <a:t>Path 2</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zh-CN" sz="1400" dirty="0">
                          <a:solidFill>
                            <a:schemeClr val="tx1"/>
                          </a:solidFill>
                          <a:effectLst/>
                        </a:rPr>
                        <a:t>Link c(45) + Link b(40.01) = 85.01  min</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a:solidFill>
                            <a:schemeClr val="tx1"/>
                          </a:solidFill>
                          <a:effectLst/>
                        </a:rPr>
                        <a:t>0</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49998">
                <a:tc>
                  <a:txBody>
                    <a:bodyPr/>
                    <a:lstStyle/>
                    <a:p>
                      <a:pPr>
                        <a:lnSpc>
                          <a:spcPct val="115000"/>
                        </a:lnSpc>
                        <a:spcAft>
                          <a:spcPts val="0"/>
                        </a:spcAft>
                      </a:pPr>
                      <a:r>
                        <a:rPr lang="en-US" sz="1400">
                          <a:solidFill>
                            <a:schemeClr val="tx1"/>
                          </a:solidFill>
                          <a:effectLst/>
                        </a:rPr>
                        <a:t>Path 3</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pt-PT" sz="1400" dirty="0">
                          <a:solidFill>
                            <a:schemeClr val="tx1"/>
                          </a:solidFill>
                          <a:effectLst/>
                        </a:rPr>
                        <a:t>Link a(40.01)+ Link e(0.001)+ Link b(40.01) = 80.02 min</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dirty="0">
                          <a:solidFill>
                            <a:schemeClr val="tx1"/>
                          </a:solidFill>
                          <a:effectLst/>
                        </a:rPr>
                        <a:t>4000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1889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sz="4000" dirty="0"/>
              <a:t>In-Flow Capacity Distribution Schemes at Merges with two ramps or two freeways</a:t>
            </a:r>
          </a:p>
        </p:txBody>
      </p:sp>
      <p:sp>
        <p:nvSpPr>
          <p:cNvPr id="65541" name="Text Box 5"/>
          <p:cNvSpPr txBox="1">
            <a:spLocks noChangeArrowheads="1"/>
          </p:cNvSpPr>
          <p:nvPr/>
        </p:nvSpPr>
        <p:spPr bwMode="auto">
          <a:xfrm>
            <a:off x="152400" y="5613400"/>
            <a:ext cx="5463612" cy="1015663"/>
          </a:xfrm>
          <a:prstGeom prst="rect">
            <a:avLst/>
          </a:prstGeom>
          <a:noFill/>
          <a:ln w="9525">
            <a:noFill/>
            <a:miter lim="800000"/>
            <a:headEnd/>
            <a:tailEnd/>
          </a:ln>
          <a:effectLst/>
        </p:spPr>
        <p:txBody>
          <a:bodyPr wrap="none">
            <a:spAutoFit/>
          </a:bodyPr>
          <a:lstStyle/>
          <a:p>
            <a:r>
              <a:rPr lang="en-US" sz="2000" dirty="0"/>
              <a:t>Flows are assumed to be proportional to # of lanes</a:t>
            </a:r>
          </a:p>
          <a:p>
            <a:r>
              <a:rPr lang="en-US" sz="2000" dirty="0"/>
              <a:t>whenever supplies are not adequate, </a:t>
            </a:r>
          </a:p>
          <a:p>
            <a:endParaRPr lang="en-US" sz="2000" dirty="0"/>
          </a:p>
        </p:txBody>
      </p:sp>
      <p:graphicFrame>
        <p:nvGraphicFramePr>
          <p:cNvPr id="65542" name="Object 6"/>
          <p:cNvGraphicFramePr>
            <a:graphicFrameLocks noChangeAspect="1"/>
          </p:cNvGraphicFramePr>
          <p:nvPr/>
        </p:nvGraphicFramePr>
        <p:xfrm>
          <a:off x="685800" y="1600200"/>
          <a:ext cx="5638800" cy="4032250"/>
        </p:xfrm>
        <a:graphic>
          <a:graphicData uri="http://schemas.openxmlformats.org/presentationml/2006/ole">
            <mc:AlternateContent xmlns:mc="http://schemas.openxmlformats.org/markup-compatibility/2006">
              <mc:Choice xmlns:v="urn:schemas-microsoft-com:vml" Requires="v">
                <p:oleObj name="Visio" r:id="rId3" imgW="3761994" imgH="2699004" progId="Visio.Drawing.11">
                  <p:embed/>
                </p:oleObj>
              </mc:Choice>
              <mc:Fallback>
                <p:oleObj name="Visio" r:id="rId3" imgW="3761994" imgH="269900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56388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15</a:t>
            </a:fld>
            <a:endParaRPr lang="en-US"/>
          </a:p>
        </p:txBody>
      </p:sp>
    </p:spTree>
    <p:extLst>
      <p:ext uri="{BB962C8B-B14F-4D97-AF65-F5344CB8AC3E}">
        <p14:creationId xmlns:p14="http://schemas.microsoft.com/office/powerpoint/2010/main" val="26177587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150</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4: Compare System-wide Performance Differences between Two Networks.</a:t>
            </a:r>
          </a:p>
        </p:txBody>
      </p:sp>
      <p:graphicFrame>
        <p:nvGraphicFramePr>
          <p:cNvPr id="5" name="表格 4"/>
          <p:cNvGraphicFramePr>
            <a:graphicFrameLocks noGrp="1"/>
          </p:cNvGraphicFramePr>
          <p:nvPr/>
        </p:nvGraphicFramePr>
        <p:xfrm>
          <a:off x="1508761" y="3815205"/>
          <a:ext cx="6400798" cy="3064256"/>
        </p:xfrm>
        <a:graphic>
          <a:graphicData uri="http://schemas.openxmlformats.org/drawingml/2006/table">
            <a:tbl>
              <a:tblPr>
                <a:tableStyleId>{5C22544A-7EE6-4342-B048-85BDC9FD1C3A}</a:tableStyleId>
              </a:tblPr>
              <a:tblGrid>
                <a:gridCol w="3238171">
                  <a:extLst>
                    <a:ext uri="{9D8B030D-6E8A-4147-A177-3AD203B41FA5}">
                      <a16:colId xmlns:a16="http://schemas.microsoft.com/office/drawing/2014/main" val="20000"/>
                    </a:ext>
                  </a:extLst>
                </a:gridCol>
                <a:gridCol w="1912942">
                  <a:extLst>
                    <a:ext uri="{9D8B030D-6E8A-4147-A177-3AD203B41FA5}">
                      <a16:colId xmlns:a16="http://schemas.microsoft.com/office/drawing/2014/main" val="20001"/>
                    </a:ext>
                  </a:extLst>
                </a:gridCol>
                <a:gridCol w="1249685">
                  <a:extLst>
                    <a:ext uri="{9D8B030D-6E8A-4147-A177-3AD203B41FA5}">
                      <a16:colId xmlns:a16="http://schemas.microsoft.com/office/drawing/2014/main" val="20002"/>
                    </a:ext>
                  </a:extLst>
                </a:gridCol>
              </a:tblGrid>
              <a:tr h="0">
                <a:tc>
                  <a:txBody>
                    <a:bodyPr/>
                    <a:lstStyle/>
                    <a:p>
                      <a:pPr>
                        <a:lnSpc>
                          <a:spcPct val="115000"/>
                        </a:lnSpc>
                        <a:spcAft>
                          <a:spcPts val="0"/>
                        </a:spcAft>
                      </a:pPr>
                      <a:r>
                        <a:rPr lang="en-US" sz="1400" dirty="0">
                          <a:solidFill>
                            <a:schemeClr val="tx1"/>
                          </a:solidFill>
                          <a:effectLst/>
                        </a:rPr>
                        <a:t> </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a:solidFill>
                            <a:schemeClr val="tx1"/>
                          </a:solidFill>
                          <a:effectLst/>
                        </a:rPr>
                        <a:t>Without adding link 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15000"/>
                        </a:lnSpc>
                        <a:spcAft>
                          <a:spcPts val="0"/>
                        </a:spcAft>
                      </a:pPr>
                      <a:r>
                        <a:rPr lang="en-US" sz="1400">
                          <a:solidFill>
                            <a:schemeClr val="tx1"/>
                          </a:solidFill>
                          <a:effectLst/>
                        </a:rPr>
                        <a:t>Adding link 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p>
                      <a:pPr>
                        <a:lnSpc>
                          <a:spcPct val="115000"/>
                        </a:lnSpc>
                        <a:spcAft>
                          <a:spcPts val="0"/>
                        </a:spcAft>
                      </a:pPr>
                      <a:r>
                        <a:rPr lang="en-US" sz="1400" dirty="0">
                          <a:solidFill>
                            <a:schemeClr val="tx1"/>
                          </a:solidFill>
                          <a:effectLst/>
                        </a:rPr>
                        <a:t>Total number of vehicles</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4000</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4000</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nSpc>
                          <a:spcPct val="115000"/>
                        </a:lnSpc>
                        <a:spcAft>
                          <a:spcPts val="0"/>
                        </a:spcAft>
                      </a:pPr>
                      <a:r>
                        <a:rPr lang="en-US" sz="1400">
                          <a:solidFill>
                            <a:schemeClr val="tx1"/>
                          </a:solidFill>
                          <a:effectLst/>
                        </a:rPr>
                        <a:t>System-wide total travel time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260040.7</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320083.8</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nSpc>
                          <a:spcPct val="115000"/>
                        </a:lnSpc>
                        <a:spcAft>
                          <a:spcPts val="0"/>
                        </a:spcAft>
                      </a:pPr>
                      <a:r>
                        <a:rPr lang="en-US" sz="1400">
                          <a:solidFill>
                            <a:schemeClr val="tx1"/>
                          </a:solidFill>
                          <a:effectLst/>
                        </a:rPr>
                        <a:t>Average travel time for each vehicles </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65.01</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80.02</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nSpc>
                          <a:spcPct val="115000"/>
                        </a:lnSpc>
                        <a:spcAft>
                          <a:spcPts val="0"/>
                        </a:spcAft>
                      </a:pPr>
                      <a:r>
                        <a:rPr lang="en-US" sz="1400">
                          <a:solidFill>
                            <a:schemeClr val="tx1"/>
                          </a:solidFill>
                          <a:effectLst/>
                        </a:rPr>
                        <a:t>Volume on link a</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2006</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4000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nSpc>
                          <a:spcPct val="115000"/>
                        </a:lnSpc>
                        <a:spcAft>
                          <a:spcPts val="0"/>
                        </a:spcAft>
                      </a:pPr>
                      <a:r>
                        <a:rPr lang="en-US" sz="1400">
                          <a:solidFill>
                            <a:schemeClr val="tx1"/>
                          </a:solidFill>
                          <a:effectLst/>
                        </a:rPr>
                        <a:t>Volume on link c</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1994</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nSpc>
                          <a:spcPct val="115000"/>
                        </a:lnSpc>
                        <a:spcAft>
                          <a:spcPts val="0"/>
                        </a:spcAft>
                      </a:pPr>
                      <a:r>
                        <a:rPr lang="en-US" sz="1400">
                          <a:solidFill>
                            <a:schemeClr val="tx1"/>
                          </a:solidFill>
                          <a:effectLst/>
                        </a:rPr>
                        <a:t>Path 1 travel time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600" b="1" dirty="0">
                          <a:solidFill>
                            <a:srgbClr val="FF0000"/>
                          </a:solidFill>
                          <a:effectLst/>
                        </a:rPr>
                        <a:t>65.07</a:t>
                      </a:r>
                      <a:endParaRPr lang="zh-CN" sz="1600" b="1" dirty="0">
                        <a:solidFill>
                          <a:srgbClr val="FF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600" b="1" dirty="0">
                          <a:solidFill>
                            <a:srgbClr val="FF0000"/>
                          </a:solidFill>
                          <a:effectLst/>
                        </a:rPr>
                        <a:t>85.01</a:t>
                      </a:r>
                      <a:endParaRPr lang="zh-CN" sz="1600" b="1" dirty="0">
                        <a:solidFill>
                          <a:srgbClr val="FF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30200">
                <a:tc>
                  <a:txBody>
                    <a:bodyPr/>
                    <a:lstStyle/>
                    <a:p>
                      <a:pPr>
                        <a:lnSpc>
                          <a:spcPct val="115000"/>
                        </a:lnSpc>
                        <a:spcAft>
                          <a:spcPts val="0"/>
                        </a:spcAft>
                      </a:pPr>
                      <a:r>
                        <a:rPr lang="en-US" sz="1400">
                          <a:solidFill>
                            <a:schemeClr val="tx1"/>
                          </a:solidFill>
                          <a:effectLst/>
                        </a:rPr>
                        <a:t>Path 1 volume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2006</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0">
                <a:tc>
                  <a:txBody>
                    <a:bodyPr/>
                    <a:lstStyle/>
                    <a:p>
                      <a:pPr>
                        <a:lnSpc>
                          <a:spcPct val="115000"/>
                        </a:lnSpc>
                        <a:spcAft>
                          <a:spcPts val="0"/>
                        </a:spcAft>
                      </a:pPr>
                      <a:r>
                        <a:rPr lang="en-US" sz="1400">
                          <a:solidFill>
                            <a:schemeClr val="tx1"/>
                          </a:solidFill>
                          <a:effectLst/>
                        </a:rPr>
                        <a:t>Path 2 travel time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64.95</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85.01</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0">
                <a:tc>
                  <a:txBody>
                    <a:bodyPr/>
                    <a:lstStyle/>
                    <a:p>
                      <a:pPr>
                        <a:lnSpc>
                          <a:spcPct val="115000"/>
                        </a:lnSpc>
                        <a:spcAft>
                          <a:spcPts val="0"/>
                        </a:spcAft>
                      </a:pPr>
                      <a:r>
                        <a:rPr lang="en-US" sz="1400">
                          <a:solidFill>
                            <a:schemeClr val="tx1"/>
                          </a:solidFill>
                          <a:effectLst/>
                        </a:rPr>
                        <a:t>Path 2 Volume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1994</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0">
                <a:tc>
                  <a:txBody>
                    <a:bodyPr/>
                    <a:lstStyle/>
                    <a:p>
                      <a:pPr>
                        <a:lnSpc>
                          <a:spcPct val="115000"/>
                        </a:lnSpc>
                        <a:spcAft>
                          <a:spcPts val="0"/>
                        </a:spcAft>
                      </a:pPr>
                      <a:r>
                        <a:rPr lang="en-US" sz="1400">
                          <a:solidFill>
                            <a:schemeClr val="tx1"/>
                          </a:solidFill>
                          <a:effectLst/>
                        </a:rPr>
                        <a:t>Path 3 travel time </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a:solidFill>
                            <a:schemeClr val="tx1"/>
                          </a:solidFill>
                          <a:effectLst/>
                        </a:rPr>
                        <a:t>——</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80.02</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0">
                <a:tc>
                  <a:txBody>
                    <a:bodyPr/>
                    <a:lstStyle/>
                    <a:p>
                      <a:pPr>
                        <a:lnSpc>
                          <a:spcPct val="115000"/>
                        </a:lnSpc>
                        <a:spcAft>
                          <a:spcPts val="0"/>
                        </a:spcAft>
                      </a:pPr>
                      <a:r>
                        <a:rPr lang="en-US" sz="1400">
                          <a:solidFill>
                            <a:schemeClr val="tx1"/>
                          </a:solidFill>
                          <a:effectLst/>
                        </a:rPr>
                        <a:t>Path 3 Volume</a:t>
                      </a:r>
                      <a:endParaRPr lang="zh-CN" sz="1400">
                        <a:solidFill>
                          <a:schemeClr val="tx1"/>
                        </a:solidFill>
                        <a:effectLst/>
                        <a:latin typeface="Arial" panose="020B0604020202020204" pitchFamily="34" charset="0"/>
                        <a:ea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a:solidFill>
                            <a:schemeClr val="tx1"/>
                          </a:solidFill>
                          <a:effectLst/>
                        </a:rPr>
                        <a:t>4000</a:t>
                      </a:r>
                      <a:endParaRPr lang="zh-CN" sz="1400" dirty="0">
                        <a:solidFill>
                          <a:schemeClr val="tx1"/>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
        <p:nvSpPr>
          <p:cNvPr id="9" name="矩形 8"/>
          <p:cNvSpPr/>
          <p:nvPr/>
        </p:nvSpPr>
        <p:spPr>
          <a:xfrm>
            <a:off x="53428" y="1804563"/>
            <a:ext cx="9037142" cy="2012859"/>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 </a:t>
            </a:r>
            <a:r>
              <a:rPr lang="en-US" altLang="zh-CN" sz="2400" dirty="0" err="1">
                <a:latin typeface="Arial"/>
                <a:cs typeface="Arial"/>
              </a:rPr>
              <a:t>Braess</a:t>
            </a:r>
            <a:r>
              <a:rPr lang="en-US" altLang="zh-CN" sz="2400" dirty="0">
                <a:latin typeface="Arial"/>
                <a:cs typeface="Arial"/>
              </a:rPr>
              <a:t> paradox is a User Equilibrium (UE) system that is not necessarily System Optimal (SO).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Under the UE principle, the users are assumed to be greedy and rational to choose their own route with minimum cost, and users are familiar with the system.</a:t>
            </a:r>
            <a:endParaRPr lang="zh-CN" altLang="en-US" sz="2400" dirty="0">
              <a:latin typeface="Arial"/>
              <a:cs typeface="Arial"/>
            </a:endParaRPr>
          </a:p>
        </p:txBody>
      </p:sp>
    </p:spTree>
    <p:extLst>
      <p:ext uri="{BB962C8B-B14F-4D97-AF65-F5344CB8AC3E}">
        <p14:creationId xmlns:p14="http://schemas.microsoft.com/office/powerpoint/2010/main" val="13857159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151</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4: Compare System-wide Performance Differences between Two Networks.</a:t>
            </a:r>
          </a:p>
        </p:txBody>
      </p:sp>
      <p:sp>
        <p:nvSpPr>
          <p:cNvPr id="9" name="矩形 8"/>
          <p:cNvSpPr/>
          <p:nvPr/>
        </p:nvSpPr>
        <p:spPr>
          <a:xfrm>
            <a:off x="53428" y="1804563"/>
            <a:ext cx="9037142" cy="326858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b="1" dirty="0">
                <a:latin typeface="Arial"/>
                <a:cs typeface="Arial"/>
              </a:rPr>
              <a:t>Remarks:</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Comparing the average travel times before and after the addition of link e</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it is interesting that the average travel time increases from 65.01-min to 80.02-min, due to the addition of link e.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After adding link e into the </a:t>
            </a:r>
            <a:r>
              <a:rPr lang="en-US" altLang="zh-CN" sz="2400" dirty="0" err="1">
                <a:latin typeface="Arial"/>
                <a:cs typeface="Arial"/>
              </a:rPr>
              <a:t>Braess</a:t>
            </a:r>
            <a:r>
              <a:rPr lang="en-US" altLang="zh-CN" sz="2400" dirty="0">
                <a:latin typeface="Arial"/>
                <a:cs typeface="Arial"/>
              </a:rPr>
              <a:t> Network, all the vehicles travel through link e, and the system-wide total travel time increases significantly.</a:t>
            </a:r>
          </a:p>
        </p:txBody>
      </p:sp>
    </p:spTree>
    <p:extLst>
      <p:ext uri="{BB962C8B-B14F-4D97-AF65-F5344CB8AC3E}">
        <p14:creationId xmlns:p14="http://schemas.microsoft.com/office/powerpoint/2010/main" val="12718835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152</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4"/>
            <a:ext cx="8595180" cy="12386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4: Compare System-wide Performance Differences between Two Networks.</a:t>
            </a:r>
          </a:p>
        </p:txBody>
      </p:sp>
      <p:sp>
        <p:nvSpPr>
          <p:cNvPr id="9" name="矩形 8"/>
          <p:cNvSpPr/>
          <p:nvPr/>
        </p:nvSpPr>
        <p:spPr>
          <a:xfrm>
            <a:off x="53428" y="1804563"/>
            <a:ext cx="9037142" cy="474591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b="1" dirty="0">
                <a:latin typeface="Arial"/>
                <a:cs typeface="Arial"/>
              </a:rPr>
              <a:t>Remarks:</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However, for one single vehicle, the driver does not have an incentive to switch his route, as the travel times for the other two paths (Path 1 and Path 2) are 85.01 minutes when all the other vehicles travel through link e (except for that one vehicle).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Therefore, there is a paradox on </a:t>
            </a:r>
            <a:r>
              <a:rPr lang="en-US" altLang="zh-CN" sz="2400" dirty="0" err="1">
                <a:latin typeface="Arial"/>
                <a:cs typeface="Arial"/>
              </a:rPr>
              <a:t>Braess</a:t>
            </a:r>
            <a:r>
              <a:rPr lang="en-US" altLang="zh-CN" sz="2400" dirty="0">
                <a:latin typeface="Arial"/>
                <a:cs typeface="Arial"/>
              </a:rPr>
              <a:t> network under reasonable assumptions, necessary and sufficient conditions in a general transportation network.</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It should be noted that the length of link e must be short enough to ensure that the travel time on path 3 is less than the travel times on both path 1 and 2.</a:t>
            </a:r>
          </a:p>
        </p:txBody>
      </p:sp>
    </p:spTree>
    <p:extLst>
      <p:ext uri="{BB962C8B-B14F-4D97-AF65-F5344CB8AC3E}">
        <p14:creationId xmlns:p14="http://schemas.microsoft.com/office/powerpoint/2010/main" val="34611410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153</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5: Add a Link Toll and Run Static Simulation</a:t>
            </a:r>
          </a:p>
        </p:txBody>
      </p:sp>
      <p:sp>
        <p:nvSpPr>
          <p:cNvPr id="7" name="Title 1"/>
          <p:cNvSpPr>
            <a:spLocks noGrp="1"/>
          </p:cNvSpPr>
          <p:nvPr>
            <p:ph type="title"/>
          </p:nvPr>
        </p:nvSpPr>
        <p:spPr>
          <a:xfrm>
            <a:off x="198298" y="1455844"/>
            <a:ext cx="8564701" cy="982556"/>
          </a:xfrm>
        </p:spPr>
        <p:txBody>
          <a:bodyPr/>
          <a:lstStyle/>
          <a:p>
            <a:pPr algn="l" fontAlgn="auto">
              <a:spcAft>
                <a:spcPts val="0"/>
              </a:spcAft>
              <a:defRPr/>
            </a:pPr>
            <a:r>
              <a:rPr lang="en-US" sz="2400" b="1" dirty="0">
                <a:latin typeface="Arial"/>
                <a:cs typeface="Arial"/>
              </a:rPr>
              <a:t>Step 1: Click “Toll” on the GIS Layer Panel, and then click   to select link e. </a:t>
            </a:r>
          </a:p>
        </p:txBody>
      </p:sp>
      <p:sp>
        <p:nvSpPr>
          <p:cNvPr id="8" name="矩形 7"/>
          <p:cNvSpPr/>
          <p:nvPr/>
        </p:nvSpPr>
        <p:spPr>
          <a:xfrm>
            <a:off x="137338" y="2446020"/>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Set link e as a Toll link by clicking “Add Link-based Toll” in the right click drop-down list. </a:t>
            </a:r>
            <a:endParaRPr lang="zh-CN" altLang="en-US" sz="2400" dirty="0">
              <a:latin typeface="Arial"/>
              <a:cs typeface="Arial"/>
            </a:endParaRPr>
          </a:p>
        </p:txBody>
      </p:sp>
      <p:pic>
        <p:nvPicPr>
          <p:cNvPr id="10" name="image33.png"/>
          <p:cNvPicPr/>
          <p:nvPr/>
        </p:nvPicPr>
        <p:blipFill>
          <a:blip r:embed="rId2"/>
          <a:srcRect/>
          <a:stretch>
            <a:fillRect/>
          </a:stretch>
        </p:blipFill>
        <p:spPr>
          <a:xfrm>
            <a:off x="1993265" y="3284637"/>
            <a:ext cx="5157470" cy="2981325"/>
          </a:xfrm>
          <a:prstGeom prst="rect">
            <a:avLst/>
          </a:prstGeom>
          <a:ln/>
        </p:spPr>
      </p:pic>
    </p:spTree>
    <p:extLst>
      <p:ext uri="{BB962C8B-B14F-4D97-AF65-F5344CB8AC3E}">
        <p14:creationId xmlns:p14="http://schemas.microsoft.com/office/powerpoint/2010/main" val="254858535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154</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5: Add a Link Toll and Run Static Simulation</a:t>
            </a:r>
          </a:p>
        </p:txBody>
      </p:sp>
      <p:sp>
        <p:nvSpPr>
          <p:cNvPr id="7" name="Title 1"/>
          <p:cNvSpPr>
            <a:spLocks noGrp="1"/>
          </p:cNvSpPr>
          <p:nvPr>
            <p:ph type="title"/>
          </p:nvPr>
        </p:nvSpPr>
        <p:spPr>
          <a:xfrm>
            <a:off x="198298" y="1455843"/>
            <a:ext cx="8564701" cy="1073997"/>
          </a:xfrm>
        </p:spPr>
        <p:txBody>
          <a:bodyPr/>
          <a:lstStyle/>
          <a:p>
            <a:pPr algn="l" fontAlgn="auto">
              <a:spcAft>
                <a:spcPts val="0"/>
              </a:spcAft>
              <a:defRPr/>
            </a:pPr>
            <a:r>
              <a:rPr lang="en-US" sz="2400" b="1" dirty="0">
                <a:latin typeface="Arial"/>
                <a:cs typeface="Arial"/>
              </a:rPr>
              <a:t>Step 3: Run simulation on the new network and display the volumes on the map.</a:t>
            </a:r>
          </a:p>
        </p:txBody>
      </p:sp>
      <p:pic>
        <p:nvPicPr>
          <p:cNvPr id="11" name="image14.png"/>
          <p:cNvPicPr/>
          <p:nvPr/>
        </p:nvPicPr>
        <p:blipFill>
          <a:blip r:embed="rId2"/>
          <a:srcRect/>
          <a:stretch>
            <a:fillRect/>
          </a:stretch>
        </p:blipFill>
        <p:spPr>
          <a:xfrm>
            <a:off x="2240279" y="3390900"/>
            <a:ext cx="4005096" cy="2225867"/>
          </a:xfrm>
          <a:prstGeom prst="rect">
            <a:avLst/>
          </a:prstGeom>
          <a:ln/>
        </p:spPr>
      </p:pic>
      <p:sp>
        <p:nvSpPr>
          <p:cNvPr id="14" name="矩形 13"/>
          <p:cNvSpPr/>
          <p:nvPr/>
        </p:nvSpPr>
        <p:spPr>
          <a:xfrm>
            <a:off x="137338" y="2446020"/>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We can see some vehicles shifting from Path 3 to Path 1 and Path 2 because of introducing the toll on path 3.</a:t>
            </a:r>
            <a:endParaRPr lang="zh-CN" altLang="en-US" sz="2400" dirty="0">
              <a:latin typeface="Arial"/>
              <a:cs typeface="Arial"/>
            </a:endParaRPr>
          </a:p>
        </p:txBody>
      </p:sp>
      <p:graphicFrame>
        <p:nvGraphicFramePr>
          <p:cNvPr id="15" name="表格 14"/>
          <p:cNvGraphicFramePr>
            <a:graphicFrameLocks noGrp="1"/>
          </p:cNvGraphicFramePr>
          <p:nvPr/>
        </p:nvGraphicFramePr>
        <p:xfrm>
          <a:off x="1011470" y="5770340"/>
          <a:ext cx="6462713" cy="736092"/>
        </p:xfrm>
        <a:graphic>
          <a:graphicData uri="http://schemas.openxmlformats.org/drawingml/2006/table">
            <a:tbl>
              <a:tblPr>
                <a:tableStyleId>{5C22544A-7EE6-4342-B048-85BDC9FD1C3A}</a:tableStyleId>
              </a:tblPr>
              <a:tblGrid>
                <a:gridCol w="16002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896585">
                  <a:extLst>
                    <a:ext uri="{9D8B030D-6E8A-4147-A177-3AD203B41FA5}">
                      <a16:colId xmlns:a16="http://schemas.microsoft.com/office/drawing/2014/main" val="20003"/>
                    </a:ext>
                  </a:extLst>
                </a:gridCol>
                <a:gridCol w="992364">
                  <a:extLst>
                    <a:ext uri="{9D8B030D-6E8A-4147-A177-3AD203B41FA5}">
                      <a16:colId xmlns:a16="http://schemas.microsoft.com/office/drawing/2014/main" val="20004"/>
                    </a:ext>
                  </a:extLst>
                </a:gridCol>
                <a:gridCol w="992364">
                  <a:extLst>
                    <a:ext uri="{9D8B030D-6E8A-4147-A177-3AD203B41FA5}">
                      <a16:colId xmlns:a16="http://schemas.microsoft.com/office/drawing/2014/main" val="20005"/>
                    </a:ext>
                  </a:extLst>
                </a:gridCol>
              </a:tblGrid>
              <a:tr h="0">
                <a:tc>
                  <a:txBody>
                    <a:bodyPr/>
                    <a:lstStyle/>
                    <a:p>
                      <a:pPr>
                        <a:lnSpc>
                          <a:spcPct val="115000"/>
                        </a:lnSpc>
                        <a:spcAft>
                          <a:spcPts val="0"/>
                        </a:spcAft>
                      </a:pPr>
                      <a:r>
                        <a:rPr lang="en-US" sz="1400" dirty="0">
                          <a:effectLst/>
                        </a:rPr>
                        <a:t> </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a:effectLst/>
                        </a:rPr>
                        <a:t>a</a:t>
                      </a:r>
                      <a:endParaRPr lang="zh-CN" sz="14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dirty="0">
                          <a:effectLst/>
                        </a:rPr>
                        <a:t>b</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a:effectLst/>
                        </a:rPr>
                        <a:t>c</a:t>
                      </a:r>
                      <a:endParaRPr lang="zh-CN" sz="14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a:effectLst/>
                        </a:rPr>
                        <a:t>d</a:t>
                      </a:r>
                      <a:endParaRPr lang="zh-CN" sz="14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a:effectLst/>
                        </a:rPr>
                        <a:t>e</a:t>
                      </a:r>
                      <a:endParaRPr lang="zh-CN" sz="140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nSpc>
                          <a:spcPct val="115000"/>
                        </a:lnSpc>
                        <a:spcAft>
                          <a:spcPts val="0"/>
                        </a:spcAft>
                      </a:pPr>
                      <a:r>
                        <a:rPr lang="en-US" sz="1400" dirty="0">
                          <a:effectLst/>
                        </a:rPr>
                        <a:t>Total Link Volume(</a:t>
                      </a:r>
                      <a:r>
                        <a:rPr lang="en-US" sz="1400" dirty="0" err="1">
                          <a:effectLst/>
                        </a:rPr>
                        <a:t>vhc</a:t>
                      </a:r>
                      <a:r>
                        <a:rPr lang="en-US" sz="1400" dirty="0">
                          <a:effectLst/>
                        </a:rPr>
                        <a:t>)</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dirty="0">
                          <a:effectLst/>
                        </a:rPr>
                        <a:t>3837</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dirty="0">
                          <a:effectLst/>
                        </a:rPr>
                        <a:t>3845</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dirty="0">
                          <a:effectLst/>
                        </a:rPr>
                        <a:t>163</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dirty="0">
                          <a:effectLst/>
                        </a:rPr>
                        <a:t>155</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15000"/>
                        </a:lnSpc>
                        <a:spcAft>
                          <a:spcPts val="0"/>
                        </a:spcAft>
                      </a:pPr>
                      <a:r>
                        <a:rPr lang="en-US" sz="1400" dirty="0">
                          <a:effectLst/>
                        </a:rPr>
                        <a:t>3682</a:t>
                      </a:r>
                      <a:endParaRPr lang="zh-CN" sz="1400" dirty="0">
                        <a:solidFill>
                          <a:srgbClr val="000000"/>
                        </a:solidFill>
                        <a:effectLst/>
                        <a:latin typeface="Arial" panose="020B0604020202020204" pitchFamily="34" charset="0"/>
                        <a:ea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829288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155</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sz="2400" b="1" dirty="0">
                <a:latin typeface="Arial"/>
                <a:cs typeface="Arial"/>
              </a:rPr>
              <a:t>Step 1: Analysis of low demand on </a:t>
            </a:r>
            <a:r>
              <a:rPr lang="en-US" sz="2400" b="1" dirty="0" err="1">
                <a:latin typeface="Arial"/>
                <a:cs typeface="Arial"/>
              </a:rPr>
              <a:t>Braess</a:t>
            </a:r>
            <a:r>
              <a:rPr lang="en-US" sz="2400" b="1" dirty="0">
                <a:latin typeface="Arial"/>
                <a:cs typeface="Arial"/>
              </a:rPr>
              <a:t> Network</a:t>
            </a:r>
          </a:p>
        </p:txBody>
      </p:sp>
      <p:sp>
        <p:nvSpPr>
          <p:cNvPr id="14" name="矩形 13"/>
          <p:cNvSpPr/>
          <p:nvPr/>
        </p:nvSpPr>
        <p:spPr>
          <a:xfrm>
            <a:off x="53429" y="2169932"/>
            <a:ext cx="9037142" cy="127419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change the value of “Demand Loading Multiplier” at 0.1.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Then, the demand will change into 4000*0.1=400 (the original demand is 4000 ).</a:t>
            </a:r>
            <a:endParaRPr lang="zh-CN" altLang="en-US" sz="2400" dirty="0">
              <a:latin typeface="Arial"/>
              <a:cs typeface="Arial"/>
            </a:endParaRPr>
          </a:p>
        </p:txBody>
      </p:sp>
      <p:pic>
        <p:nvPicPr>
          <p:cNvPr id="9" name="image67.png"/>
          <p:cNvPicPr/>
          <p:nvPr/>
        </p:nvPicPr>
        <p:blipFill>
          <a:blip r:embed="rId2"/>
          <a:srcRect/>
          <a:stretch>
            <a:fillRect/>
          </a:stretch>
        </p:blipFill>
        <p:spPr>
          <a:xfrm>
            <a:off x="1805940" y="3520440"/>
            <a:ext cx="5234940" cy="3105271"/>
          </a:xfrm>
          <a:prstGeom prst="rect">
            <a:avLst/>
          </a:prstGeom>
          <a:ln/>
        </p:spPr>
      </p:pic>
    </p:spTree>
    <p:extLst>
      <p:ext uri="{BB962C8B-B14F-4D97-AF65-F5344CB8AC3E}">
        <p14:creationId xmlns:p14="http://schemas.microsoft.com/office/powerpoint/2010/main" val="24097470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156</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sz="2400" b="1" dirty="0">
                <a:latin typeface="Arial"/>
                <a:cs typeface="Arial"/>
              </a:rPr>
              <a:t>Step 1: Analysis of low demand on </a:t>
            </a:r>
            <a:r>
              <a:rPr lang="en-US" sz="2400" b="1" dirty="0" err="1">
                <a:latin typeface="Arial"/>
                <a:cs typeface="Arial"/>
              </a:rPr>
              <a:t>Braess</a:t>
            </a:r>
            <a:r>
              <a:rPr lang="en-US" sz="2400" b="1" dirty="0">
                <a:latin typeface="Arial"/>
                <a:cs typeface="Arial"/>
              </a:rPr>
              <a:t> Network</a:t>
            </a:r>
          </a:p>
        </p:txBody>
      </p:sp>
      <p:sp>
        <p:nvSpPr>
          <p:cNvPr id="14" name="矩形 13"/>
          <p:cNvSpPr/>
          <p:nvPr/>
        </p:nvSpPr>
        <p:spPr>
          <a:xfrm>
            <a:off x="53429" y="2169932"/>
            <a:ext cx="9037142" cy="1717393"/>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 Run simulation using “BPR Function” as “Traffic Flow Model”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“Method of Successive Average” as “Traffic Assignment Method” on </a:t>
            </a:r>
            <a:r>
              <a:rPr lang="en-US" altLang="zh-CN" sz="2400" dirty="0" err="1">
                <a:latin typeface="Arial"/>
                <a:cs typeface="Arial"/>
              </a:rPr>
              <a:t>Braess</a:t>
            </a:r>
            <a:r>
              <a:rPr lang="en-US" altLang="zh-CN" sz="2400" dirty="0">
                <a:latin typeface="Arial"/>
                <a:cs typeface="Arial"/>
              </a:rPr>
              <a:t> network</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 display the volume value on the network.</a:t>
            </a:r>
            <a:endParaRPr lang="zh-CN" altLang="en-US" sz="2400" dirty="0">
              <a:latin typeface="Arial"/>
              <a:cs typeface="Arial"/>
            </a:endParaRPr>
          </a:p>
        </p:txBody>
      </p:sp>
      <p:graphicFrame>
        <p:nvGraphicFramePr>
          <p:cNvPr id="2" name="表格 1"/>
          <p:cNvGraphicFramePr>
            <a:graphicFrameLocks noGrp="1"/>
          </p:cNvGraphicFramePr>
          <p:nvPr/>
        </p:nvGraphicFramePr>
        <p:xfrm>
          <a:off x="472440" y="5840190"/>
          <a:ext cx="7437120" cy="990092"/>
        </p:xfrm>
        <a:graphic>
          <a:graphicData uri="http://schemas.openxmlformats.org/drawingml/2006/table">
            <a:tbl>
              <a:tblPr>
                <a:tableStyleId>{5C22544A-7EE6-4342-B048-85BDC9FD1C3A}</a:tableStyleId>
              </a:tblPr>
              <a:tblGrid>
                <a:gridCol w="123952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239520">
                  <a:extLst>
                    <a:ext uri="{9D8B030D-6E8A-4147-A177-3AD203B41FA5}">
                      <a16:colId xmlns:a16="http://schemas.microsoft.com/office/drawing/2014/main" val="20002"/>
                    </a:ext>
                  </a:extLst>
                </a:gridCol>
                <a:gridCol w="1239520">
                  <a:extLst>
                    <a:ext uri="{9D8B030D-6E8A-4147-A177-3AD203B41FA5}">
                      <a16:colId xmlns:a16="http://schemas.microsoft.com/office/drawing/2014/main" val="20003"/>
                    </a:ext>
                  </a:extLst>
                </a:gridCol>
                <a:gridCol w="1239520">
                  <a:extLst>
                    <a:ext uri="{9D8B030D-6E8A-4147-A177-3AD203B41FA5}">
                      <a16:colId xmlns:a16="http://schemas.microsoft.com/office/drawing/2014/main" val="20004"/>
                    </a:ext>
                  </a:extLst>
                </a:gridCol>
                <a:gridCol w="1239520">
                  <a:extLst>
                    <a:ext uri="{9D8B030D-6E8A-4147-A177-3AD203B41FA5}">
                      <a16:colId xmlns:a16="http://schemas.microsoft.com/office/drawing/2014/main" val="20005"/>
                    </a:ext>
                  </a:extLst>
                </a:gridCol>
              </a:tblGrid>
              <a:tr h="272730">
                <a:tc>
                  <a:txBody>
                    <a:bodyPr/>
                    <a:lstStyle/>
                    <a:p>
                      <a:pPr algn="ctr">
                        <a:lnSpc>
                          <a:spcPct val="115000"/>
                        </a:lnSpc>
                        <a:spcAft>
                          <a:spcPts val="0"/>
                        </a:spcAft>
                      </a:pPr>
                      <a:r>
                        <a:rPr lang="zh-CN" sz="1400" dirty="0">
                          <a:effectLst/>
                        </a:rPr>
                        <a:t> </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a</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b</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d</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e</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0410">
                <a:tc>
                  <a:txBody>
                    <a:bodyPr/>
                    <a:lstStyle/>
                    <a:p>
                      <a:pPr algn="ctr">
                        <a:lnSpc>
                          <a:spcPct val="115000"/>
                        </a:lnSpc>
                        <a:spcAft>
                          <a:spcPts val="0"/>
                        </a:spcAft>
                      </a:pPr>
                      <a:r>
                        <a:rPr lang="en-US" sz="1400">
                          <a:effectLst/>
                        </a:rPr>
                        <a:t>Total Link Volume(vhc)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400</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400</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0</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0</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400</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10" name="image22.png"/>
          <p:cNvPicPr/>
          <p:nvPr/>
        </p:nvPicPr>
        <p:blipFill>
          <a:blip r:embed="rId2"/>
          <a:srcRect/>
          <a:stretch>
            <a:fillRect/>
          </a:stretch>
        </p:blipFill>
        <p:spPr>
          <a:xfrm>
            <a:off x="2951797" y="3823528"/>
            <a:ext cx="3240405" cy="1952552"/>
          </a:xfrm>
          <a:prstGeom prst="rect">
            <a:avLst/>
          </a:prstGeom>
          <a:ln/>
        </p:spPr>
      </p:pic>
    </p:spTree>
    <p:extLst>
      <p:ext uri="{BB962C8B-B14F-4D97-AF65-F5344CB8AC3E}">
        <p14:creationId xmlns:p14="http://schemas.microsoft.com/office/powerpoint/2010/main" val="34578236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157</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sz="2400" b="1" dirty="0">
                <a:latin typeface="Arial"/>
                <a:cs typeface="Arial"/>
              </a:rPr>
              <a:t>Step 1: Analysis of low demand on </a:t>
            </a:r>
            <a:r>
              <a:rPr lang="en-US" sz="2400" b="1" dirty="0" err="1">
                <a:latin typeface="Arial"/>
                <a:cs typeface="Arial"/>
              </a:rPr>
              <a:t>Braess</a:t>
            </a:r>
            <a:r>
              <a:rPr lang="en-US" sz="2400" b="1" dirty="0">
                <a:latin typeface="Arial"/>
                <a:cs typeface="Arial"/>
              </a:rPr>
              <a:t> Network</a:t>
            </a:r>
          </a:p>
        </p:txBody>
      </p:sp>
      <p:sp>
        <p:nvSpPr>
          <p:cNvPr id="14" name="矩形 13"/>
          <p:cNvSpPr/>
          <p:nvPr/>
        </p:nvSpPr>
        <p:spPr>
          <a:xfrm>
            <a:off x="53429" y="2169932"/>
            <a:ext cx="9037142" cy="127419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Keep the “Demand Loading Multiplier” at 0.1.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Use BPR Function to run simulation and display the volume values on each link.</a:t>
            </a:r>
            <a:endParaRPr lang="zh-CN" altLang="en-US" sz="2400" dirty="0">
              <a:latin typeface="Arial"/>
              <a:cs typeface="Arial"/>
            </a:endParaRPr>
          </a:p>
        </p:txBody>
      </p:sp>
      <p:graphicFrame>
        <p:nvGraphicFramePr>
          <p:cNvPr id="2" name="表格 1"/>
          <p:cNvGraphicFramePr>
            <a:graphicFrameLocks noGrp="1"/>
          </p:cNvGraphicFramePr>
          <p:nvPr/>
        </p:nvGraphicFramePr>
        <p:xfrm>
          <a:off x="472440" y="5840190"/>
          <a:ext cx="7437120" cy="990092"/>
        </p:xfrm>
        <a:graphic>
          <a:graphicData uri="http://schemas.openxmlformats.org/drawingml/2006/table">
            <a:tbl>
              <a:tblPr>
                <a:tableStyleId>{5C22544A-7EE6-4342-B048-85BDC9FD1C3A}</a:tableStyleId>
              </a:tblPr>
              <a:tblGrid>
                <a:gridCol w="123952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239520">
                  <a:extLst>
                    <a:ext uri="{9D8B030D-6E8A-4147-A177-3AD203B41FA5}">
                      <a16:colId xmlns:a16="http://schemas.microsoft.com/office/drawing/2014/main" val="20002"/>
                    </a:ext>
                  </a:extLst>
                </a:gridCol>
                <a:gridCol w="1239520">
                  <a:extLst>
                    <a:ext uri="{9D8B030D-6E8A-4147-A177-3AD203B41FA5}">
                      <a16:colId xmlns:a16="http://schemas.microsoft.com/office/drawing/2014/main" val="20003"/>
                    </a:ext>
                  </a:extLst>
                </a:gridCol>
                <a:gridCol w="1239520">
                  <a:extLst>
                    <a:ext uri="{9D8B030D-6E8A-4147-A177-3AD203B41FA5}">
                      <a16:colId xmlns:a16="http://schemas.microsoft.com/office/drawing/2014/main" val="20004"/>
                    </a:ext>
                  </a:extLst>
                </a:gridCol>
                <a:gridCol w="1239520">
                  <a:extLst>
                    <a:ext uri="{9D8B030D-6E8A-4147-A177-3AD203B41FA5}">
                      <a16:colId xmlns:a16="http://schemas.microsoft.com/office/drawing/2014/main" val="20005"/>
                    </a:ext>
                  </a:extLst>
                </a:gridCol>
              </a:tblGrid>
              <a:tr h="272730">
                <a:tc>
                  <a:txBody>
                    <a:bodyPr/>
                    <a:lstStyle/>
                    <a:p>
                      <a:pPr algn="ctr">
                        <a:lnSpc>
                          <a:spcPct val="115000"/>
                        </a:lnSpc>
                        <a:spcAft>
                          <a:spcPts val="0"/>
                        </a:spcAft>
                      </a:pPr>
                      <a:r>
                        <a:rPr lang="zh-CN" sz="1400" dirty="0">
                          <a:effectLst/>
                        </a:rPr>
                        <a:t> </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a</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b</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d</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e</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0410">
                <a:tc>
                  <a:txBody>
                    <a:bodyPr/>
                    <a:lstStyle/>
                    <a:p>
                      <a:pPr algn="ctr">
                        <a:lnSpc>
                          <a:spcPct val="115000"/>
                        </a:lnSpc>
                        <a:spcAft>
                          <a:spcPts val="0"/>
                        </a:spcAft>
                      </a:pPr>
                      <a:r>
                        <a:rPr lang="en-US" sz="1400">
                          <a:effectLst/>
                        </a:rPr>
                        <a:t>Total Link Volume(vhc)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188</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dirty="0">
                          <a:solidFill>
                            <a:schemeClr val="dk1"/>
                          </a:solidFill>
                          <a:effectLst/>
                          <a:latin typeface="+mn-lt"/>
                          <a:ea typeface="+mn-ea"/>
                        </a:rPr>
                        <a:t>212</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dirty="0">
                          <a:solidFill>
                            <a:schemeClr val="dk1"/>
                          </a:solidFill>
                          <a:effectLst/>
                          <a:latin typeface="+mn-lt"/>
                          <a:ea typeface="+mn-ea"/>
                        </a:rPr>
                        <a:t>212</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rgbClr val="000000"/>
                          </a:solidFill>
                          <a:effectLst/>
                          <a:latin typeface="Arial" panose="020B0604020202020204" pitchFamily="34" charset="0"/>
                        </a:rPr>
                        <a:t>188</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400</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9" name="image44.png"/>
          <p:cNvPicPr/>
          <p:nvPr/>
        </p:nvPicPr>
        <p:blipFill>
          <a:blip r:embed="rId2"/>
          <a:srcRect/>
          <a:stretch>
            <a:fillRect/>
          </a:stretch>
        </p:blipFill>
        <p:spPr>
          <a:xfrm>
            <a:off x="2704147" y="3495625"/>
            <a:ext cx="3583305" cy="2133748"/>
          </a:xfrm>
          <a:prstGeom prst="rect">
            <a:avLst/>
          </a:prstGeom>
          <a:ln/>
        </p:spPr>
      </p:pic>
    </p:spTree>
    <p:extLst>
      <p:ext uri="{BB962C8B-B14F-4D97-AF65-F5344CB8AC3E}">
        <p14:creationId xmlns:p14="http://schemas.microsoft.com/office/powerpoint/2010/main" val="37280028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158</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sz="2400" b="1" dirty="0">
                <a:latin typeface="Arial"/>
                <a:cs typeface="Arial"/>
              </a:rPr>
              <a:t>Step 1: Analysis of low demand on </a:t>
            </a:r>
            <a:r>
              <a:rPr lang="en-US" sz="2400" b="1" dirty="0" err="1">
                <a:latin typeface="Arial"/>
                <a:cs typeface="Arial"/>
              </a:rPr>
              <a:t>Braess</a:t>
            </a:r>
            <a:r>
              <a:rPr lang="en-US" sz="2400" b="1" dirty="0">
                <a:latin typeface="Arial"/>
                <a:cs typeface="Arial"/>
              </a:rPr>
              <a:t> Network</a:t>
            </a:r>
          </a:p>
        </p:txBody>
      </p:sp>
      <p:sp>
        <p:nvSpPr>
          <p:cNvPr id="14" name="矩形 13"/>
          <p:cNvSpPr/>
          <p:nvPr/>
        </p:nvSpPr>
        <p:spPr>
          <a:xfrm>
            <a:off x="53429" y="2169932"/>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Compare and analysis the system performance between two networks under low demand.</a:t>
            </a:r>
            <a:endParaRPr lang="zh-CN" altLang="en-US" sz="2400" dirty="0">
              <a:latin typeface="Arial"/>
              <a:cs typeface="Arial"/>
            </a:endParaRPr>
          </a:p>
        </p:txBody>
      </p:sp>
      <p:graphicFrame>
        <p:nvGraphicFramePr>
          <p:cNvPr id="3" name="表格 2"/>
          <p:cNvGraphicFramePr>
            <a:graphicFrameLocks noGrp="1"/>
          </p:cNvGraphicFramePr>
          <p:nvPr/>
        </p:nvGraphicFramePr>
        <p:xfrm>
          <a:off x="1524000" y="3040140"/>
          <a:ext cx="5943600" cy="3723640"/>
        </p:xfrm>
        <a:graphic>
          <a:graphicData uri="http://schemas.openxmlformats.org/drawingml/2006/table">
            <a:tbl>
              <a:tblPr>
                <a:tableStyleId>{5C22544A-7EE6-4342-B048-85BDC9FD1C3A}</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0">
                <a:tc>
                  <a:txBody>
                    <a:bodyPr/>
                    <a:lstStyle/>
                    <a:p>
                      <a:pPr algn="just">
                        <a:lnSpc>
                          <a:spcPct val="115000"/>
                        </a:lnSpc>
                        <a:spcAft>
                          <a:spcPts val="0"/>
                        </a:spcAft>
                      </a:pPr>
                      <a:r>
                        <a:rPr lang="zh-CN" sz="1400" dirty="0">
                          <a:solidFill>
                            <a:schemeClr val="tx1"/>
                          </a:solidFill>
                          <a:effectLst/>
                        </a:rPr>
                        <a:t> </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Without adding link 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Adding link 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just">
                        <a:lnSpc>
                          <a:spcPct val="115000"/>
                        </a:lnSpc>
                        <a:spcAft>
                          <a:spcPts val="0"/>
                        </a:spcAft>
                      </a:pPr>
                      <a:r>
                        <a:rPr lang="en-US" sz="1400" dirty="0">
                          <a:solidFill>
                            <a:schemeClr val="tx1"/>
                          </a:solidFill>
                          <a:effectLst/>
                        </a:rPr>
                        <a:t>System-wide travel time</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18806.88</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3208.37</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just">
                        <a:lnSpc>
                          <a:spcPct val="115000"/>
                        </a:lnSpc>
                        <a:spcAft>
                          <a:spcPts val="0"/>
                        </a:spcAft>
                      </a:pPr>
                      <a:r>
                        <a:rPr lang="en-US" sz="1400">
                          <a:solidFill>
                            <a:schemeClr val="tx1"/>
                          </a:solidFill>
                          <a:effectLst/>
                        </a:rPr>
                        <a:t>Volume on link a</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188</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400</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just">
                        <a:lnSpc>
                          <a:spcPct val="115000"/>
                        </a:lnSpc>
                        <a:spcAft>
                          <a:spcPts val="0"/>
                        </a:spcAft>
                      </a:pPr>
                      <a:r>
                        <a:rPr lang="en-US" sz="1400">
                          <a:solidFill>
                            <a:schemeClr val="tx1"/>
                          </a:solidFill>
                          <a:effectLst/>
                        </a:rPr>
                        <a:t>Volume on link c</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212</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0</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algn="just">
                        <a:lnSpc>
                          <a:spcPct val="115000"/>
                        </a:lnSpc>
                        <a:spcAft>
                          <a:spcPts val="0"/>
                        </a:spcAft>
                      </a:pPr>
                      <a:r>
                        <a:rPr lang="en-US" sz="1400">
                          <a:solidFill>
                            <a:schemeClr val="tx1"/>
                          </a:solidFill>
                          <a:effectLst/>
                        </a:rPr>
                        <a:t>Path 1 travel time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46.89</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49.01</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algn="just">
                        <a:lnSpc>
                          <a:spcPct val="115000"/>
                        </a:lnSpc>
                        <a:spcAft>
                          <a:spcPts val="0"/>
                        </a:spcAft>
                      </a:pPr>
                      <a:r>
                        <a:rPr lang="en-US" sz="1400">
                          <a:solidFill>
                            <a:schemeClr val="tx1"/>
                          </a:solidFill>
                          <a:effectLst/>
                        </a:rPr>
                        <a:t>Path 1 volume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188</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0</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algn="just">
                        <a:lnSpc>
                          <a:spcPct val="115000"/>
                        </a:lnSpc>
                        <a:spcAft>
                          <a:spcPts val="0"/>
                        </a:spcAft>
                      </a:pPr>
                      <a:r>
                        <a:rPr lang="en-US" sz="1400">
                          <a:solidFill>
                            <a:schemeClr val="tx1"/>
                          </a:solidFill>
                          <a:effectLst/>
                        </a:rPr>
                        <a:t>Path 2 travel time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47.13</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49.01</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just">
                        <a:lnSpc>
                          <a:spcPct val="115000"/>
                        </a:lnSpc>
                        <a:spcAft>
                          <a:spcPts val="0"/>
                        </a:spcAft>
                      </a:pPr>
                      <a:r>
                        <a:rPr lang="en-US" sz="1400">
                          <a:solidFill>
                            <a:schemeClr val="tx1"/>
                          </a:solidFill>
                          <a:effectLst/>
                        </a:rPr>
                        <a:t>Path 2 volume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212</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0</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0">
                <a:tc>
                  <a:txBody>
                    <a:bodyPr/>
                    <a:lstStyle/>
                    <a:p>
                      <a:pPr algn="just">
                        <a:lnSpc>
                          <a:spcPct val="115000"/>
                        </a:lnSpc>
                        <a:spcAft>
                          <a:spcPts val="0"/>
                        </a:spcAft>
                      </a:pPr>
                      <a:r>
                        <a:rPr lang="en-US" sz="1400">
                          <a:solidFill>
                            <a:schemeClr val="tx1"/>
                          </a:solidFill>
                          <a:effectLst/>
                        </a:rPr>
                        <a:t>Path 3 travel time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8.02</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0">
                <a:tc>
                  <a:txBody>
                    <a:bodyPr/>
                    <a:lstStyle/>
                    <a:p>
                      <a:pPr algn="just">
                        <a:lnSpc>
                          <a:spcPct val="115000"/>
                        </a:lnSpc>
                        <a:spcAft>
                          <a:spcPts val="0"/>
                        </a:spcAft>
                      </a:pPr>
                      <a:r>
                        <a:rPr lang="en-US" sz="1400">
                          <a:solidFill>
                            <a:schemeClr val="tx1"/>
                          </a:solidFill>
                          <a:effectLst/>
                        </a:rPr>
                        <a:t>Path 3 volume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0</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solidFill>
                            <a:schemeClr val="tx1"/>
                          </a:solidFill>
                          <a:effectLst/>
                        </a:rPr>
                        <a:t>400</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2054672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159</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sz="2400" b="1" dirty="0">
                <a:latin typeface="Arial"/>
                <a:cs typeface="Arial"/>
              </a:rPr>
              <a:t>Step 1: Analysis of low demand on </a:t>
            </a:r>
            <a:r>
              <a:rPr lang="en-US" sz="2400" b="1" dirty="0" err="1">
                <a:latin typeface="Arial"/>
                <a:cs typeface="Arial"/>
              </a:rPr>
              <a:t>Braess</a:t>
            </a:r>
            <a:r>
              <a:rPr lang="en-US" sz="2400" b="1" dirty="0">
                <a:latin typeface="Arial"/>
                <a:cs typeface="Arial"/>
              </a:rPr>
              <a:t> Network</a:t>
            </a:r>
          </a:p>
        </p:txBody>
      </p:sp>
      <p:sp>
        <p:nvSpPr>
          <p:cNvPr id="14" name="矩形 13"/>
          <p:cNvSpPr/>
          <p:nvPr/>
        </p:nvSpPr>
        <p:spPr>
          <a:xfrm>
            <a:off x="53429" y="2169932"/>
            <a:ext cx="9037142" cy="164352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From the statistics above, the system performance of the </a:t>
            </a:r>
            <a:r>
              <a:rPr lang="en-US" altLang="zh-CN" sz="2400" dirty="0" err="1">
                <a:latin typeface="Arial"/>
                <a:cs typeface="Arial"/>
              </a:rPr>
              <a:t>Braess</a:t>
            </a:r>
            <a:r>
              <a:rPr lang="en-US" altLang="zh-CN" sz="2400" dirty="0">
                <a:latin typeface="Arial"/>
                <a:cs typeface="Arial"/>
              </a:rPr>
              <a:t> network with link e is much better than the other’s.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 travel time for a single vehicle or whole system decrease because of link e. Thus, no paradox occurs.</a:t>
            </a:r>
            <a:endParaRPr lang="zh-CN" altLang="en-US" sz="2400" dirty="0">
              <a:latin typeface="Arial"/>
              <a:cs typeface="Arial"/>
            </a:endParaRPr>
          </a:p>
        </p:txBody>
      </p:sp>
    </p:spTree>
    <p:extLst>
      <p:ext uri="{BB962C8B-B14F-4D97-AF65-F5344CB8AC3E}">
        <p14:creationId xmlns:p14="http://schemas.microsoft.com/office/powerpoint/2010/main" val="154851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Flow Model at Diverge</a:t>
            </a:r>
          </a:p>
        </p:txBody>
      </p:sp>
      <p:sp>
        <p:nvSpPr>
          <p:cNvPr id="3" name="Content Placeholder 2"/>
          <p:cNvSpPr>
            <a:spLocks noGrp="1"/>
          </p:cNvSpPr>
          <p:nvPr>
            <p:ph idx="1"/>
          </p:nvPr>
        </p:nvSpPr>
        <p:spPr/>
        <p:txBody>
          <a:bodyPr/>
          <a:lstStyle/>
          <a:p>
            <a:r>
              <a:rPr lang="en-US" dirty="0"/>
              <a:t>As a </a:t>
            </a:r>
            <a:r>
              <a:rPr lang="en-US" dirty="0" err="1"/>
              <a:t>meso-scopic</a:t>
            </a:r>
            <a:r>
              <a:rPr lang="en-US" dirty="0"/>
              <a:t> model, DTALite moves vehicles with </a:t>
            </a:r>
            <a:r>
              <a:rPr lang="en-US" dirty="0">
                <a:solidFill>
                  <a:srgbClr val="FF0000"/>
                </a:solidFill>
              </a:rPr>
              <a:t>OD and path specific information</a:t>
            </a:r>
            <a:r>
              <a:rPr lang="en-US" dirty="0"/>
              <a:t> instead of continuous flow</a:t>
            </a:r>
          </a:p>
          <a:p>
            <a:r>
              <a:rPr lang="en-US" dirty="0"/>
              <a:t> Outflow distribution is dependent on</a:t>
            </a:r>
          </a:p>
          <a:p>
            <a:pPr lvl="1"/>
            <a:r>
              <a:rPr lang="en-US" sz="3200" dirty="0"/>
              <a:t>OD flow pattern, turning percentages</a:t>
            </a:r>
          </a:p>
          <a:p>
            <a:endParaRPr lang="en-US" dirty="0"/>
          </a:p>
        </p:txBody>
      </p:sp>
      <p:sp>
        <p:nvSpPr>
          <p:cNvPr id="4" name="Slide Number Placeholder 3"/>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16</a:t>
            </a:fld>
            <a:endParaRPr lang="en-US"/>
          </a:p>
        </p:txBody>
      </p:sp>
      <p:graphicFrame>
        <p:nvGraphicFramePr>
          <p:cNvPr id="62466" name="Object 2"/>
          <p:cNvGraphicFramePr>
            <a:graphicFrameLocks noChangeAspect="1"/>
          </p:cNvGraphicFramePr>
          <p:nvPr/>
        </p:nvGraphicFramePr>
        <p:xfrm>
          <a:off x="1600200" y="5105400"/>
          <a:ext cx="4724400" cy="933450"/>
        </p:xfrm>
        <a:graphic>
          <a:graphicData uri="http://schemas.openxmlformats.org/presentationml/2006/ole">
            <mc:AlternateContent xmlns:mc="http://schemas.openxmlformats.org/markup-compatibility/2006">
              <mc:Choice xmlns:v="urn:schemas-microsoft-com:vml" Requires="v">
                <p:oleObj name="Visio" r:id="rId3" imgW="2945130" imgH="605028" progId="Visio.Drawing.11">
                  <p:embed/>
                </p:oleObj>
              </mc:Choice>
              <mc:Fallback>
                <p:oleObj name="Visio" r:id="rId3" imgW="2945130" imgH="60502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105400"/>
                        <a:ext cx="47244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44084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160</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sz="2400" b="1" dirty="0">
                <a:latin typeface="Arial"/>
                <a:cs typeface="Arial"/>
              </a:rPr>
              <a:t>Step 2: Analysis of high demand on </a:t>
            </a:r>
            <a:r>
              <a:rPr lang="en-US" sz="2400" b="1" dirty="0" err="1">
                <a:latin typeface="Arial"/>
                <a:cs typeface="Arial"/>
              </a:rPr>
              <a:t>Braess</a:t>
            </a:r>
            <a:r>
              <a:rPr lang="en-US" sz="2400" b="1" dirty="0">
                <a:latin typeface="Arial"/>
                <a:cs typeface="Arial"/>
              </a:rPr>
              <a:t> Network</a:t>
            </a:r>
          </a:p>
        </p:txBody>
      </p:sp>
      <p:sp>
        <p:nvSpPr>
          <p:cNvPr id="14" name="矩形 13"/>
          <p:cNvSpPr/>
          <p:nvPr/>
        </p:nvSpPr>
        <p:spPr>
          <a:xfrm>
            <a:off x="53429" y="2169932"/>
            <a:ext cx="9037142" cy="127419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 change the value of “Demand Loading Multiplier” at 2.5.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Then, the demand will change into 4000*2.5=10000 (the original demand is 4000 ).</a:t>
            </a:r>
            <a:endParaRPr lang="zh-CN" altLang="en-US" sz="2400" dirty="0">
              <a:latin typeface="Arial"/>
              <a:cs typeface="Arial"/>
            </a:endParaRPr>
          </a:p>
        </p:txBody>
      </p:sp>
      <p:pic>
        <p:nvPicPr>
          <p:cNvPr id="8" name="image99.png"/>
          <p:cNvPicPr/>
          <p:nvPr/>
        </p:nvPicPr>
        <p:blipFill>
          <a:blip r:embed="rId2"/>
          <a:srcRect/>
          <a:stretch>
            <a:fillRect/>
          </a:stretch>
        </p:blipFill>
        <p:spPr>
          <a:xfrm>
            <a:off x="1742598" y="3444127"/>
            <a:ext cx="5506403" cy="3261586"/>
          </a:xfrm>
          <a:prstGeom prst="rect">
            <a:avLst/>
          </a:prstGeom>
          <a:ln/>
        </p:spPr>
      </p:pic>
    </p:spTree>
    <p:extLst>
      <p:ext uri="{BB962C8B-B14F-4D97-AF65-F5344CB8AC3E}">
        <p14:creationId xmlns:p14="http://schemas.microsoft.com/office/powerpoint/2010/main" val="40787413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161</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altLang="zh-CN" sz="2400" b="1" dirty="0">
                <a:latin typeface="Arial"/>
                <a:cs typeface="Arial"/>
              </a:rPr>
              <a:t>Step 2: Analysis of high demand on </a:t>
            </a:r>
            <a:r>
              <a:rPr lang="en-US" altLang="zh-CN" sz="2400" b="1" dirty="0" err="1">
                <a:latin typeface="Arial"/>
                <a:cs typeface="Arial"/>
              </a:rPr>
              <a:t>Braess</a:t>
            </a:r>
            <a:r>
              <a:rPr lang="en-US" altLang="zh-CN" sz="2400" b="1" dirty="0">
                <a:latin typeface="Arial"/>
                <a:cs typeface="Arial"/>
              </a:rPr>
              <a:t> Network</a:t>
            </a:r>
            <a:endParaRPr lang="en-US" sz="2400" b="1" dirty="0">
              <a:latin typeface="Arial"/>
              <a:cs typeface="Arial"/>
            </a:endParaRPr>
          </a:p>
        </p:txBody>
      </p:sp>
      <p:sp>
        <p:nvSpPr>
          <p:cNvPr id="14" name="矩形 13"/>
          <p:cNvSpPr/>
          <p:nvPr/>
        </p:nvSpPr>
        <p:spPr>
          <a:xfrm>
            <a:off x="53429" y="2169932"/>
            <a:ext cx="8709570" cy="208672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Choose “BPR Function” in “Traffic Flow Model” list</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“Method of Successive Average” in “Traffic Assignment Method” list on </a:t>
            </a:r>
            <a:r>
              <a:rPr lang="en-US" altLang="zh-CN" sz="2400" dirty="0" err="1">
                <a:latin typeface="Arial"/>
                <a:cs typeface="Arial"/>
              </a:rPr>
              <a:t>Braess</a:t>
            </a:r>
            <a:r>
              <a:rPr lang="en-US" altLang="zh-CN" sz="2400" dirty="0">
                <a:latin typeface="Arial"/>
                <a:cs typeface="Arial"/>
              </a:rPr>
              <a:t> network</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then click OK to start simulation. Display the volume values on the map.</a:t>
            </a:r>
            <a:endParaRPr lang="zh-CN" altLang="en-US" sz="2400" dirty="0">
              <a:latin typeface="Arial"/>
              <a:cs typeface="Arial"/>
            </a:endParaRPr>
          </a:p>
        </p:txBody>
      </p:sp>
      <p:graphicFrame>
        <p:nvGraphicFramePr>
          <p:cNvPr id="2" name="表格 1"/>
          <p:cNvGraphicFramePr>
            <a:graphicFrameLocks noGrp="1"/>
          </p:cNvGraphicFramePr>
          <p:nvPr/>
        </p:nvGraphicFramePr>
        <p:xfrm>
          <a:off x="472440" y="5840190"/>
          <a:ext cx="7437120" cy="990092"/>
        </p:xfrm>
        <a:graphic>
          <a:graphicData uri="http://schemas.openxmlformats.org/drawingml/2006/table">
            <a:tbl>
              <a:tblPr>
                <a:tableStyleId>{5C22544A-7EE6-4342-B048-85BDC9FD1C3A}</a:tableStyleId>
              </a:tblPr>
              <a:tblGrid>
                <a:gridCol w="123952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239520">
                  <a:extLst>
                    <a:ext uri="{9D8B030D-6E8A-4147-A177-3AD203B41FA5}">
                      <a16:colId xmlns:a16="http://schemas.microsoft.com/office/drawing/2014/main" val="20002"/>
                    </a:ext>
                  </a:extLst>
                </a:gridCol>
                <a:gridCol w="1239520">
                  <a:extLst>
                    <a:ext uri="{9D8B030D-6E8A-4147-A177-3AD203B41FA5}">
                      <a16:colId xmlns:a16="http://schemas.microsoft.com/office/drawing/2014/main" val="20003"/>
                    </a:ext>
                  </a:extLst>
                </a:gridCol>
                <a:gridCol w="1239520">
                  <a:extLst>
                    <a:ext uri="{9D8B030D-6E8A-4147-A177-3AD203B41FA5}">
                      <a16:colId xmlns:a16="http://schemas.microsoft.com/office/drawing/2014/main" val="20004"/>
                    </a:ext>
                  </a:extLst>
                </a:gridCol>
                <a:gridCol w="1239520">
                  <a:extLst>
                    <a:ext uri="{9D8B030D-6E8A-4147-A177-3AD203B41FA5}">
                      <a16:colId xmlns:a16="http://schemas.microsoft.com/office/drawing/2014/main" val="20005"/>
                    </a:ext>
                  </a:extLst>
                </a:gridCol>
              </a:tblGrid>
              <a:tr h="272730">
                <a:tc>
                  <a:txBody>
                    <a:bodyPr/>
                    <a:lstStyle/>
                    <a:p>
                      <a:pPr algn="ctr">
                        <a:lnSpc>
                          <a:spcPct val="115000"/>
                        </a:lnSpc>
                        <a:spcAft>
                          <a:spcPts val="0"/>
                        </a:spcAft>
                      </a:pPr>
                      <a:r>
                        <a:rPr lang="zh-CN" sz="1400" dirty="0">
                          <a:effectLst/>
                        </a:rPr>
                        <a:t> </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a</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b</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d</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e</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0410">
                <a:tc>
                  <a:txBody>
                    <a:bodyPr/>
                    <a:lstStyle/>
                    <a:p>
                      <a:pPr algn="ctr">
                        <a:lnSpc>
                          <a:spcPct val="115000"/>
                        </a:lnSpc>
                        <a:spcAft>
                          <a:spcPts val="0"/>
                        </a:spcAft>
                      </a:pPr>
                      <a:r>
                        <a:rPr lang="en-US" sz="1400">
                          <a:effectLst/>
                        </a:rPr>
                        <a:t>Total Link Volume(vhc)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5463</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5020</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4537</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4980</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483</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9" name="image46.png"/>
          <p:cNvPicPr/>
          <p:nvPr/>
        </p:nvPicPr>
        <p:blipFill>
          <a:blip r:embed="rId2"/>
          <a:srcRect/>
          <a:stretch>
            <a:fillRect/>
          </a:stretch>
        </p:blipFill>
        <p:spPr>
          <a:xfrm>
            <a:off x="2962275" y="3916679"/>
            <a:ext cx="3067050" cy="1742642"/>
          </a:xfrm>
          <a:prstGeom prst="rect">
            <a:avLst/>
          </a:prstGeom>
          <a:ln/>
        </p:spPr>
      </p:pic>
    </p:spTree>
    <p:extLst>
      <p:ext uri="{BB962C8B-B14F-4D97-AF65-F5344CB8AC3E}">
        <p14:creationId xmlns:p14="http://schemas.microsoft.com/office/powerpoint/2010/main" val="28060093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162</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altLang="zh-CN" sz="2400" b="1" dirty="0">
                <a:latin typeface="Arial"/>
                <a:cs typeface="Arial"/>
              </a:rPr>
              <a:t>Step 2: Analysis of high demand on </a:t>
            </a:r>
            <a:r>
              <a:rPr lang="en-US" altLang="zh-CN" sz="2400" b="1" dirty="0" err="1">
                <a:latin typeface="Arial"/>
                <a:cs typeface="Arial"/>
              </a:rPr>
              <a:t>Braess</a:t>
            </a:r>
            <a:r>
              <a:rPr lang="en-US" altLang="zh-CN" sz="2400" b="1" dirty="0">
                <a:latin typeface="Arial"/>
                <a:cs typeface="Arial"/>
              </a:rPr>
              <a:t> Network</a:t>
            </a:r>
            <a:endParaRPr lang="en-US" sz="2400" b="1" dirty="0">
              <a:latin typeface="Arial"/>
              <a:cs typeface="Arial"/>
            </a:endParaRPr>
          </a:p>
        </p:txBody>
      </p:sp>
      <p:sp>
        <p:nvSpPr>
          <p:cNvPr id="14" name="矩形 13"/>
          <p:cNvSpPr/>
          <p:nvPr/>
        </p:nvSpPr>
        <p:spPr>
          <a:xfrm>
            <a:off x="53429" y="2169932"/>
            <a:ext cx="9037142" cy="1274195"/>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Keep “Demand Loading Multiplier” at 2.5</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Run the simulation using BPR Function to obtain the volume values on each link.</a:t>
            </a:r>
            <a:endParaRPr lang="zh-CN" altLang="en-US" sz="2400" dirty="0">
              <a:latin typeface="Arial"/>
              <a:cs typeface="Arial"/>
            </a:endParaRPr>
          </a:p>
        </p:txBody>
      </p:sp>
      <p:graphicFrame>
        <p:nvGraphicFramePr>
          <p:cNvPr id="2" name="表格 1"/>
          <p:cNvGraphicFramePr>
            <a:graphicFrameLocks noGrp="1"/>
          </p:cNvGraphicFramePr>
          <p:nvPr/>
        </p:nvGraphicFramePr>
        <p:xfrm>
          <a:off x="1524000" y="5794470"/>
          <a:ext cx="6197600" cy="990092"/>
        </p:xfrm>
        <a:graphic>
          <a:graphicData uri="http://schemas.openxmlformats.org/drawingml/2006/table">
            <a:tbl>
              <a:tblPr>
                <a:tableStyleId>{5C22544A-7EE6-4342-B048-85BDC9FD1C3A}</a:tableStyleId>
              </a:tblPr>
              <a:tblGrid>
                <a:gridCol w="1239520">
                  <a:extLst>
                    <a:ext uri="{9D8B030D-6E8A-4147-A177-3AD203B41FA5}">
                      <a16:colId xmlns:a16="http://schemas.microsoft.com/office/drawing/2014/main" val="20000"/>
                    </a:ext>
                  </a:extLst>
                </a:gridCol>
                <a:gridCol w="1239520">
                  <a:extLst>
                    <a:ext uri="{9D8B030D-6E8A-4147-A177-3AD203B41FA5}">
                      <a16:colId xmlns:a16="http://schemas.microsoft.com/office/drawing/2014/main" val="20001"/>
                    </a:ext>
                  </a:extLst>
                </a:gridCol>
                <a:gridCol w="1239520">
                  <a:extLst>
                    <a:ext uri="{9D8B030D-6E8A-4147-A177-3AD203B41FA5}">
                      <a16:colId xmlns:a16="http://schemas.microsoft.com/office/drawing/2014/main" val="20002"/>
                    </a:ext>
                  </a:extLst>
                </a:gridCol>
                <a:gridCol w="1239520">
                  <a:extLst>
                    <a:ext uri="{9D8B030D-6E8A-4147-A177-3AD203B41FA5}">
                      <a16:colId xmlns:a16="http://schemas.microsoft.com/office/drawing/2014/main" val="20003"/>
                    </a:ext>
                  </a:extLst>
                </a:gridCol>
                <a:gridCol w="1239520">
                  <a:extLst>
                    <a:ext uri="{9D8B030D-6E8A-4147-A177-3AD203B41FA5}">
                      <a16:colId xmlns:a16="http://schemas.microsoft.com/office/drawing/2014/main" val="20004"/>
                    </a:ext>
                  </a:extLst>
                </a:gridCol>
              </a:tblGrid>
              <a:tr h="272730">
                <a:tc>
                  <a:txBody>
                    <a:bodyPr/>
                    <a:lstStyle/>
                    <a:p>
                      <a:pPr algn="ctr">
                        <a:lnSpc>
                          <a:spcPct val="115000"/>
                        </a:lnSpc>
                        <a:spcAft>
                          <a:spcPts val="0"/>
                        </a:spcAft>
                      </a:pPr>
                      <a:r>
                        <a:rPr lang="zh-CN" sz="1400" dirty="0">
                          <a:effectLst/>
                        </a:rPr>
                        <a:t> </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a</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dirty="0">
                          <a:effectLst/>
                        </a:rPr>
                        <a:t>b</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effectLst/>
                        </a:rPr>
                        <a:t>d</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0410">
                <a:tc>
                  <a:txBody>
                    <a:bodyPr/>
                    <a:lstStyle/>
                    <a:p>
                      <a:pPr algn="ctr">
                        <a:lnSpc>
                          <a:spcPct val="115000"/>
                        </a:lnSpc>
                        <a:spcAft>
                          <a:spcPts val="0"/>
                        </a:spcAft>
                      </a:pPr>
                      <a:r>
                        <a:rPr lang="en-US" sz="1400">
                          <a:effectLst/>
                        </a:rPr>
                        <a:t>Total Link Volume(vhc)</a:t>
                      </a:r>
                      <a:endParaRPr lang="zh-CN" sz="140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4827</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5173</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5173</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800" kern="1200" dirty="0">
                          <a:solidFill>
                            <a:schemeClr val="dk1"/>
                          </a:solidFill>
                          <a:effectLst/>
                          <a:latin typeface="+mn-lt"/>
                          <a:ea typeface="+mn-ea"/>
                          <a:cs typeface="+mn-cs"/>
                        </a:rPr>
                        <a:t>4827</a:t>
                      </a:r>
                      <a:endParaRPr lang="zh-CN" sz="1400" dirty="0">
                        <a:solidFill>
                          <a:srgbClr val="000000"/>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10" name="image25.png"/>
          <p:cNvPicPr/>
          <p:nvPr/>
        </p:nvPicPr>
        <p:blipFill>
          <a:blip r:embed="rId2"/>
          <a:srcRect/>
          <a:stretch>
            <a:fillRect/>
          </a:stretch>
        </p:blipFill>
        <p:spPr>
          <a:xfrm>
            <a:off x="2636520" y="3392742"/>
            <a:ext cx="3902392" cy="2353702"/>
          </a:xfrm>
          <a:prstGeom prst="rect">
            <a:avLst/>
          </a:prstGeom>
          <a:ln/>
        </p:spPr>
      </p:pic>
    </p:spTree>
    <p:extLst>
      <p:ext uri="{BB962C8B-B14F-4D97-AF65-F5344CB8AC3E}">
        <p14:creationId xmlns:p14="http://schemas.microsoft.com/office/powerpoint/2010/main" val="15808156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163</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altLang="zh-CN" sz="2400" b="1" dirty="0">
                <a:latin typeface="Arial"/>
                <a:cs typeface="Arial"/>
              </a:rPr>
              <a:t>Step 2: Analysis of high demand on </a:t>
            </a:r>
            <a:r>
              <a:rPr lang="en-US" altLang="zh-CN" sz="2400" b="1" dirty="0" err="1">
                <a:latin typeface="Arial"/>
                <a:cs typeface="Arial"/>
              </a:rPr>
              <a:t>Braess</a:t>
            </a:r>
            <a:r>
              <a:rPr lang="en-US" altLang="zh-CN" sz="2400" b="1" dirty="0">
                <a:latin typeface="Arial"/>
                <a:cs typeface="Arial"/>
              </a:rPr>
              <a:t> Network</a:t>
            </a:r>
            <a:endParaRPr lang="en-US" sz="2400" b="1" dirty="0">
              <a:latin typeface="Arial"/>
              <a:cs typeface="Arial"/>
            </a:endParaRPr>
          </a:p>
        </p:txBody>
      </p:sp>
      <p:sp>
        <p:nvSpPr>
          <p:cNvPr id="14" name="矩形 13"/>
          <p:cNvSpPr/>
          <p:nvPr/>
        </p:nvSpPr>
        <p:spPr>
          <a:xfrm>
            <a:off x="53429" y="2169932"/>
            <a:ext cx="9037142" cy="83099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Compare and analysis the system performance between two networks under high demand.</a:t>
            </a:r>
            <a:endParaRPr lang="zh-CN" altLang="en-US" sz="2400" dirty="0">
              <a:latin typeface="Arial"/>
              <a:cs typeface="Arial"/>
            </a:endParaRPr>
          </a:p>
        </p:txBody>
      </p:sp>
      <p:graphicFrame>
        <p:nvGraphicFramePr>
          <p:cNvPr id="3" name="表格 2"/>
          <p:cNvGraphicFramePr>
            <a:graphicFrameLocks noGrp="1"/>
          </p:cNvGraphicFramePr>
          <p:nvPr/>
        </p:nvGraphicFramePr>
        <p:xfrm>
          <a:off x="1524000" y="3040140"/>
          <a:ext cx="5943600" cy="3723640"/>
        </p:xfrm>
        <a:graphic>
          <a:graphicData uri="http://schemas.openxmlformats.org/drawingml/2006/table">
            <a:tbl>
              <a:tblPr>
                <a:tableStyleId>{5C22544A-7EE6-4342-B048-85BDC9FD1C3A}</a:tableStyleId>
              </a:tblPr>
              <a:tblGrid>
                <a:gridCol w="1981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81200">
                  <a:extLst>
                    <a:ext uri="{9D8B030D-6E8A-4147-A177-3AD203B41FA5}">
                      <a16:colId xmlns:a16="http://schemas.microsoft.com/office/drawing/2014/main" val="20002"/>
                    </a:ext>
                  </a:extLst>
                </a:gridCol>
              </a:tblGrid>
              <a:tr h="0">
                <a:tc>
                  <a:txBody>
                    <a:bodyPr/>
                    <a:lstStyle/>
                    <a:p>
                      <a:pPr algn="just">
                        <a:lnSpc>
                          <a:spcPct val="115000"/>
                        </a:lnSpc>
                        <a:spcAft>
                          <a:spcPts val="0"/>
                        </a:spcAft>
                      </a:pPr>
                      <a:r>
                        <a:rPr lang="zh-CN" sz="1400" dirty="0">
                          <a:solidFill>
                            <a:schemeClr val="tx1"/>
                          </a:solidFill>
                          <a:effectLst/>
                        </a:rPr>
                        <a:t> </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Without adding link 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Adding link 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just">
                        <a:lnSpc>
                          <a:spcPct val="115000"/>
                        </a:lnSpc>
                        <a:spcAft>
                          <a:spcPts val="0"/>
                        </a:spcAft>
                      </a:pPr>
                      <a:r>
                        <a:rPr lang="en-US" sz="1400" dirty="0">
                          <a:solidFill>
                            <a:schemeClr val="tx1"/>
                          </a:solidFill>
                          <a:effectLst/>
                        </a:rPr>
                        <a:t>System-wide travel time</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950698.6</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978817.97</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just">
                        <a:lnSpc>
                          <a:spcPct val="115000"/>
                        </a:lnSpc>
                        <a:spcAft>
                          <a:spcPts val="0"/>
                        </a:spcAft>
                      </a:pPr>
                      <a:r>
                        <a:rPr lang="en-US" sz="1400">
                          <a:solidFill>
                            <a:schemeClr val="tx1"/>
                          </a:solidFill>
                          <a:effectLst/>
                        </a:rPr>
                        <a:t>Volume on link a</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4827</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5463</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just">
                        <a:lnSpc>
                          <a:spcPct val="115000"/>
                        </a:lnSpc>
                        <a:spcAft>
                          <a:spcPts val="0"/>
                        </a:spcAft>
                      </a:pPr>
                      <a:r>
                        <a:rPr lang="en-US" sz="1400">
                          <a:solidFill>
                            <a:schemeClr val="tx1"/>
                          </a:solidFill>
                          <a:effectLst/>
                        </a:rPr>
                        <a:t>Volume on link c</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5173</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4537</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algn="just">
                        <a:lnSpc>
                          <a:spcPct val="115000"/>
                        </a:lnSpc>
                        <a:spcAft>
                          <a:spcPts val="0"/>
                        </a:spcAft>
                      </a:pPr>
                      <a:r>
                        <a:rPr lang="en-US" sz="1400">
                          <a:solidFill>
                            <a:schemeClr val="tx1"/>
                          </a:solidFill>
                          <a:effectLst/>
                        </a:rPr>
                        <a:t>Path 1 travel time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93.28</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99.64</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algn="just">
                        <a:lnSpc>
                          <a:spcPct val="115000"/>
                        </a:lnSpc>
                        <a:spcAft>
                          <a:spcPts val="0"/>
                        </a:spcAft>
                      </a:pPr>
                      <a:r>
                        <a:rPr lang="en-US" sz="1400">
                          <a:solidFill>
                            <a:schemeClr val="tx1"/>
                          </a:solidFill>
                          <a:effectLst/>
                        </a:rPr>
                        <a:t>Path 1 volume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4827</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4980</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algn="just">
                        <a:lnSpc>
                          <a:spcPct val="115000"/>
                        </a:lnSpc>
                        <a:spcAft>
                          <a:spcPts val="0"/>
                        </a:spcAft>
                      </a:pPr>
                      <a:r>
                        <a:rPr lang="en-US" sz="1400">
                          <a:solidFill>
                            <a:schemeClr val="tx1"/>
                          </a:solidFill>
                          <a:effectLst/>
                        </a:rPr>
                        <a:t>Path 2 travel time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96.74</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95.21</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just">
                        <a:lnSpc>
                          <a:spcPct val="115000"/>
                        </a:lnSpc>
                        <a:spcAft>
                          <a:spcPts val="0"/>
                        </a:spcAft>
                      </a:pPr>
                      <a:r>
                        <a:rPr lang="en-US" sz="1400">
                          <a:solidFill>
                            <a:schemeClr val="tx1"/>
                          </a:solidFill>
                          <a:effectLst/>
                        </a:rPr>
                        <a:t>Path 2 volume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5173</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4537</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0">
                <a:tc>
                  <a:txBody>
                    <a:bodyPr/>
                    <a:lstStyle/>
                    <a:p>
                      <a:pPr algn="just">
                        <a:lnSpc>
                          <a:spcPct val="115000"/>
                        </a:lnSpc>
                        <a:spcAft>
                          <a:spcPts val="0"/>
                        </a:spcAft>
                      </a:pPr>
                      <a:r>
                        <a:rPr lang="en-US" sz="1400">
                          <a:solidFill>
                            <a:schemeClr val="tx1"/>
                          </a:solidFill>
                          <a:effectLst/>
                        </a:rPr>
                        <a:t>Path 3 travel time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104.85</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0">
                <a:tc>
                  <a:txBody>
                    <a:bodyPr/>
                    <a:lstStyle/>
                    <a:p>
                      <a:pPr algn="just">
                        <a:lnSpc>
                          <a:spcPct val="115000"/>
                        </a:lnSpc>
                        <a:spcAft>
                          <a:spcPts val="0"/>
                        </a:spcAft>
                      </a:pPr>
                      <a:r>
                        <a:rPr lang="en-US" sz="1400">
                          <a:solidFill>
                            <a:schemeClr val="tx1"/>
                          </a:solidFill>
                          <a:effectLst/>
                        </a:rPr>
                        <a:t>Path 3 volume</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sz="1400">
                          <a:solidFill>
                            <a:schemeClr val="tx1"/>
                          </a:solidFill>
                          <a:effectLst/>
                        </a:rPr>
                        <a:t>0</a:t>
                      </a:r>
                      <a:endParaRPr lang="zh-CN" sz="140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15000"/>
                        </a:lnSpc>
                        <a:spcAft>
                          <a:spcPts val="0"/>
                        </a:spcAft>
                      </a:pPr>
                      <a:r>
                        <a:rPr lang="en-US" altLang="zh-CN" sz="1400" kern="1200" dirty="0">
                          <a:solidFill>
                            <a:schemeClr val="dk1"/>
                          </a:solidFill>
                          <a:effectLst/>
                          <a:latin typeface="+mn-lt"/>
                          <a:ea typeface="+mn-ea"/>
                          <a:cs typeface="+mn-cs"/>
                        </a:rPr>
                        <a:t>483</a:t>
                      </a:r>
                      <a:endParaRPr lang="zh-CN" sz="1400" dirty="0">
                        <a:solidFill>
                          <a:schemeClr val="tx1"/>
                        </a:solidFill>
                        <a:effectLst/>
                        <a:latin typeface="Arial" panose="020B0604020202020204" pitchFamily="34" charset="0"/>
                        <a:ea typeface="Arial" panose="020B0604020202020204" pitchFamily="34" charset="0"/>
                      </a:endParaRP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716838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164</a:t>
            </a:fld>
            <a:endParaRPr lang="en-US" altLang="en-US" sz="1400" dirty="0">
              <a:cs typeface="Arial" pitchFamily="34" charset="0"/>
            </a:endParaRPr>
          </a:p>
        </p:txBody>
      </p:sp>
      <p:sp>
        <p:nvSpPr>
          <p:cNvPr id="16" name="Title 1"/>
          <p:cNvSpPr txBox="1">
            <a:spLocks/>
          </p:cNvSpPr>
          <p:nvPr/>
        </p:nvSpPr>
        <p:spPr bwMode="auto">
          <a:xfrm>
            <a:off x="-1" y="24470"/>
            <a:ext cx="9144001" cy="1027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5.2 Equilibrium Model: </a:t>
            </a:r>
            <a:r>
              <a:rPr lang="en-US" sz="3200" b="1" dirty="0" err="1">
                <a:latin typeface="Arial"/>
                <a:cs typeface="Arial"/>
              </a:rPr>
              <a:t>Braess</a:t>
            </a:r>
            <a:r>
              <a:rPr lang="en-US" sz="3200" b="1" dirty="0">
                <a:latin typeface="Arial"/>
                <a:cs typeface="Arial"/>
              </a:rPr>
              <a:t>’ Paradox</a:t>
            </a:r>
          </a:p>
        </p:txBody>
      </p:sp>
      <p:sp>
        <p:nvSpPr>
          <p:cNvPr id="6" name="Title 1"/>
          <p:cNvSpPr txBox="1">
            <a:spLocks/>
          </p:cNvSpPr>
          <p:nvPr/>
        </p:nvSpPr>
        <p:spPr bwMode="auto">
          <a:xfrm>
            <a:off x="183059" y="687835"/>
            <a:ext cx="8595180" cy="8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Task 6: Sensitivity analysis using different demand levels</a:t>
            </a:r>
          </a:p>
        </p:txBody>
      </p:sp>
      <p:sp>
        <p:nvSpPr>
          <p:cNvPr id="7" name="Title 1"/>
          <p:cNvSpPr>
            <a:spLocks noGrp="1"/>
          </p:cNvSpPr>
          <p:nvPr>
            <p:ph type="title"/>
          </p:nvPr>
        </p:nvSpPr>
        <p:spPr>
          <a:xfrm>
            <a:off x="198298" y="1455844"/>
            <a:ext cx="8564701" cy="535170"/>
          </a:xfrm>
        </p:spPr>
        <p:txBody>
          <a:bodyPr/>
          <a:lstStyle/>
          <a:p>
            <a:pPr algn="l" fontAlgn="auto">
              <a:spcAft>
                <a:spcPts val="0"/>
              </a:spcAft>
              <a:defRPr/>
            </a:pPr>
            <a:r>
              <a:rPr lang="en-US" altLang="zh-CN" sz="2400" b="1" dirty="0">
                <a:latin typeface="Arial"/>
                <a:cs typeface="Arial"/>
              </a:rPr>
              <a:t>Step 2: Analysis of high demand on </a:t>
            </a:r>
            <a:r>
              <a:rPr lang="en-US" altLang="zh-CN" sz="2400" b="1" dirty="0" err="1">
                <a:latin typeface="Arial"/>
                <a:cs typeface="Arial"/>
              </a:rPr>
              <a:t>Braess</a:t>
            </a:r>
            <a:r>
              <a:rPr lang="en-US" altLang="zh-CN" sz="2400" b="1" dirty="0">
                <a:latin typeface="Arial"/>
                <a:cs typeface="Arial"/>
              </a:rPr>
              <a:t> Network</a:t>
            </a:r>
            <a:endParaRPr lang="en-US" sz="2400" b="1" dirty="0">
              <a:latin typeface="Arial"/>
              <a:cs typeface="Arial"/>
            </a:endParaRPr>
          </a:p>
        </p:txBody>
      </p:sp>
      <p:sp>
        <p:nvSpPr>
          <p:cNvPr id="14" name="矩形 13"/>
          <p:cNvSpPr/>
          <p:nvPr/>
        </p:nvSpPr>
        <p:spPr>
          <a:xfrm>
            <a:off x="53429" y="2169932"/>
            <a:ext cx="9037142" cy="2456057"/>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From the statistics above, not all vehicles take the path 3 because of link capacity limitation.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And the travel time on path 3 is a little longer than other two paths’. </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Neither does paradox occur under high demand in </a:t>
            </a:r>
            <a:r>
              <a:rPr lang="en-US" altLang="zh-CN" sz="2400" dirty="0" err="1">
                <a:latin typeface="Arial"/>
                <a:cs typeface="Arial"/>
              </a:rPr>
              <a:t>Braess</a:t>
            </a:r>
            <a:r>
              <a:rPr lang="en-US" altLang="zh-CN" sz="2400" dirty="0">
                <a:latin typeface="Arial"/>
                <a:cs typeface="Arial"/>
              </a:rPr>
              <a:t> network.</a:t>
            </a:r>
            <a:endParaRPr lang="zh-CN" altLang="en-US" sz="2400" dirty="0">
              <a:latin typeface="Arial"/>
              <a:cs typeface="Arial"/>
            </a:endParaRPr>
          </a:p>
        </p:txBody>
      </p:sp>
    </p:spTree>
    <p:extLst>
      <p:ext uri="{BB962C8B-B14F-4D97-AF65-F5344CB8AC3E}">
        <p14:creationId xmlns:p14="http://schemas.microsoft.com/office/powerpoint/2010/main" val="15958937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862" y="999049"/>
            <a:ext cx="8458201" cy="1470025"/>
          </a:xfrm>
        </p:spPr>
        <p:txBody>
          <a:bodyPr>
            <a:normAutofit/>
          </a:bodyPr>
          <a:lstStyle/>
          <a:p>
            <a:r>
              <a:rPr lang="en-US" sz="3600" b="1" dirty="0">
                <a:latin typeface="Arial"/>
                <a:cs typeface="Arial"/>
              </a:rPr>
              <a:t>Module 6</a:t>
            </a:r>
            <a:br>
              <a:rPr lang="en-US" sz="3600" b="1" dirty="0">
                <a:latin typeface="Arial"/>
                <a:cs typeface="Arial"/>
              </a:rPr>
            </a:br>
            <a:r>
              <a:rPr lang="en-US" altLang="zh-CN" sz="3600" b="1" dirty="0">
                <a:latin typeface="Arial"/>
                <a:cs typeface="Arial"/>
              </a:rPr>
              <a:t> Origin Demand Matrix Estimation</a:t>
            </a:r>
            <a:endParaRPr lang="en-US" sz="3600" b="1" dirty="0">
              <a:latin typeface="Arial"/>
              <a:cs typeface="Arial"/>
            </a:endParaRPr>
          </a:p>
        </p:txBody>
      </p:sp>
      <p:sp>
        <p:nvSpPr>
          <p:cNvPr id="3" name="Subtitle 2"/>
          <p:cNvSpPr>
            <a:spLocks noGrp="1"/>
          </p:cNvSpPr>
          <p:nvPr>
            <p:ph type="subTitle" idx="1"/>
          </p:nvPr>
        </p:nvSpPr>
        <p:spPr>
          <a:xfrm>
            <a:off x="1473764" y="3101602"/>
            <a:ext cx="6073400" cy="1812332"/>
          </a:xfrm>
        </p:spPr>
        <p:txBody>
          <a:bodyPr>
            <a:normAutofit/>
          </a:bodyPr>
          <a:lstStyle/>
          <a:p>
            <a:pPr algn="l"/>
            <a:r>
              <a:rPr lang="en-US" sz="2400" dirty="0">
                <a:solidFill>
                  <a:schemeClr val="tx1"/>
                </a:solidFill>
                <a:latin typeface="Arial"/>
                <a:cs typeface="Arial"/>
              </a:rPr>
              <a:t>6.0 Background information</a:t>
            </a: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165</a:t>
            </a:fld>
            <a:endParaRPr lang="en-US" altLang="en-US" sz="1400" dirty="0">
              <a:cs typeface="Arial" pitchFamily="34" charset="0"/>
            </a:endParaRPr>
          </a:p>
        </p:txBody>
      </p:sp>
    </p:spTree>
    <p:extLst>
      <p:ext uri="{BB962C8B-B14F-4D97-AF65-F5344CB8AC3E}">
        <p14:creationId xmlns:p14="http://schemas.microsoft.com/office/powerpoint/2010/main" val="36236507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normAutofit fontScale="90000"/>
          </a:bodyPr>
          <a:lstStyle/>
          <a:p>
            <a:r>
              <a:rPr lang="en-US" sz="4000" dirty="0"/>
              <a:t>Why is OD Demand Estimation Important?</a:t>
            </a:r>
          </a:p>
        </p:txBody>
      </p:sp>
      <p:sp>
        <p:nvSpPr>
          <p:cNvPr id="528387" name="Rectangle 3"/>
          <p:cNvSpPr>
            <a:spLocks noGrp="1" noChangeArrowheads="1"/>
          </p:cNvSpPr>
          <p:nvPr>
            <p:ph idx="1"/>
          </p:nvPr>
        </p:nvSpPr>
        <p:spPr>
          <a:xfrm>
            <a:off x="381000" y="1219200"/>
            <a:ext cx="8334375" cy="2057400"/>
          </a:xfrm>
        </p:spPr>
        <p:txBody>
          <a:bodyPr>
            <a:normAutofit/>
          </a:bodyPr>
          <a:lstStyle/>
          <a:p>
            <a:r>
              <a:rPr lang="en-US" sz="2800" dirty="0"/>
              <a:t>Essential input for traffic assignment systems to support transportation </a:t>
            </a:r>
            <a:r>
              <a:rPr lang="en-US" sz="2800" dirty="0">
                <a:solidFill>
                  <a:srgbClr val="FF3300"/>
                </a:solidFill>
              </a:rPr>
              <a:t>network planning and operational decisions</a:t>
            </a:r>
          </a:p>
        </p:txBody>
      </p:sp>
      <p:sp>
        <p:nvSpPr>
          <p:cNvPr id="528388" name="Text Box 4"/>
          <p:cNvSpPr txBox="1">
            <a:spLocks noChangeArrowheads="1"/>
          </p:cNvSpPr>
          <p:nvPr/>
        </p:nvSpPr>
        <p:spPr bwMode="auto">
          <a:xfrm>
            <a:off x="2286000" y="4876800"/>
            <a:ext cx="1116013" cy="396875"/>
          </a:xfrm>
          <a:prstGeom prst="rect">
            <a:avLst/>
          </a:prstGeom>
          <a:solidFill>
            <a:schemeClr val="accent1"/>
          </a:solidFill>
          <a:ln w="9525">
            <a:noFill/>
            <a:miter lim="800000"/>
            <a:headEnd/>
            <a:tailEnd/>
          </a:ln>
          <a:effectLst/>
        </p:spPr>
        <p:txBody>
          <a:bodyPr wrap="none">
            <a:spAutoFit/>
          </a:bodyPr>
          <a:lstStyle/>
          <a:p>
            <a:pPr algn="l" eaLnBrk="1" hangingPunct="1"/>
            <a:r>
              <a:rPr lang="en-US" sz="2000">
                <a:latin typeface="Arial" charset="0"/>
              </a:rPr>
              <a:t>Network</a:t>
            </a:r>
          </a:p>
        </p:txBody>
      </p:sp>
      <p:sp>
        <p:nvSpPr>
          <p:cNvPr id="528389" name="Text Box 5"/>
          <p:cNvSpPr txBox="1">
            <a:spLocks noChangeArrowheads="1"/>
          </p:cNvSpPr>
          <p:nvPr/>
        </p:nvSpPr>
        <p:spPr bwMode="auto">
          <a:xfrm>
            <a:off x="3962400" y="3733800"/>
            <a:ext cx="1511300" cy="1920875"/>
          </a:xfrm>
          <a:prstGeom prst="rect">
            <a:avLst/>
          </a:prstGeom>
          <a:solidFill>
            <a:schemeClr val="accent1"/>
          </a:solidFill>
          <a:ln w="9525">
            <a:noFill/>
            <a:miter lim="800000"/>
            <a:headEnd/>
            <a:tailEnd/>
          </a:ln>
          <a:effectLst/>
        </p:spPr>
        <p:txBody>
          <a:bodyPr>
            <a:spAutoFit/>
          </a:bodyPr>
          <a:lstStyle/>
          <a:p>
            <a:pPr algn="l" eaLnBrk="1" hangingPunct="1"/>
            <a:endParaRPr lang="en-US" sz="2000">
              <a:latin typeface="Arial" charset="0"/>
            </a:endParaRPr>
          </a:p>
          <a:p>
            <a:pPr algn="l" eaLnBrk="1" hangingPunct="1"/>
            <a:endParaRPr lang="en-US" sz="2000">
              <a:latin typeface="Arial" charset="0"/>
            </a:endParaRPr>
          </a:p>
          <a:p>
            <a:pPr algn="l" eaLnBrk="1" hangingPunct="1"/>
            <a:r>
              <a:rPr lang="en-US" sz="2000">
                <a:latin typeface="Arial" charset="0"/>
              </a:rPr>
              <a:t>Traffic</a:t>
            </a:r>
          </a:p>
          <a:p>
            <a:pPr algn="l" eaLnBrk="1" hangingPunct="1"/>
            <a:r>
              <a:rPr lang="en-US" sz="2000">
                <a:latin typeface="Arial" charset="0"/>
              </a:rPr>
              <a:t>Assignment</a:t>
            </a:r>
          </a:p>
          <a:p>
            <a:pPr algn="l" eaLnBrk="1" hangingPunct="1"/>
            <a:endParaRPr lang="en-US" sz="2000">
              <a:latin typeface="Arial" charset="0"/>
            </a:endParaRPr>
          </a:p>
          <a:p>
            <a:pPr algn="l" eaLnBrk="1" hangingPunct="1"/>
            <a:endParaRPr lang="en-US" sz="2000">
              <a:latin typeface="Arial" charset="0"/>
            </a:endParaRPr>
          </a:p>
        </p:txBody>
      </p:sp>
      <p:sp>
        <p:nvSpPr>
          <p:cNvPr id="528390" name="Text Box 6"/>
          <p:cNvSpPr txBox="1">
            <a:spLocks noChangeArrowheads="1"/>
          </p:cNvSpPr>
          <p:nvPr/>
        </p:nvSpPr>
        <p:spPr bwMode="auto">
          <a:xfrm>
            <a:off x="5867400" y="4343400"/>
            <a:ext cx="1527175" cy="581025"/>
          </a:xfrm>
          <a:prstGeom prst="rect">
            <a:avLst/>
          </a:prstGeom>
          <a:solidFill>
            <a:schemeClr val="accent1"/>
          </a:solidFill>
          <a:ln w="9525">
            <a:noFill/>
            <a:miter lim="800000"/>
            <a:headEnd/>
            <a:tailEnd/>
          </a:ln>
          <a:effectLst/>
        </p:spPr>
        <p:txBody>
          <a:bodyPr>
            <a:spAutoFit/>
          </a:bodyPr>
          <a:lstStyle/>
          <a:p>
            <a:pPr algn="l" eaLnBrk="1" hangingPunct="1"/>
            <a:r>
              <a:rPr lang="en-US" sz="1600" b="1">
                <a:latin typeface="Arial" charset="0"/>
              </a:rPr>
              <a:t>Performance</a:t>
            </a:r>
          </a:p>
          <a:p>
            <a:pPr algn="l" eaLnBrk="1" hangingPunct="1"/>
            <a:r>
              <a:rPr lang="en-US" sz="1600" b="1">
                <a:latin typeface="Arial" charset="0"/>
              </a:rPr>
              <a:t>Measures</a:t>
            </a:r>
          </a:p>
        </p:txBody>
      </p:sp>
      <p:sp>
        <p:nvSpPr>
          <p:cNvPr id="528391" name="Text Box 7"/>
          <p:cNvSpPr txBox="1">
            <a:spLocks noChangeArrowheads="1"/>
          </p:cNvSpPr>
          <p:nvPr/>
        </p:nvSpPr>
        <p:spPr bwMode="auto">
          <a:xfrm>
            <a:off x="1143000" y="5943600"/>
            <a:ext cx="1779974" cy="707886"/>
          </a:xfrm>
          <a:prstGeom prst="rect">
            <a:avLst/>
          </a:prstGeom>
          <a:solidFill>
            <a:schemeClr val="accent1"/>
          </a:solidFill>
          <a:ln w="9525">
            <a:noFill/>
            <a:miter lim="800000"/>
            <a:headEnd/>
            <a:tailEnd/>
          </a:ln>
          <a:effectLst/>
        </p:spPr>
        <p:txBody>
          <a:bodyPr wrap="none">
            <a:spAutoFit/>
          </a:bodyPr>
          <a:lstStyle/>
          <a:p>
            <a:pPr algn="l" eaLnBrk="1" hangingPunct="1"/>
            <a:r>
              <a:rPr lang="en-US" sz="2000" dirty="0">
                <a:latin typeface="Arial" charset="0"/>
              </a:rPr>
              <a:t>Capacity, </a:t>
            </a:r>
          </a:p>
          <a:p>
            <a:pPr algn="l" eaLnBrk="1" hangingPunct="1"/>
            <a:r>
              <a:rPr lang="en-US" sz="2000" dirty="0">
                <a:latin typeface="Arial" charset="0"/>
              </a:rPr>
              <a:t>Traffic Control</a:t>
            </a:r>
          </a:p>
        </p:txBody>
      </p:sp>
      <p:sp>
        <p:nvSpPr>
          <p:cNvPr id="528392" name="AutoShape 8"/>
          <p:cNvSpPr>
            <a:spLocks noChangeArrowheads="1"/>
          </p:cNvSpPr>
          <p:nvPr/>
        </p:nvSpPr>
        <p:spPr bwMode="auto">
          <a:xfrm>
            <a:off x="3429000" y="4953000"/>
            <a:ext cx="381000" cy="228600"/>
          </a:xfrm>
          <a:prstGeom prst="rightArrow">
            <a:avLst>
              <a:gd name="adj1" fmla="val 50000"/>
              <a:gd name="adj2" fmla="val 41667"/>
            </a:avLst>
          </a:prstGeom>
          <a:solidFill>
            <a:schemeClr val="accent1"/>
          </a:solidFill>
          <a:ln w="9525">
            <a:solidFill>
              <a:schemeClr val="tx1"/>
            </a:solidFill>
            <a:miter lim="800000"/>
            <a:headEnd/>
            <a:tailEnd/>
          </a:ln>
          <a:effectLst/>
        </p:spPr>
        <p:txBody>
          <a:bodyPr wrap="none" anchor="ctr"/>
          <a:lstStyle/>
          <a:p>
            <a:endParaRPr lang="en-US"/>
          </a:p>
        </p:txBody>
      </p:sp>
      <p:sp>
        <p:nvSpPr>
          <p:cNvPr id="528393" name="AutoShape 9"/>
          <p:cNvSpPr>
            <a:spLocks noChangeArrowheads="1"/>
          </p:cNvSpPr>
          <p:nvPr/>
        </p:nvSpPr>
        <p:spPr bwMode="auto">
          <a:xfrm>
            <a:off x="5410200" y="4648200"/>
            <a:ext cx="381000" cy="228600"/>
          </a:xfrm>
          <a:prstGeom prst="rightArrow">
            <a:avLst>
              <a:gd name="adj1" fmla="val 50000"/>
              <a:gd name="adj2" fmla="val 41667"/>
            </a:avLst>
          </a:prstGeom>
          <a:solidFill>
            <a:schemeClr val="accent1"/>
          </a:solidFill>
          <a:ln w="9525">
            <a:solidFill>
              <a:schemeClr val="tx1"/>
            </a:solidFill>
            <a:miter lim="800000"/>
            <a:headEnd/>
            <a:tailEnd/>
          </a:ln>
          <a:effectLst/>
        </p:spPr>
        <p:txBody>
          <a:bodyPr wrap="none" anchor="ctr"/>
          <a:lstStyle/>
          <a:p>
            <a:endParaRPr lang="en-US"/>
          </a:p>
        </p:txBody>
      </p:sp>
      <p:sp>
        <p:nvSpPr>
          <p:cNvPr id="528394" name="AutoShape 10"/>
          <p:cNvSpPr>
            <a:spLocks noChangeArrowheads="1"/>
          </p:cNvSpPr>
          <p:nvPr/>
        </p:nvSpPr>
        <p:spPr bwMode="auto">
          <a:xfrm>
            <a:off x="3505200" y="3886200"/>
            <a:ext cx="381000" cy="228600"/>
          </a:xfrm>
          <a:prstGeom prst="rightArrow">
            <a:avLst>
              <a:gd name="adj1" fmla="val 50000"/>
              <a:gd name="adj2" fmla="val 41667"/>
            </a:avLst>
          </a:prstGeom>
          <a:solidFill>
            <a:schemeClr val="accent1"/>
          </a:solidFill>
          <a:ln w="9525">
            <a:solidFill>
              <a:schemeClr val="tx1"/>
            </a:solidFill>
            <a:miter lim="800000"/>
            <a:headEnd/>
            <a:tailEnd/>
          </a:ln>
          <a:effectLst/>
        </p:spPr>
        <p:txBody>
          <a:bodyPr wrap="none" anchor="ctr"/>
          <a:lstStyle/>
          <a:p>
            <a:endParaRPr lang="en-US"/>
          </a:p>
        </p:txBody>
      </p:sp>
      <p:sp>
        <p:nvSpPr>
          <p:cNvPr id="528395" name="Text Box 11"/>
          <p:cNvSpPr txBox="1">
            <a:spLocks noChangeArrowheads="1"/>
          </p:cNvSpPr>
          <p:nvPr/>
        </p:nvSpPr>
        <p:spPr bwMode="auto">
          <a:xfrm>
            <a:off x="2286000" y="3657600"/>
            <a:ext cx="1144588" cy="701675"/>
          </a:xfrm>
          <a:prstGeom prst="rect">
            <a:avLst/>
          </a:prstGeom>
          <a:solidFill>
            <a:schemeClr val="accent1"/>
          </a:solidFill>
          <a:ln w="9525">
            <a:noFill/>
            <a:miter lim="800000"/>
            <a:headEnd/>
            <a:tailEnd/>
          </a:ln>
          <a:effectLst/>
        </p:spPr>
        <p:txBody>
          <a:bodyPr wrap="none">
            <a:spAutoFit/>
          </a:bodyPr>
          <a:lstStyle/>
          <a:p>
            <a:pPr algn="l" eaLnBrk="1" hangingPunct="1"/>
            <a:r>
              <a:rPr lang="en-US" sz="2000">
                <a:latin typeface="Arial" charset="0"/>
              </a:rPr>
              <a:t>OD</a:t>
            </a:r>
          </a:p>
          <a:p>
            <a:pPr algn="l" eaLnBrk="1" hangingPunct="1"/>
            <a:r>
              <a:rPr lang="en-US" sz="2000">
                <a:latin typeface="Arial" charset="0"/>
              </a:rPr>
              <a:t>Demand</a:t>
            </a:r>
          </a:p>
        </p:txBody>
      </p:sp>
      <p:sp>
        <p:nvSpPr>
          <p:cNvPr id="528396" name="AutoShape 12"/>
          <p:cNvSpPr>
            <a:spLocks noChangeArrowheads="1"/>
          </p:cNvSpPr>
          <p:nvPr/>
        </p:nvSpPr>
        <p:spPr bwMode="auto">
          <a:xfrm>
            <a:off x="3429000" y="6172200"/>
            <a:ext cx="381000" cy="228600"/>
          </a:xfrm>
          <a:prstGeom prst="rightArrow">
            <a:avLst>
              <a:gd name="adj1" fmla="val 50000"/>
              <a:gd name="adj2" fmla="val 41667"/>
            </a:avLst>
          </a:prstGeom>
          <a:solidFill>
            <a:schemeClr val="accent1"/>
          </a:solidFill>
          <a:ln w="9525">
            <a:solidFill>
              <a:schemeClr val="tx1"/>
            </a:solidFill>
            <a:miter lim="800000"/>
            <a:headEnd/>
            <a:tailEnd/>
          </a:ln>
          <a:effectLst/>
        </p:spPr>
        <p:txBody>
          <a:bodyPr wrap="none" anchor="ctr"/>
          <a:lstStyle/>
          <a:p>
            <a:endParaRPr lang="en-US"/>
          </a:p>
        </p:txBody>
      </p:sp>
      <p:pic>
        <p:nvPicPr>
          <p:cNvPr id="528406" name="Picture 22"/>
          <p:cNvPicPr>
            <a:picLocks noChangeAspect="1" noChangeArrowheads="1"/>
          </p:cNvPicPr>
          <p:nvPr/>
        </p:nvPicPr>
        <p:blipFill>
          <a:blip r:embed="rId3" cstate="print"/>
          <a:srcRect/>
          <a:stretch>
            <a:fillRect/>
          </a:stretch>
        </p:blipFill>
        <p:spPr bwMode="auto">
          <a:xfrm>
            <a:off x="0" y="4038600"/>
            <a:ext cx="1905000" cy="1631950"/>
          </a:xfrm>
          <a:prstGeom prst="rect">
            <a:avLst/>
          </a:prstGeom>
          <a:noFill/>
        </p:spPr>
      </p:pic>
      <p:pic>
        <p:nvPicPr>
          <p:cNvPr id="528407" name="Picture 23"/>
          <p:cNvPicPr>
            <a:picLocks noChangeAspect="1" noChangeArrowheads="1"/>
          </p:cNvPicPr>
          <p:nvPr/>
        </p:nvPicPr>
        <p:blipFill>
          <a:blip r:embed="rId4" cstate="print"/>
          <a:srcRect/>
          <a:stretch>
            <a:fillRect/>
          </a:stretch>
        </p:blipFill>
        <p:spPr bwMode="auto">
          <a:xfrm>
            <a:off x="0" y="3048000"/>
            <a:ext cx="2133600" cy="849313"/>
          </a:xfrm>
          <a:prstGeom prst="rect">
            <a:avLst/>
          </a:prstGeom>
          <a:noFill/>
        </p:spPr>
      </p:pic>
      <p:pic>
        <p:nvPicPr>
          <p:cNvPr id="528409" name="Picture 25"/>
          <p:cNvPicPr>
            <a:picLocks noChangeAspect="1" noChangeArrowheads="1"/>
          </p:cNvPicPr>
          <p:nvPr/>
        </p:nvPicPr>
        <p:blipFill>
          <a:blip r:embed="rId5" cstate="print"/>
          <a:srcRect/>
          <a:stretch>
            <a:fillRect/>
          </a:stretch>
        </p:blipFill>
        <p:spPr bwMode="auto">
          <a:xfrm>
            <a:off x="304800" y="5638800"/>
            <a:ext cx="685800" cy="685800"/>
          </a:xfrm>
          <a:prstGeom prst="rect">
            <a:avLst/>
          </a:prstGeom>
          <a:noFill/>
          <a:ln w="9525">
            <a:noFill/>
            <a:miter lim="800000"/>
            <a:headEnd/>
            <a:tailEnd/>
          </a:ln>
          <a:effectLst/>
        </p:spPr>
      </p:pic>
      <p:pic>
        <p:nvPicPr>
          <p:cNvPr id="528410" name="Picture 26"/>
          <p:cNvPicPr>
            <a:picLocks noChangeAspect="1" noChangeArrowheads="1"/>
          </p:cNvPicPr>
          <p:nvPr/>
        </p:nvPicPr>
        <p:blipFill>
          <a:blip r:embed="rId6" cstate="print"/>
          <a:srcRect/>
          <a:stretch>
            <a:fillRect/>
          </a:stretch>
        </p:blipFill>
        <p:spPr bwMode="auto">
          <a:xfrm>
            <a:off x="7467600" y="3733800"/>
            <a:ext cx="1189038" cy="1600200"/>
          </a:xfrm>
          <a:prstGeom prst="rect">
            <a:avLst/>
          </a:prstGeom>
          <a:noFill/>
          <a:ln w="9525">
            <a:noFill/>
            <a:miter lim="800000"/>
            <a:headEnd/>
            <a:tailEnd/>
          </a:ln>
          <a:effectLst/>
        </p:spPr>
      </p:pic>
    </p:spTree>
    <p:extLst>
      <p:ext uri="{BB962C8B-B14F-4D97-AF65-F5344CB8AC3E}">
        <p14:creationId xmlns:p14="http://schemas.microsoft.com/office/powerpoint/2010/main" val="1014919383"/>
      </p:ext>
    </p:extLst>
  </p:cSld>
  <p:clrMapOvr>
    <a:masterClrMapping/>
  </p:clrMapOvr>
  <p:transition advTm="140"/>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normAutofit fontScale="90000"/>
          </a:bodyPr>
          <a:lstStyle/>
          <a:p>
            <a:r>
              <a:rPr lang="en-US" dirty="0"/>
              <a:t>Why do We Need to Utilize Different Data Sources?</a:t>
            </a:r>
          </a:p>
        </p:txBody>
      </p:sp>
      <p:sp>
        <p:nvSpPr>
          <p:cNvPr id="387133" name="Rectangle 61"/>
          <p:cNvSpPr>
            <a:spLocks noGrp="1" noChangeArrowheads="1"/>
          </p:cNvSpPr>
          <p:nvPr>
            <p:ph idx="1"/>
          </p:nvPr>
        </p:nvSpPr>
        <p:spPr>
          <a:xfrm>
            <a:off x="0" y="1066800"/>
            <a:ext cx="8991600" cy="5791200"/>
          </a:xfrm>
          <a:noFill/>
          <a:ln/>
        </p:spPr>
        <p:txBody>
          <a:bodyPr/>
          <a:lstStyle/>
          <a:p>
            <a:endParaRPr lang="en-US" sz="2400" dirty="0"/>
          </a:p>
          <a:p>
            <a:r>
              <a:rPr lang="en-US" sz="2800" dirty="0"/>
              <a:t>Advanced sensor technologies offer more </a:t>
            </a:r>
            <a:r>
              <a:rPr lang="en-US" sz="2800" dirty="0">
                <a:solidFill>
                  <a:srgbClr val="FF3300"/>
                </a:solidFill>
              </a:rPr>
              <a:t>reliable and less costly channels</a:t>
            </a:r>
            <a:r>
              <a:rPr lang="en-US" sz="2800" dirty="0"/>
              <a:t> to provide real-time traffic flow measurements</a:t>
            </a:r>
          </a:p>
          <a:p>
            <a:pPr>
              <a:buFont typeface="Wingdings" pitchFamily="2" charset="2"/>
              <a:buNone/>
            </a:pPr>
            <a:endParaRPr lang="en-US" sz="1800" dirty="0">
              <a:solidFill>
                <a:srgbClr val="FF3300"/>
              </a:solidFill>
            </a:endParaRPr>
          </a:p>
        </p:txBody>
      </p:sp>
      <p:sp>
        <p:nvSpPr>
          <p:cNvPr id="387096" name="Rectangle 24"/>
          <p:cNvSpPr>
            <a:spLocks noChangeArrowheads="1"/>
          </p:cNvSpPr>
          <p:nvPr/>
        </p:nvSpPr>
        <p:spPr bwMode="auto">
          <a:xfrm>
            <a:off x="4038600" y="3886200"/>
            <a:ext cx="4876800" cy="2819400"/>
          </a:xfrm>
          <a:prstGeom prst="rect">
            <a:avLst/>
          </a:prstGeom>
          <a:noFill/>
          <a:ln w="9525">
            <a:noFill/>
            <a:miter lim="800000"/>
            <a:headEnd/>
            <a:tailEnd/>
          </a:ln>
          <a:effectLst/>
        </p:spPr>
        <p:txBody>
          <a:bodyPr/>
          <a:lstStyle/>
          <a:p>
            <a:pPr marL="469900" indent="-469900" algn="l" eaLnBrk="1" hangingPunct="1">
              <a:spcBef>
                <a:spcPct val="20000"/>
              </a:spcBef>
              <a:buClr>
                <a:schemeClr val="bg2"/>
              </a:buClr>
              <a:buSzPct val="70000"/>
              <a:buFont typeface="Wingdings" pitchFamily="2" charset="2"/>
              <a:buChar char="o"/>
            </a:pPr>
            <a:endParaRPr lang="en-US" sz="2000"/>
          </a:p>
          <a:p>
            <a:pPr marL="908050" lvl="1" indent="-436563" algn="l" eaLnBrk="1" hangingPunct="1">
              <a:spcBef>
                <a:spcPct val="20000"/>
              </a:spcBef>
              <a:buClr>
                <a:schemeClr val="accent2"/>
              </a:buClr>
              <a:buSzPct val="75000"/>
              <a:buFont typeface="Wingdings" pitchFamily="2" charset="2"/>
              <a:buChar char="n"/>
            </a:pPr>
            <a:endParaRPr lang="en-US" sz="2800"/>
          </a:p>
          <a:p>
            <a:pPr marL="908050" lvl="1" indent="-436563" algn="l" eaLnBrk="1" hangingPunct="1">
              <a:spcBef>
                <a:spcPct val="20000"/>
              </a:spcBef>
              <a:buClr>
                <a:schemeClr val="accent2"/>
              </a:buClr>
              <a:buSzPct val="75000"/>
              <a:buFont typeface="Wingdings" pitchFamily="2" charset="2"/>
              <a:buChar char="n"/>
            </a:pPr>
            <a:endParaRPr lang="en-US"/>
          </a:p>
        </p:txBody>
      </p:sp>
      <p:pic>
        <p:nvPicPr>
          <p:cNvPr id="387097" name="Picture 25" descr="avi-tech-ani"/>
          <p:cNvPicPr>
            <a:picLocks noChangeAspect="1" noChangeArrowheads="1" noCrop="1"/>
          </p:cNvPicPr>
          <p:nvPr/>
        </p:nvPicPr>
        <p:blipFill>
          <a:blip r:embed="rId3" cstate="print"/>
          <a:srcRect/>
          <a:stretch>
            <a:fillRect/>
          </a:stretch>
        </p:blipFill>
        <p:spPr bwMode="auto">
          <a:xfrm>
            <a:off x="4572000" y="4495800"/>
            <a:ext cx="1981200" cy="1747838"/>
          </a:xfrm>
          <a:prstGeom prst="rect">
            <a:avLst/>
          </a:prstGeom>
          <a:noFill/>
        </p:spPr>
      </p:pic>
      <p:sp>
        <p:nvSpPr>
          <p:cNvPr id="387098" name="Text Box 26"/>
          <p:cNvSpPr txBox="1">
            <a:spLocks noChangeArrowheads="1"/>
          </p:cNvSpPr>
          <p:nvPr/>
        </p:nvSpPr>
        <p:spPr bwMode="auto">
          <a:xfrm>
            <a:off x="4495800" y="6324600"/>
            <a:ext cx="2535238" cy="304800"/>
          </a:xfrm>
          <a:prstGeom prst="rect">
            <a:avLst/>
          </a:prstGeom>
          <a:solidFill>
            <a:srgbClr val="33CCFF"/>
          </a:solidFill>
          <a:ln w="9525">
            <a:noFill/>
            <a:miter lim="800000"/>
            <a:headEnd/>
            <a:tailEnd/>
          </a:ln>
          <a:effectLst/>
        </p:spPr>
        <p:txBody>
          <a:bodyPr wrap="none">
            <a:spAutoFit/>
          </a:bodyPr>
          <a:lstStyle/>
          <a:p>
            <a:r>
              <a:rPr lang="en-US" sz="1400"/>
              <a:t>Automatic Vehicle Identification</a:t>
            </a:r>
          </a:p>
        </p:txBody>
      </p:sp>
      <p:sp>
        <p:nvSpPr>
          <p:cNvPr id="387103" name="Text Box 31"/>
          <p:cNvSpPr txBox="1">
            <a:spLocks noChangeArrowheads="1"/>
          </p:cNvSpPr>
          <p:nvPr/>
        </p:nvSpPr>
        <p:spPr bwMode="auto">
          <a:xfrm>
            <a:off x="2819400" y="6248400"/>
            <a:ext cx="1216025" cy="304800"/>
          </a:xfrm>
          <a:prstGeom prst="rect">
            <a:avLst/>
          </a:prstGeom>
          <a:solidFill>
            <a:srgbClr val="33CCFF"/>
          </a:solidFill>
          <a:ln w="9525">
            <a:noFill/>
            <a:miter lim="800000"/>
            <a:headEnd/>
            <a:tailEnd/>
          </a:ln>
          <a:effectLst/>
        </p:spPr>
        <p:txBody>
          <a:bodyPr>
            <a:spAutoFit/>
          </a:bodyPr>
          <a:lstStyle/>
          <a:p>
            <a:r>
              <a:rPr lang="en-US" sz="1400" dirty="0"/>
              <a:t>Loop Detector</a:t>
            </a:r>
          </a:p>
        </p:txBody>
      </p:sp>
      <p:grpSp>
        <p:nvGrpSpPr>
          <p:cNvPr id="2" name="Group 36"/>
          <p:cNvGrpSpPr>
            <a:grpSpLocks/>
          </p:cNvGrpSpPr>
          <p:nvPr/>
        </p:nvGrpSpPr>
        <p:grpSpPr bwMode="auto">
          <a:xfrm>
            <a:off x="0" y="4419600"/>
            <a:ext cx="1743075" cy="1828800"/>
            <a:chOff x="4128" y="2688"/>
            <a:chExt cx="1386" cy="1512"/>
          </a:xfrm>
        </p:grpSpPr>
        <p:pic>
          <p:nvPicPr>
            <p:cNvPr id="387104" name="Picture 32"/>
            <p:cNvPicPr>
              <a:picLocks noChangeAspect="1" noChangeArrowheads="1"/>
            </p:cNvPicPr>
            <p:nvPr/>
          </p:nvPicPr>
          <p:blipFill>
            <a:blip r:embed="rId4" cstate="print"/>
            <a:srcRect/>
            <a:stretch>
              <a:fillRect/>
            </a:stretch>
          </p:blipFill>
          <p:spPr bwMode="auto">
            <a:xfrm>
              <a:off x="4704" y="2784"/>
              <a:ext cx="810" cy="540"/>
            </a:xfrm>
            <a:prstGeom prst="rect">
              <a:avLst/>
            </a:prstGeom>
            <a:noFill/>
            <a:ln w="9525">
              <a:noFill/>
              <a:miter lim="800000"/>
              <a:headEnd/>
              <a:tailEnd/>
            </a:ln>
            <a:effectLst/>
          </p:spPr>
        </p:pic>
        <p:pic>
          <p:nvPicPr>
            <p:cNvPr id="387105" name="Picture 33"/>
            <p:cNvPicPr>
              <a:picLocks noChangeAspect="1" noChangeArrowheads="1"/>
            </p:cNvPicPr>
            <p:nvPr/>
          </p:nvPicPr>
          <p:blipFill>
            <a:blip r:embed="rId5" cstate="print"/>
            <a:srcRect/>
            <a:stretch>
              <a:fillRect/>
            </a:stretch>
          </p:blipFill>
          <p:spPr bwMode="auto">
            <a:xfrm>
              <a:off x="4176" y="2688"/>
              <a:ext cx="384" cy="660"/>
            </a:xfrm>
            <a:prstGeom prst="rect">
              <a:avLst/>
            </a:prstGeom>
            <a:noFill/>
            <a:ln w="9525">
              <a:noFill/>
              <a:miter lim="800000"/>
              <a:headEnd/>
              <a:tailEnd/>
            </a:ln>
            <a:effectLst/>
          </p:spPr>
        </p:pic>
        <p:pic>
          <p:nvPicPr>
            <p:cNvPr id="387107" name="Picture 35"/>
            <p:cNvPicPr>
              <a:picLocks noChangeAspect="1" noChangeArrowheads="1"/>
            </p:cNvPicPr>
            <p:nvPr/>
          </p:nvPicPr>
          <p:blipFill>
            <a:blip r:embed="rId6" cstate="print"/>
            <a:srcRect/>
            <a:stretch>
              <a:fillRect/>
            </a:stretch>
          </p:blipFill>
          <p:spPr bwMode="auto">
            <a:xfrm>
              <a:off x="4128" y="3360"/>
              <a:ext cx="1020" cy="840"/>
            </a:xfrm>
            <a:prstGeom prst="rect">
              <a:avLst/>
            </a:prstGeom>
            <a:noFill/>
            <a:ln w="9525">
              <a:noFill/>
              <a:miter lim="800000"/>
              <a:headEnd/>
              <a:tailEnd/>
            </a:ln>
            <a:effectLst/>
          </p:spPr>
        </p:pic>
      </p:grpSp>
      <p:pic>
        <p:nvPicPr>
          <p:cNvPr id="387111" name="Picture 39"/>
          <p:cNvPicPr>
            <a:picLocks noChangeAspect="1" noChangeArrowheads="1"/>
          </p:cNvPicPr>
          <p:nvPr/>
        </p:nvPicPr>
        <p:blipFill>
          <a:blip r:embed="rId7" cstate="print"/>
          <a:srcRect/>
          <a:stretch>
            <a:fillRect/>
          </a:stretch>
        </p:blipFill>
        <p:spPr bwMode="auto">
          <a:xfrm>
            <a:off x="2667000" y="4724400"/>
            <a:ext cx="1828800" cy="1000125"/>
          </a:xfrm>
          <a:prstGeom prst="rect">
            <a:avLst/>
          </a:prstGeom>
          <a:noFill/>
        </p:spPr>
      </p:pic>
      <p:sp>
        <p:nvSpPr>
          <p:cNvPr id="387121" name="Line 49"/>
          <p:cNvSpPr>
            <a:spLocks noChangeShapeType="1"/>
          </p:cNvSpPr>
          <p:nvPr/>
        </p:nvSpPr>
        <p:spPr bwMode="auto">
          <a:xfrm>
            <a:off x="0" y="4343400"/>
            <a:ext cx="8763000" cy="0"/>
          </a:xfrm>
          <a:prstGeom prst="line">
            <a:avLst/>
          </a:prstGeom>
          <a:noFill/>
          <a:ln w="28575">
            <a:solidFill>
              <a:schemeClr val="tx1"/>
            </a:solidFill>
            <a:miter lim="800000"/>
            <a:headEnd/>
            <a:tailEnd type="triangle" w="med" len="med"/>
          </a:ln>
          <a:effectLst/>
        </p:spPr>
        <p:txBody>
          <a:bodyPr wrap="none"/>
          <a:lstStyle/>
          <a:p>
            <a:endParaRPr lang="en-US"/>
          </a:p>
        </p:txBody>
      </p:sp>
      <p:sp>
        <p:nvSpPr>
          <p:cNvPr id="387122" name="Text Box 50"/>
          <p:cNvSpPr txBox="1">
            <a:spLocks noChangeArrowheads="1"/>
          </p:cNvSpPr>
          <p:nvPr/>
        </p:nvSpPr>
        <p:spPr bwMode="auto">
          <a:xfrm>
            <a:off x="2743200" y="3810000"/>
            <a:ext cx="1490023" cy="400110"/>
          </a:xfrm>
          <a:prstGeom prst="rect">
            <a:avLst/>
          </a:prstGeom>
          <a:noFill/>
          <a:ln w="9525">
            <a:noFill/>
            <a:miter lim="800000"/>
            <a:headEnd/>
            <a:tailEnd/>
          </a:ln>
          <a:effectLst/>
        </p:spPr>
        <p:txBody>
          <a:bodyPr wrap="none">
            <a:spAutoFit/>
          </a:bodyPr>
          <a:lstStyle/>
          <a:p>
            <a:r>
              <a:rPr lang="en-US" sz="2000" dirty="0"/>
              <a:t>Point Sensor</a:t>
            </a:r>
          </a:p>
        </p:txBody>
      </p:sp>
      <p:sp>
        <p:nvSpPr>
          <p:cNvPr id="387123" name="Text Box 51"/>
          <p:cNvSpPr txBox="1">
            <a:spLocks noChangeArrowheads="1"/>
          </p:cNvSpPr>
          <p:nvPr/>
        </p:nvSpPr>
        <p:spPr bwMode="auto">
          <a:xfrm>
            <a:off x="4876800" y="3810000"/>
            <a:ext cx="2413289" cy="400110"/>
          </a:xfrm>
          <a:prstGeom prst="rect">
            <a:avLst/>
          </a:prstGeom>
          <a:noFill/>
          <a:ln w="9525">
            <a:noFill/>
            <a:miter lim="800000"/>
            <a:headEnd/>
            <a:tailEnd/>
          </a:ln>
          <a:effectLst/>
        </p:spPr>
        <p:txBody>
          <a:bodyPr wrap="none">
            <a:spAutoFit/>
          </a:bodyPr>
          <a:lstStyle/>
          <a:p>
            <a:r>
              <a:rPr lang="en-US" sz="2000" dirty="0"/>
              <a:t>Point-to-point Sensor</a:t>
            </a:r>
          </a:p>
        </p:txBody>
      </p:sp>
      <p:sp>
        <p:nvSpPr>
          <p:cNvPr id="387124" name="Text Box 52"/>
          <p:cNvSpPr txBox="1">
            <a:spLocks noChangeArrowheads="1"/>
          </p:cNvSpPr>
          <p:nvPr/>
        </p:nvSpPr>
        <p:spPr bwMode="auto">
          <a:xfrm>
            <a:off x="228600" y="3810000"/>
            <a:ext cx="1427763" cy="400110"/>
          </a:xfrm>
          <a:prstGeom prst="rect">
            <a:avLst/>
          </a:prstGeom>
          <a:noFill/>
          <a:ln w="9525">
            <a:noFill/>
            <a:miter lim="800000"/>
            <a:headEnd/>
            <a:tailEnd/>
          </a:ln>
          <a:effectLst/>
        </p:spPr>
        <p:txBody>
          <a:bodyPr wrap="none">
            <a:spAutoFit/>
          </a:bodyPr>
          <a:lstStyle/>
          <a:p>
            <a:r>
              <a:rPr lang="en-US" sz="2000" dirty="0"/>
              <a:t>Survey Data</a:t>
            </a:r>
          </a:p>
        </p:txBody>
      </p:sp>
    </p:spTree>
    <p:extLst>
      <p:ext uri="{BB962C8B-B14F-4D97-AF65-F5344CB8AC3E}">
        <p14:creationId xmlns:p14="http://schemas.microsoft.com/office/powerpoint/2010/main" val="1009942763"/>
      </p:ext>
    </p:extLst>
  </p:cSld>
  <p:clrMapOvr>
    <a:masterClrMapping/>
  </p:clrMapOvr>
  <p:transition advTm="200"/>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5" name="Rectangle 7"/>
          <p:cNvSpPr>
            <a:spLocks noGrp="1" noChangeArrowheads="1"/>
          </p:cNvSpPr>
          <p:nvPr>
            <p:ph type="title"/>
          </p:nvPr>
        </p:nvSpPr>
        <p:spPr>
          <a:xfrm>
            <a:off x="152400" y="304800"/>
            <a:ext cx="8763000" cy="838200"/>
          </a:xfrm>
        </p:spPr>
        <p:txBody>
          <a:bodyPr>
            <a:normAutofit fontScale="90000"/>
          </a:bodyPr>
          <a:lstStyle/>
          <a:p>
            <a:r>
              <a:rPr lang="en-US" sz="4000" dirty="0">
                <a:solidFill>
                  <a:schemeClr val="tx1"/>
                </a:solidFill>
                <a:cs typeface="Times New Roman" pitchFamily="18" charset="0"/>
              </a:rPr>
              <a:t>How </a:t>
            </a:r>
            <a:r>
              <a:rPr lang="en-US" sz="4000" dirty="0">
                <a:cs typeface="Times New Roman" pitchFamily="18" charset="0"/>
              </a:rPr>
              <a:t>has OD Matrix Estimation been Done?</a:t>
            </a:r>
            <a:endParaRPr lang="en-US" sz="4000" dirty="0">
              <a:solidFill>
                <a:schemeClr val="tx1"/>
              </a:solidFill>
              <a:cs typeface="Times New Roman" pitchFamily="18" charset="0"/>
            </a:endParaRPr>
          </a:p>
        </p:txBody>
      </p:sp>
      <p:sp>
        <p:nvSpPr>
          <p:cNvPr id="391170" name="Rectangle 2"/>
          <p:cNvSpPr>
            <a:spLocks noGrp="1" noChangeArrowheads="1"/>
          </p:cNvSpPr>
          <p:nvPr>
            <p:ph type="body" sz="half" idx="1"/>
          </p:nvPr>
        </p:nvSpPr>
        <p:spPr>
          <a:xfrm>
            <a:off x="152400" y="1066800"/>
            <a:ext cx="8991600" cy="5791200"/>
          </a:xfrm>
        </p:spPr>
        <p:txBody>
          <a:bodyPr/>
          <a:lstStyle/>
          <a:p>
            <a:pPr>
              <a:lnSpc>
                <a:spcPct val="90000"/>
              </a:lnSpc>
              <a:buNone/>
            </a:pPr>
            <a:r>
              <a:rPr lang="en-US" sz="2000" dirty="0">
                <a:solidFill>
                  <a:srgbClr val="FF0000"/>
                </a:solidFill>
                <a:latin typeface="Times New Roman" pitchFamily="18" charset="0"/>
                <a:ea typeface="宋体" charset="-122"/>
                <a:cs typeface="Times New Roman" pitchFamily="18" charset="0"/>
              </a:rPr>
              <a:t>	Upper level:</a:t>
            </a:r>
          </a:p>
          <a:p>
            <a:pPr>
              <a:lnSpc>
                <a:spcPct val="90000"/>
              </a:lnSpc>
              <a:buFont typeface="Wingdings" pitchFamily="2" charset="2"/>
              <a:buNone/>
            </a:pPr>
            <a:r>
              <a:rPr lang="en-US" sz="2000" dirty="0">
                <a:latin typeface="Times New Roman" pitchFamily="18" charset="0"/>
                <a:ea typeface="宋体" charset="-122"/>
                <a:cs typeface="Times New Roman" pitchFamily="18" charset="0"/>
              </a:rPr>
              <a:t>      </a:t>
            </a:r>
            <a:r>
              <a:rPr lang="en-US" altLang="zh-CN" sz="2800" dirty="0">
                <a:latin typeface="Times New Roman" pitchFamily="18" charset="0"/>
                <a:ea typeface="宋体" charset="-122"/>
                <a:cs typeface="Times New Roman" pitchFamily="18" charset="0"/>
              </a:rPr>
              <a:t>Constrained ordinary least-squares problem</a:t>
            </a:r>
            <a:endParaRPr lang="en-US" altLang="zh-CN" sz="2000" dirty="0">
              <a:latin typeface="Times New Roman" pitchFamily="18" charset="0"/>
              <a:ea typeface="宋体" charset="-122"/>
              <a:cs typeface="Times New Roman" pitchFamily="18" charset="0"/>
            </a:endParaRPr>
          </a:p>
          <a:p>
            <a:pPr>
              <a:lnSpc>
                <a:spcPct val="90000"/>
              </a:lnSpc>
            </a:pPr>
            <a:endParaRPr lang="en-US" altLang="zh-CN" sz="2000" dirty="0">
              <a:latin typeface="Times New Roman" pitchFamily="18" charset="0"/>
              <a:ea typeface="宋体" charset="-122"/>
              <a:cs typeface="Times New Roman" pitchFamily="18" charset="0"/>
            </a:endParaRPr>
          </a:p>
          <a:p>
            <a:pPr>
              <a:lnSpc>
                <a:spcPct val="90000"/>
              </a:lnSpc>
            </a:pPr>
            <a:endParaRPr lang="en-US" altLang="zh-CN" sz="2000" dirty="0">
              <a:latin typeface="Times New Roman" pitchFamily="18" charset="0"/>
              <a:ea typeface="宋体" charset="-122"/>
              <a:cs typeface="Times New Roman" pitchFamily="18" charset="0"/>
            </a:endParaRPr>
          </a:p>
          <a:p>
            <a:pPr>
              <a:lnSpc>
                <a:spcPct val="90000"/>
              </a:lnSpc>
              <a:buFont typeface="Wingdings" pitchFamily="2" charset="2"/>
              <a:buNone/>
            </a:pPr>
            <a:r>
              <a:rPr lang="en-US" altLang="zh-CN" sz="1800" dirty="0">
                <a:solidFill>
                  <a:srgbClr val="FF0000"/>
                </a:solidFill>
                <a:latin typeface="Times New Roman" pitchFamily="18" charset="0"/>
                <a:ea typeface="宋体" charset="-122"/>
                <a:cs typeface="Times New Roman" pitchFamily="18" charset="0"/>
              </a:rPr>
              <a:t>	</a:t>
            </a:r>
            <a:r>
              <a:rPr lang="en-US" altLang="zh-CN" sz="2000" dirty="0">
                <a:solidFill>
                  <a:srgbClr val="FF0000"/>
                </a:solidFill>
                <a:latin typeface="Times New Roman" pitchFamily="18" charset="0"/>
                <a:ea typeface="宋体" charset="-122"/>
                <a:cs typeface="Times New Roman" pitchFamily="18" charset="0"/>
              </a:rPr>
              <a:t>Lower level:</a:t>
            </a:r>
          </a:p>
          <a:p>
            <a:pPr lvl="1">
              <a:lnSpc>
                <a:spcPct val="90000"/>
              </a:lnSpc>
            </a:pPr>
            <a:r>
              <a:rPr lang="en-US" altLang="zh-CN" sz="2400" dirty="0">
                <a:latin typeface="Times New Roman" pitchFamily="18" charset="0"/>
                <a:ea typeface="宋体" charset="-122"/>
                <a:cs typeface="Times New Roman" pitchFamily="18" charset="0"/>
              </a:rPr>
              <a:t>Link flow proportion      	  = Traffic assignment (             )</a:t>
            </a:r>
          </a:p>
        </p:txBody>
      </p:sp>
      <p:graphicFrame>
        <p:nvGraphicFramePr>
          <p:cNvPr id="391176" name="Object 8"/>
          <p:cNvGraphicFramePr>
            <a:graphicFrameLocks noGrp="1" noChangeAspect="1"/>
          </p:cNvGraphicFramePr>
          <p:nvPr>
            <p:ph sz="half" idx="2"/>
          </p:nvPr>
        </p:nvGraphicFramePr>
        <p:xfrm>
          <a:off x="609600" y="1916113"/>
          <a:ext cx="4679950" cy="661987"/>
        </p:xfrm>
        <a:graphic>
          <a:graphicData uri="http://schemas.openxmlformats.org/presentationml/2006/ole">
            <mc:AlternateContent xmlns:mc="http://schemas.openxmlformats.org/markup-compatibility/2006">
              <mc:Choice xmlns:v="urn:schemas-microsoft-com:vml" Requires="v">
                <p:oleObj name="Equation" r:id="rId3" imgW="2603160" imgH="368280" progId="Equation.3">
                  <p:embed/>
                </p:oleObj>
              </mc:Choice>
              <mc:Fallback>
                <p:oleObj name="Equation" r:id="rId3" imgW="2603160" imgH="368280" progId="Equation.3">
                  <p:embed/>
                  <p:pic>
                    <p:nvPicPr>
                      <p:cNvPr id="39117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16113"/>
                        <a:ext cx="4679950"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1173" name="Object 5"/>
          <p:cNvGraphicFramePr>
            <a:graphicFrameLocks noChangeAspect="1"/>
          </p:cNvGraphicFramePr>
          <p:nvPr/>
        </p:nvGraphicFramePr>
        <p:xfrm>
          <a:off x="3613150" y="2871788"/>
          <a:ext cx="1079500" cy="457200"/>
        </p:xfrm>
        <a:graphic>
          <a:graphicData uri="http://schemas.openxmlformats.org/presentationml/2006/ole">
            <mc:AlternateContent xmlns:mc="http://schemas.openxmlformats.org/markup-compatibility/2006">
              <mc:Choice xmlns:v="urn:schemas-microsoft-com:vml" Requires="v">
                <p:oleObj name="Equation" r:id="rId5" imgW="609480" imgH="241200" progId="">
                  <p:embed/>
                </p:oleObj>
              </mc:Choice>
              <mc:Fallback>
                <p:oleObj name="Equation" r:id="rId5" imgW="609480" imgH="241200" progId="">
                  <p:embed/>
                  <p:pic>
                    <p:nvPicPr>
                      <p:cNvPr id="39117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150" y="2871788"/>
                        <a:ext cx="1079500" cy="457200"/>
                      </a:xfrm>
                      <a:prstGeom prst="rect">
                        <a:avLst/>
                      </a:prstGeom>
                      <a:solidFill>
                        <a:schemeClr val="bg1"/>
                      </a:solidFill>
                    </p:spPr>
                  </p:pic>
                </p:oleObj>
              </mc:Fallback>
            </mc:AlternateContent>
          </a:graphicData>
        </a:graphic>
      </p:graphicFrame>
      <p:graphicFrame>
        <p:nvGraphicFramePr>
          <p:cNvPr id="391174" name="Object 6"/>
          <p:cNvGraphicFramePr>
            <a:graphicFrameLocks noChangeAspect="1"/>
          </p:cNvGraphicFramePr>
          <p:nvPr/>
        </p:nvGraphicFramePr>
        <p:xfrm>
          <a:off x="7607300" y="2794000"/>
          <a:ext cx="1017588" cy="503238"/>
        </p:xfrm>
        <a:graphic>
          <a:graphicData uri="http://schemas.openxmlformats.org/presentationml/2006/ole">
            <mc:AlternateContent xmlns:mc="http://schemas.openxmlformats.org/markup-compatibility/2006">
              <mc:Choice xmlns:v="urn:schemas-microsoft-com:vml" Requires="v">
                <p:oleObj name="Equation" r:id="rId7" imgW="431640" imgH="241200" progId="Equation.3">
                  <p:embed/>
                </p:oleObj>
              </mc:Choice>
              <mc:Fallback>
                <p:oleObj name="Equation" r:id="rId7" imgW="431640" imgH="241200" progId="Equation.3">
                  <p:embed/>
                  <p:pic>
                    <p:nvPicPr>
                      <p:cNvPr id="391174"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7300" y="2794000"/>
                        <a:ext cx="1017588" cy="503238"/>
                      </a:xfrm>
                      <a:prstGeom prst="rect">
                        <a:avLst/>
                      </a:prstGeom>
                      <a:solidFill>
                        <a:schemeClr val="bg1"/>
                      </a:solidFill>
                    </p:spPr>
                  </p:pic>
                </p:oleObj>
              </mc:Fallback>
            </mc:AlternateContent>
          </a:graphicData>
        </a:graphic>
      </p:graphicFrame>
      <p:grpSp>
        <p:nvGrpSpPr>
          <p:cNvPr id="2" name="Group 25"/>
          <p:cNvGrpSpPr>
            <a:grpSpLocks/>
          </p:cNvGrpSpPr>
          <p:nvPr/>
        </p:nvGrpSpPr>
        <p:grpSpPr bwMode="auto">
          <a:xfrm>
            <a:off x="1143000" y="3886200"/>
            <a:ext cx="5638800" cy="2418758"/>
            <a:chOff x="576" y="2400"/>
            <a:chExt cx="3552" cy="1753"/>
          </a:xfrm>
        </p:grpSpPr>
        <p:sp>
          <p:nvSpPr>
            <p:cNvPr id="391182" name="AutoShape 14"/>
            <p:cNvSpPr>
              <a:spLocks noChangeArrowheads="1"/>
            </p:cNvSpPr>
            <p:nvPr/>
          </p:nvSpPr>
          <p:spPr bwMode="auto">
            <a:xfrm flipH="1">
              <a:off x="1008" y="3504"/>
              <a:ext cx="2592" cy="487"/>
            </a:xfrm>
            <a:prstGeom prst="curvedUpArrow">
              <a:avLst>
                <a:gd name="adj1" fmla="val 106448"/>
                <a:gd name="adj2" fmla="val 212895"/>
                <a:gd name="adj3" fmla="val 33333"/>
              </a:avLst>
            </a:prstGeom>
            <a:solidFill>
              <a:schemeClr val="accent1"/>
            </a:solidFill>
            <a:ln w="9525">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391184" name="Text Box 16"/>
            <p:cNvSpPr txBox="1">
              <a:spLocks noChangeArrowheads="1"/>
            </p:cNvSpPr>
            <p:nvPr/>
          </p:nvSpPr>
          <p:spPr bwMode="auto">
            <a:xfrm>
              <a:off x="2976" y="3120"/>
              <a:ext cx="692" cy="223"/>
            </a:xfrm>
            <a:prstGeom prst="rect">
              <a:avLst/>
            </a:prstGeom>
            <a:solidFill>
              <a:srgbClr val="FF6600"/>
            </a:solidFill>
            <a:ln w="9525">
              <a:noFill/>
              <a:miter lim="800000"/>
              <a:headEnd/>
              <a:tailEnd/>
            </a:ln>
            <a:effectLst/>
          </p:spPr>
          <p:txBody>
            <a:bodyPr wrap="none">
              <a:spAutoFit/>
            </a:bodyPr>
            <a:lstStyle/>
            <a:p>
              <a:pPr algn="l" eaLnBrk="1" hangingPunct="1"/>
              <a:r>
                <a:rPr lang="en-US" sz="1400" dirty="0">
                  <a:latin typeface="Times New Roman" pitchFamily="18" charset="0"/>
                  <a:cs typeface="Times New Roman" pitchFamily="18" charset="0"/>
                </a:rPr>
                <a:t>OD Demand</a:t>
              </a:r>
            </a:p>
          </p:txBody>
        </p:sp>
        <p:sp>
          <p:nvSpPr>
            <p:cNvPr id="391185" name="Text Box 17"/>
            <p:cNvSpPr txBox="1">
              <a:spLocks noChangeArrowheads="1"/>
            </p:cNvSpPr>
            <p:nvPr/>
          </p:nvSpPr>
          <p:spPr bwMode="auto">
            <a:xfrm>
              <a:off x="2016" y="3774"/>
              <a:ext cx="816" cy="379"/>
            </a:xfrm>
            <a:prstGeom prst="rect">
              <a:avLst/>
            </a:prstGeom>
            <a:solidFill>
              <a:srgbClr val="33CCFF"/>
            </a:solidFill>
            <a:ln w="9525">
              <a:noFill/>
              <a:miter lim="800000"/>
              <a:headEnd/>
              <a:tailEnd/>
            </a:ln>
            <a:effectLst/>
          </p:spPr>
          <p:txBody>
            <a:bodyPr>
              <a:spAutoFit/>
            </a:bodyPr>
            <a:lstStyle/>
            <a:p>
              <a:pPr algn="l" eaLnBrk="1" hangingPunct="1"/>
              <a:r>
                <a:rPr lang="en-US" sz="1400" dirty="0">
                  <a:latin typeface="Times New Roman" pitchFamily="18" charset="0"/>
                  <a:cs typeface="Times New Roman" pitchFamily="18" charset="0"/>
                </a:rPr>
                <a:t>Traffic Assignment</a:t>
              </a:r>
              <a:endParaRPr lang="en-US" sz="900" dirty="0">
                <a:latin typeface="Times New Roman" pitchFamily="18" charset="0"/>
                <a:cs typeface="Times New Roman" pitchFamily="18" charset="0"/>
              </a:endParaRPr>
            </a:p>
          </p:txBody>
        </p:sp>
        <p:graphicFrame>
          <p:nvGraphicFramePr>
            <p:cNvPr id="391186" name="Object 18"/>
            <p:cNvGraphicFramePr>
              <a:graphicFrameLocks noChangeAspect="1"/>
            </p:cNvGraphicFramePr>
            <p:nvPr/>
          </p:nvGraphicFramePr>
          <p:xfrm>
            <a:off x="3696" y="3072"/>
            <a:ext cx="432" cy="477"/>
          </p:xfrm>
          <a:graphic>
            <a:graphicData uri="http://schemas.openxmlformats.org/presentationml/2006/ole">
              <mc:AlternateContent xmlns:mc="http://schemas.openxmlformats.org/markup-compatibility/2006">
                <mc:Choice xmlns:v="urn:schemas-microsoft-com:vml" Requires="v">
                  <p:oleObj name="VISIO" r:id="rId9" imgW="3071520" imgH="1655280" progId="Visio.Drawing.11">
                    <p:embed/>
                  </p:oleObj>
                </mc:Choice>
                <mc:Fallback>
                  <p:oleObj name="VISIO" r:id="rId9" imgW="3071520" imgH="1655280" progId="Visio.Drawing.11">
                    <p:embed/>
                    <p:pic>
                      <p:nvPicPr>
                        <p:cNvPr id="391186"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6" y="3072"/>
                          <a:ext cx="432"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1187" name="Text Box 19"/>
            <p:cNvSpPr txBox="1">
              <a:spLocks noChangeArrowheads="1"/>
            </p:cNvSpPr>
            <p:nvPr/>
          </p:nvSpPr>
          <p:spPr bwMode="auto">
            <a:xfrm>
              <a:off x="1152" y="3072"/>
              <a:ext cx="806" cy="221"/>
            </a:xfrm>
            <a:prstGeom prst="rect">
              <a:avLst/>
            </a:prstGeom>
            <a:solidFill>
              <a:srgbClr val="FF6600"/>
            </a:solidFill>
            <a:ln w="9525">
              <a:noFill/>
              <a:miter lim="800000"/>
              <a:headEnd/>
              <a:tailEnd/>
            </a:ln>
            <a:effectLst/>
          </p:spPr>
          <p:txBody>
            <a:bodyPr>
              <a:spAutoFit/>
            </a:bodyPr>
            <a:lstStyle/>
            <a:p>
              <a:pPr algn="l" eaLnBrk="1" hangingPunct="1"/>
              <a:r>
                <a:rPr lang="en-US" sz="1400" dirty="0">
                  <a:latin typeface="Times New Roman" pitchFamily="18" charset="0"/>
                  <a:cs typeface="Times New Roman" pitchFamily="18" charset="0"/>
                </a:rPr>
                <a:t>Flow Pattern</a:t>
              </a:r>
            </a:p>
          </p:txBody>
        </p:sp>
        <p:sp>
          <p:nvSpPr>
            <p:cNvPr id="391188" name="AutoShape 20"/>
            <p:cNvSpPr>
              <a:spLocks noChangeArrowheads="1"/>
            </p:cNvSpPr>
            <p:nvPr/>
          </p:nvSpPr>
          <p:spPr bwMode="auto">
            <a:xfrm>
              <a:off x="1152" y="2592"/>
              <a:ext cx="2784" cy="486"/>
            </a:xfrm>
            <a:prstGeom prst="curvedDownArrow">
              <a:avLst>
                <a:gd name="adj1" fmla="val 114568"/>
                <a:gd name="adj2" fmla="val 229136"/>
                <a:gd name="adj3" fmla="val 33333"/>
              </a:avLst>
            </a:prstGeom>
            <a:solidFill>
              <a:schemeClr val="accent1"/>
            </a:solidFill>
            <a:ln w="9525">
              <a:solidFill>
                <a:schemeClr val="tx1"/>
              </a:solid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391189" name="Text Box 21"/>
            <p:cNvSpPr txBox="1">
              <a:spLocks noChangeArrowheads="1"/>
            </p:cNvSpPr>
            <p:nvPr/>
          </p:nvSpPr>
          <p:spPr bwMode="auto">
            <a:xfrm>
              <a:off x="1968" y="2400"/>
              <a:ext cx="960" cy="535"/>
            </a:xfrm>
            <a:prstGeom prst="rect">
              <a:avLst/>
            </a:prstGeom>
            <a:solidFill>
              <a:srgbClr val="33CCFF"/>
            </a:solidFill>
            <a:ln w="9525">
              <a:noFill/>
              <a:miter lim="800000"/>
              <a:headEnd/>
              <a:tailEnd/>
            </a:ln>
            <a:effectLst/>
          </p:spPr>
          <p:txBody>
            <a:bodyPr>
              <a:spAutoFit/>
            </a:bodyPr>
            <a:lstStyle/>
            <a:p>
              <a:pPr algn="l" eaLnBrk="1" hangingPunct="1"/>
              <a:r>
                <a:rPr lang="en-US" sz="1400" dirty="0">
                  <a:latin typeface="Times New Roman" pitchFamily="18" charset="0"/>
                  <a:cs typeface="Times New Roman" pitchFamily="18" charset="0"/>
                </a:rPr>
                <a:t>ODME Optimization Model</a:t>
              </a:r>
            </a:p>
          </p:txBody>
        </p:sp>
        <p:graphicFrame>
          <p:nvGraphicFramePr>
            <p:cNvPr id="391190" name="Object 22"/>
            <p:cNvGraphicFramePr>
              <a:graphicFrameLocks noChangeAspect="1"/>
            </p:cNvGraphicFramePr>
            <p:nvPr/>
          </p:nvGraphicFramePr>
          <p:xfrm>
            <a:off x="576" y="3072"/>
            <a:ext cx="432" cy="418"/>
          </p:xfrm>
          <a:graphic>
            <a:graphicData uri="http://schemas.openxmlformats.org/presentationml/2006/ole">
              <mc:AlternateContent xmlns:mc="http://schemas.openxmlformats.org/markup-compatibility/2006">
                <mc:Choice xmlns:v="urn:schemas-microsoft-com:vml" Requires="v">
                  <p:oleObj name="VISIO" r:id="rId11" imgW="3071520" imgH="1655280" progId="Visio.Drawing.11">
                    <p:embed/>
                  </p:oleObj>
                </mc:Choice>
                <mc:Fallback>
                  <p:oleObj name="VISIO" r:id="rId11" imgW="3071520" imgH="1655280" progId="Visio.Drawing.11">
                    <p:embed/>
                    <p:pic>
                      <p:nvPicPr>
                        <p:cNvPr id="39119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3072"/>
                          <a:ext cx="432"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1191" name="Text Box 23"/>
            <p:cNvSpPr txBox="1">
              <a:spLocks noChangeArrowheads="1"/>
            </p:cNvSpPr>
            <p:nvPr/>
          </p:nvSpPr>
          <p:spPr bwMode="auto">
            <a:xfrm>
              <a:off x="1152" y="3312"/>
              <a:ext cx="1008" cy="221"/>
            </a:xfrm>
            <a:prstGeom prst="rect">
              <a:avLst/>
            </a:prstGeom>
            <a:solidFill>
              <a:srgbClr val="FF6600"/>
            </a:solidFill>
            <a:ln w="9525">
              <a:noFill/>
              <a:miter lim="800000"/>
              <a:headEnd/>
              <a:tailEnd/>
            </a:ln>
            <a:effectLst/>
          </p:spPr>
          <p:txBody>
            <a:bodyPr>
              <a:spAutoFit/>
            </a:bodyPr>
            <a:lstStyle/>
            <a:p>
              <a:pPr algn="l" eaLnBrk="1" hangingPunct="1"/>
              <a:r>
                <a:rPr lang="en-US" sz="1400">
                  <a:latin typeface="Times New Roman" pitchFamily="18" charset="0"/>
                  <a:cs typeface="Times New Roman" pitchFamily="18" charset="0"/>
                </a:rPr>
                <a:t>Link Proportions</a:t>
              </a:r>
            </a:p>
          </p:txBody>
        </p:sp>
      </p:grpSp>
    </p:spTree>
    <p:extLst>
      <p:ext uri="{BB962C8B-B14F-4D97-AF65-F5344CB8AC3E}">
        <p14:creationId xmlns:p14="http://schemas.microsoft.com/office/powerpoint/2010/main" val="2624778183"/>
      </p:ext>
    </p:extLst>
  </p:cSld>
  <p:clrMapOvr>
    <a:masterClrMapping/>
  </p:clrMapOvr>
  <p:transition advTm="125460"/>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93" name="Rectangle 25"/>
          <p:cNvSpPr>
            <a:spLocks noChangeArrowheads="1"/>
          </p:cNvSpPr>
          <p:nvPr/>
        </p:nvSpPr>
        <p:spPr bwMode="auto">
          <a:xfrm>
            <a:off x="304800" y="3276600"/>
            <a:ext cx="4038600" cy="3140075"/>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algn="l"/>
            <a:r>
              <a:rPr lang="en-US" sz="1800" u="sng" dirty="0"/>
              <a:t>Link Proportions (</a:t>
            </a:r>
            <a:r>
              <a:rPr lang="en-US" sz="1800" i="1" u="sng" dirty="0"/>
              <a:t>Assignment matrix</a:t>
            </a:r>
            <a:r>
              <a:rPr lang="en-US" sz="1800" u="sng" dirty="0"/>
              <a:t>) </a:t>
            </a:r>
          </a:p>
          <a:p>
            <a:pPr algn="l"/>
            <a:r>
              <a:rPr lang="en-US" sz="1800" dirty="0"/>
              <a:t>Fraction of vehicular demand flow from </a:t>
            </a:r>
            <a:r>
              <a:rPr lang="en-US" sz="1800" b="1" dirty="0">
                <a:solidFill>
                  <a:srgbClr val="FF3300"/>
                </a:solidFill>
              </a:rPr>
              <a:t>OD pair( </a:t>
            </a:r>
            <a:r>
              <a:rPr lang="en-US" sz="1800" b="1" i="1" dirty="0" err="1">
                <a:solidFill>
                  <a:srgbClr val="FF3300"/>
                </a:solidFill>
              </a:rPr>
              <a:t>i</a:t>
            </a:r>
            <a:r>
              <a:rPr lang="en-US" sz="1800" b="1" i="1" dirty="0">
                <a:solidFill>
                  <a:srgbClr val="FF3300"/>
                </a:solidFill>
              </a:rPr>
              <a:t>,</a:t>
            </a:r>
            <a:r>
              <a:rPr lang="en-US" sz="1800" b="1" dirty="0">
                <a:solidFill>
                  <a:srgbClr val="FF3300"/>
                </a:solidFill>
              </a:rPr>
              <a:t> </a:t>
            </a:r>
            <a:r>
              <a:rPr lang="en-US" sz="1800" b="1" i="1" dirty="0">
                <a:solidFill>
                  <a:srgbClr val="FF3300"/>
                </a:solidFill>
              </a:rPr>
              <a:t>j</a:t>
            </a:r>
            <a:r>
              <a:rPr lang="en-US" sz="1800" b="1" dirty="0">
                <a:solidFill>
                  <a:srgbClr val="FF3300"/>
                </a:solidFill>
              </a:rPr>
              <a:t>)</a:t>
            </a:r>
            <a:r>
              <a:rPr lang="en-US" sz="1800" dirty="0"/>
              <a:t> contributing to the flow on </a:t>
            </a:r>
            <a:r>
              <a:rPr lang="en-US" sz="1800" b="1" dirty="0">
                <a:solidFill>
                  <a:srgbClr val="FF3300"/>
                </a:solidFill>
              </a:rPr>
              <a:t>link </a:t>
            </a:r>
            <a:r>
              <a:rPr lang="en-US" sz="1800" b="1" i="1" dirty="0">
                <a:solidFill>
                  <a:srgbClr val="FF3300"/>
                </a:solidFill>
              </a:rPr>
              <a:t>l</a:t>
            </a:r>
          </a:p>
          <a:p>
            <a:pPr algn="l"/>
            <a:endParaRPr lang="en-US" sz="1800" i="1" dirty="0"/>
          </a:p>
          <a:p>
            <a:pPr algn="l"/>
            <a:endParaRPr lang="en-US" sz="1800" i="1" dirty="0"/>
          </a:p>
          <a:p>
            <a:pPr algn="l"/>
            <a:endParaRPr lang="en-US" sz="1800" i="1" dirty="0"/>
          </a:p>
          <a:p>
            <a:pPr algn="l"/>
            <a:r>
              <a:rPr lang="en-US" sz="1800" u="sng" dirty="0"/>
              <a:t>OD pair	1-&gt;3     1-&gt;4    2-&gt;3      2-&gt;4</a:t>
            </a:r>
          </a:p>
          <a:p>
            <a:pPr algn="l"/>
            <a:r>
              <a:rPr lang="en-US" sz="1400" dirty="0">
                <a:latin typeface="Courier New" pitchFamily="49" charset="0"/>
              </a:rPr>
              <a:t>Link a   1      1      0      0</a:t>
            </a:r>
          </a:p>
          <a:p>
            <a:pPr algn="l"/>
            <a:r>
              <a:rPr lang="en-US" sz="1400" dirty="0">
                <a:latin typeface="Courier New" pitchFamily="49" charset="0"/>
              </a:rPr>
              <a:t>Link b   1      1      1      0.3</a:t>
            </a:r>
          </a:p>
          <a:p>
            <a:pPr algn="l"/>
            <a:r>
              <a:rPr lang="en-US" sz="1400" dirty="0">
                <a:latin typeface="Courier New" pitchFamily="49" charset="0"/>
              </a:rPr>
              <a:t>Link c   0      0      0      0.7</a:t>
            </a:r>
          </a:p>
          <a:p>
            <a:pPr algn="l"/>
            <a:endParaRPr lang="en-US" sz="1400" dirty="0">
              <a:latin typeface="Courier New" pitchFamily="49" charset="0"/>
            </a:endParaRPr>
          </a:p>
        </p:txBody>
      </p:sp>
      <p:sp>
        <p:nvSpPr>
          <p:cNvPr id="442391" name="Rectangle 23"/>
          <p:cNvSpPr>
            <a:spLocks noChangeArrowheads="1"/>
          </p:cNvSpPr>
          <p:nvPr/>
        </p:nvSpPr>
        <p:spPr bwMode="auto">
          <a:xfrm>
            <a:off x="3352800" y="990600"/>
            <a:ext cx="2012950" cy="366713"/>
          </a:xfrm>
          <a:prstGeom prst="rect">
            <a:avLst/>
          </a:prstGeom>
          <a:solidFill>
            <a:srgbClr val="FFCC99"/>
          </a:solidFill>
          <a:ln w="9525">
            <a:noFill/>
            <a:miter lim="800000"/>
            <a:headEnd/>
            <a:tailEnd/>
          </a:ln>
          <a:effectLst/>
        </p:spPr>
        <p:txBody>
          <a:bodyPr wrap="none">
            <a:spAutoFit/>
          </a:bodyPr>
          <a:lstStyle/>
          <a:p>
            <a:pPr>
              <a:buFont typeface="Wingdings" pitchFamily="2" charset="2"/>
              <a:buNone/>
            </a:pPr>
            <a:r>
              <a:rPr lang="en-US" sz="1800"/>
              <a:t>Path Flow Structure</a:t>
            </a:r>
          </a:p>
        </p:txBody>
      </p:sp>
      <p:graphicFrame>
        <p:nvGraphicFramePr>
          <p:cNvPr id="442394" name="Object 26"/>
          <p:cNvGraphicFramePr>
            <a:graphicFrameLocks noChangeAspect="1"/>
          </p:cNvGraphicFramePr>
          <p:nvPr/>
        </p:nvGraphicFramePr>
        <p:xfrm>
          <a:off x="2819400" y="1447800"/>
          <a:ext cx="3276600" cy="1595438"/>
        </p:xfrm>
        <a:graphic>
          <a:graphicData uri="http://schemas.openxmlformats.org/presentationml/2006/ole">
            <mc:AlternateContent xmlns:mc="http://schemas.openxmlformats.org/markup-compatibility/2006">
              <mc:Choice xmlns:v="urn:schemas-microsoft-com:vml" Requires="v">
                <p:oleObj name="Visio" r:id="rId3" imgW="2077200" imgH="1011240" progId="Visio.Drawing.11">
                  <p:embed/>
                </p:oleObj>
              </mc:Choice>
              <mc:Fallback>
                <p:oleObj name="Visio" r:id="rId3" imgW="2077200" imgH="1011240" progId="Visio.Drawing.11">
                  <p:embed/>
                  <p:pic>
                    <p:nvPicPr>
                      <p:cNvPr id="442394"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447800"/>
                        <a:ext cx="3276600"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2370" name="Rectangle 2"/>
          <p:cNvSpPr>
            <a:spLocks noGrp="1" noChangeArrowheads="1"/>
          </p:cNvSpPr>
          <p:nvPr>
            <p:ph type="title"/>
          </p:nvPr>
        </p:nvSpPr>
        <p:spPr>
          <a:xfrm>
            <a:off x="0" y="0"/>
            <a:ext cx="8839200" cy="914400"/>
          </a:xfrm>
        </p:spPr>
        <p:txBody>
          <a:bodyPr>
            <a:normAutofit/>
          </a:bodyPr>
          <a:lstStyle/>
          <a:p>
            <a:r>
              <a:rPr lang="en-US" sz="4000" dirty="0"/>
              <a:t>What is Link-Flow Proportion?</a:t>
            </a:r>
          </a:p>
        </p:txBody>
      </p:sp>
      <p:graphicFrame>
        <p:nvGraphicFramePr>
          <p:cNvPr id="442371" name="Object 3"/>
          <p:cNvGraphicFramePr>
            <a:graphicFrameLocks noGrp="1" noChangeAspect="1"/>
          </p:cNvGraphicFramePr>
          <p:nvPr>
            <p:ph sz="half" idx="1"/>
          </p:nvPr>
        </p:nvGraphicFramePr>
        <p:xfrm>
          <a:off x="1154113" y="4038600"/>
          <a:ext cx="1725612" cy="874713"/>
        </p:xfrm>
        <a:graphic>
          <a:graphicData uri="http://schemas.openxmlformats.org/presentationml/2006/ole">
            <mc:AlternateContent xmlns:mc="http://schemas.openxmlformats.org/markup-compatibility/2006">
              <mc:Choice xmlns:v="urn:schemas-microsoft-com:vml" Requires="v">
                <p:oleObj name="Equation" r:id="rId5" imgW="927000" imgH="469800" progId="Equation.3">
                  <p:embed/>
                </p:oleObj>
              </mc:Choice>
              <mc:Fallback>
                <p:oleObj name="Equation" r:id="rId5" imgW="927000" imgH="469800" progId="Equation.3">
                  <p:embed/>
                  <p:pic>
                    <p:nvPicPr>
                      <p:cNvPr id="4423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4113" y="4038600"/>
                        <a:ext cx="1725612"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2425" name="Object 57"/>
          <p:cNvGraphicFramePr>
            <a:graphicFrameLocks noChangeAspect="1"/>
          </p:cNvGraphicFramePr>
          <p:nvPr/>
        </p:nvGraphicFramePr>
        <p:xfrm>
          <a:off x="4419600" y="4876800"/>
          <a:ext cx="4495800" cy="1225550"/>
        </p:xfrm>
        <a:graphic>
          <a:graphicData uri="http://schemas.openxmlformats.org/presentationml/2006/ole">
            <mc:AlternateContent xmlns:mc="http://schemas.openxmlformats.org/markup-compatibility/2006">
              <mc:Choice xmlns:v="urn:schemas-microsoft-com:vml" Requires="v">
                <p:oleObj name="Visio" r:id="rId7" imgW="3168360" imgH="862920" progId="Visio.Drawing.11">
                  <p:embed/>
                </p:oleObj>
              </mc:Choice>
              <mc:Fallback>
                <p:oleObj name="Visio" r:id="rId7" imgW="3168360" imgH="862920" progId="Visio.Drawing.11">
                  <p:embed/>
                  <p:pic>
                    <p:nvPicPr>
                      <p:cNvPr id="442425" name="Object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4876800"/>
                        <a:ext cx="449580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7958770"/>
      </p:ext>
    </p:extLst>
  </p:cSld>
  <p:clrMapOvr>
    <a:masterClrMapping/>
  </p:clrMapOvr>
  <p:transition advTm="131539"/>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normAutofit fontScale="90000"/>
          </a:bodyPr>
          <a:lstStyle/>
          <a:p>
            <a:r>
              <a:rPr lang="en-US" dirty="0"/>
              <a:t>Time-Dependent Shortest Path Algorithm </a:t>
            </a:r>
            <a:br>
              <a:rPr lang="en-US" b="1"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C++ implementation</a:t>
            </a:r>
          </a:p>
          <a:p>
            <a:pPr lvl="2"/>
            <a:r>
              <a:rPr lang="en-US" dirty="0">
                <a:sym typeface="Wingdings" pitchFamily="2" charset="2"/>
              </a:rPr>
              <a:t>Use standard template library (STL) for complicating data structure (e.g. multi-dimensional vector, list, map (hash table)</a:t>
            </a:r>
          </a:p>
          <a:p>
            <a:pPr lvl="2"/>
            <a:r>
              <a:rPr lang="en-US" dirty="0">
                <a:sym typeface="Wingdings" pitchFamily="2" charset="2"/>
              </a:rPr>
              <a:t>Customized efficient structure for shortest path algorithm</a:t>
            </a:r>
          </a:p>
          <a:p>
            <a:r>
              <a:rPr lang="en-US" dirty="0"/>
              <a:t>Multiple processor-oriented </a:t>
            </a:r>
          </a:p>
          <a:p>
            <a:pPr marL="800100" lvl="3" indent="-342900"/>
            <a:r>
              <a:rPr lang="en-US" dirty="0" err="1">
                <a:sym typeface="Wingdings" pitchFamily="2" charset="2"/>
              </a:rPr>
              <a:t>OpenMP</a:t>
            </a:r>
            <a:r>
              <a:rPr lang="en-US" dirty="0">
                <a:sym typeface="Wingdings" pitchFamily="2" charset="2"/>
              </a:rPr>
              <a:t>  technique for using multiple processors</a:t>
            </a:r>
            <a:endParaRPr lang="en-US" dirty="0"/>
          </a:p>
          <a:p>
            <a:r>
              <a:rPr lang="en-US" dirty="0"/>
              <a:t>Shortest path algorithm</a:t>
            </a:r>
          </a:p>
          <a:p>
            <a:pPr lvl="1"/>
            <a:r>
              <a:rPr lang="en-US" dirty="0"/>
              <a:t>Label correcting  with </a:t>
            </a:r>
            <a:r>
              <a:rPr lang="en-US" dirty="0" err="1"/>
              <a:t>deque</a:t>
            </a:r>
            <a:endParaRPr lang="en-US" dirty="0"/>
          </a:p>
          <a:p>
            <a:pPr lvl="1"/>
            <a:r>
              <a:rPr lang="en-US" dirty="0"/>
              <a:t>Single departure time, origin-based. </a:t>
            </a:r>
          </a:p>
          <a:p>
            <a:pPr lvl="2"/>
            <a:r>
              <a:rPr lang="en-US" dirty="0"/>
              <a:t>The algorithm is called iteratively for each  departure time to calculate shortest paths for all departure times</a:t>
            </a:r>
          </a:p>
          <a:p>
            <a:endParaRPr lang="en-US" dirty="0"/>
          </a:p>
        </p:txBody>
      </p:sp>
      <p:sp>
        <p:nvSpPr>
          <p:cNvPr id="4" name="Slide Number Placeholder 3"/>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17</a:t>
            </a:fld>
            <a:endParaRPr lang="en-US"/>
          </a:p>
        </p:txBody>
      </p:sp>
    </p:spTree>
    <p:extLst>
      <p:ext uri="{BB962C8B-B14F-4D97-AF65-F5344CB8AC3E}">
        <p14:creationId xmlns:p14="http://schemas.microsoft.com/office/powerpoint/2010/main" val="57377016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sz="4000" dirty="0"/>
              <a:t>Two Common Questions…</a:t>
            </a:r>
          </a:p>
        </p:txBody>
      </p:sp>
      <p:sp>
        <p:nvSpPr>
          <p:cNvPr id="15363" name="Rectangle 3"/>
          <p:cNvSpPr>
            <a:spLocks noGrp="1" noChangeArrowheads="1"/>
          </p:cNvSpPr>
          <p:nvPr>
            <p:ph idx="1"/>
          </p:nvPr>
        </p:nvSpPr>
        <p:spPr/>
        <p:txBody>
          <a:bodyPr>
            <a:normAutofit fontScale="92500" lnSpcReduction="10000"/>
          </a:bodyPr>
          <a:lstStyle/>
          <a:p>
            <a:pPr marL="514350" indent="-514350" eaLnBrk="1" hangingPunct="1">
              <a:buAutoNum type="arabicPeriod"/>
            </a:pPr>
            <a:r>
              <a:rPr lang="en-US" sz="3000" dirty="0"/>
              <a:t>Travel time IS NOT the only factor in travel route choice utility function. </a:t>
            </a:r>
          </a:p>
          <a:p>
            <a:pPr lvl="1" eaLnBrk="1" hangingPunct="1"/>
            <a:r>
              <a:rPr lang="en-US" sz="2600" dirty="0"/>
              <a:t>A long list of </a:t>
            </a:r>
            <a:r>
              <a:rPr lang="en-US" sz="2600" dirty="0">
                <a:solidFill>
                  <a:srgbClr val="FF0000"/>
                </a:solidFill>
              </a:rPr>
              <a:t>additional route choice factors: </a:t>
            </a:r>
            <a:r>
              <a:rPr lang="en-US" sz="2600" dirty="0"/>
              <a:t>Highway bias, distance consideration, # of signals, inherence preferences</a:t>
            </a:r>
          </a:p>
          <a:p>
            <a:pPr marL="742950" lvl="2" indent="-342900"/>
            <a:r>
              <a:rPr lang="en-US" sz="3000" dirty="0">
                <a:solidFill>
                  <a:srgbClr val="0070C0"/>
                </a:solidFill>
              </a:rPr>
              <a:t>Do we need to reach the “perfect” travel-time-based UE in ODME?</a:t>
            </a:r>
          </a:p>
          <a:p>
            <a:pPr eaLnBrk="1" hangingPunct="1">
              <a:buNone/>
            </a:pPr>
            <a:endParaRPr lang="en-US" sz="3000" dirty="0"/>
          </a:p>
          <a:p>
            <a:pPr eaLnBrk="1" hangingPunct="1">
              <a:buNone/>
            </a:pPr>
            <a:r>
              <a:rPr lang="en-US" sz="3000" dirty="0"/>
              <a:t>2. Can we </a:t>
            </a:r>
            <a:r>
              <a:rPr lang="en-US" sz="3000" dirty="0">
                <a:solidFill>
                  <a:srgbClr val="FF0000"/>
                </a:solidFill>
              </a:rPr>
              <a:t>combine/integrate</a:t>
            </a:r>
            <a:r>
              <a:rPr lang="en-US" sz="3000" dirty="0"/>
              <a:t> traffic assignment and OD demand estimation? (Both aim to adjust flows in a network)</a:t>
            </a:r>
          </a:p>
          <a:p>
            <a:pPr lvl="1" eaLnBrk="1" hangingPunct="1"/>
            <a:endParaRPr lang="en-US" sz="2000" dirty="0"/>
          </a:p>
        </p:txBody>
      </p:sp>
    </p:spTree>
    <p:extLst>
      <p:ext uri="{BB962C8B-B14F-4D97-AF65-F5344CB8AC3E}">
        <p14:creationId xmlns:p14="http://schemas.microsoft.com/office/powerpoint/2010/main" val="27650722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Times New Roman" pitchFamily="18" charset="0"/>
              </a:rPr>
              <a:t>What is the Difficulty of Dynamic ODME under Congested Conditions?</a:t>
            </a:r>
            <a:endParaRPr lang="en-US" sz="4000" dirty="0">
              <a:cs typeface="Times New Roman" pitchFamily="18" charset="0"/>
            </a:endParaRPr>
          </a:p>
        </p:txBody>
      </p:sp>
      <p:sp>
        <p:nvSpPr>
          <p:cNvPr id="3" name="Content Placeholder 2"/>
          <p:cNvSpPr>
            <a:spLocks noGrp="1"/>
          </p:cNvSpPr>
          <p:nvPr>
            <p:ph idx="1"/>
          </p:nvPr>
        </p:nvSpPr>
        <p:spPr>
          <a:xfrm>
            <a:off x="304800" y="1447800"/>
            <a:ext cx="8229600" cy="4297363"/>
          </a:xfrm>
        </p:spPr>
        <p:txBody>
          <a:bodyPr>
            <a:normAutofit fontScale="92500" lnSpcReduction="20000"/>
          </a:bodyPr>
          <a:lstStyle/>
          <a:p>
            <a:pPr marL="857250" lvl="1" indent="-457200">
              <a:buNone/>
            </a:pPr>
            <a:r>
              <a:rPr lang="en-US" sz="3000" dirty="0">
                <a:latin typeface="Times New Roman" pitchFamily="18" charset="0"/>
                <a:cs typeface="Times New Roman" pitchFamily="18" charset="0"/>
              </a:rPr>
              <a:t>Single value of flow volume observation could correspond to free-flow and congested states </a:t>
            </a: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endParaRPr lang="en-US" sz="2200" dirty="0">
              <a:latin typeface="Times New Roman" pitchFamily="18" charset="0"/>
              <a:cs typeface="Times New Roman" pitchFamily="18" charset="0"/>
            </a:endParaRPr>
          </a:p>
          <a:p>
            <a:pPr marL="857250" lvl="1" indent="-457200">
              <a:buNone/>
            </a:pPr>
            <a:r>
              <a:rPr lang="en-US" sz="3000" dirty="0">
                <a:latin typeface="Times New Roman" pitchFamily="18" charset="0"/>
                <a:cs typeface="Times New Roman" pitchFamily="18" charset="0"/>
              </a:rPr>
              <a:t>No linear link proportions available for </a:t>
            </a:r>
            <a:r>
              <a:rPr lang="en-US" sz="3000" dirty="0">
                <a:solidFill>
                  <a:srgbClr val="FF0000"/>
                </a:solidFill>
                <a:latin typeface="Times New Roman" pitchFamily="18" charset="0"/>
                <a:cs typeface="Times New Roman" pitchFamily="18" charset="0"/>
              </a:rPr>
              <a:t>density and travel time </a:t>
            </a:r>
            <a:r>
              <a:rPr lang="en-US" sz="3000" dirty="0">
                <a:latin typeface="Times New Roman" pitchFamily="18" charset="0"/>
                <a:cs typeface="Times New Roman" pitchFamily="18" charset="0"/>
              </a:rPr>
              <a:t>measurements</a:t>
            </a:r>
          </a:p>
          <a:p>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171</a:t>
            </a:fld>
            <a:endParaRPr lang="en-US">
              <a:latin typeface="Times New Roman" pitchFamily="18" charset="0"/>
              <a:cs typeface="Times New Roman" pitchFamily="18" charset="0"/>
            </a:endParaRPr>
          </a:p>
        </p:txBody>
      </p:sp>
      <p:graphicFrame>
        <p:nvGraphicFramePr>
          <p:cNvPr id="5" name="Chart 4"/>
          <p:cNvGraphicFramePr/>
          <p:nvPr/>
        </p:nvGraphicFramePr>
        <p:xfrm>
          <a:off x="3657600" y="2819400"/>
          <a:ext cx="4572000" cy="2362200"/>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Arrow Connector 6"/>
          <p:cNvCxnSpPr/>
          <p:nvPr/>
        </p:nvCxnSpPr>
        <p:spPr>
          <a:xfrm>
            <a:off x="4419600" y="3352800"/>
            <a:ext cx="27432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4343400" y="2362200"/>
            <a:ext cx="598434"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Free</a:t>
            </a:r>
          </a:p>
          <a:p>
            <a:r>
              <a:rPr lang="en-US" dirty="0"/>
              <a:t>flow</a:t>
            </a:r>
          </a:p>
        </p:txBody>
      </p:sp>
      <p:sp>
        <p:nvSpPr>
          <p:cNvPr id="10" name="TextBox 9"/>
          <p:cNvSpPr txBox="1"/>
          <p:nvPr/>
        </p:nvSpPr>
        <p:spPr>
          <a:xfrm>
            <a:off x="5638800" y="2743200"/>
            <a:ext cx="117314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a:t>Congested</a:t>
            </a:r>
          </a:p>
        </p:txBody>
      </p:sp>
    </p:spTree>
    <p:extLst>
      <p:ext uri="{BB962C8B-B14F-4D97-AF65-F5344CB8AC3E}">
        <p14:creationId xmlns:p14="http://schemas.microsoft.com/office/powerpoint/2010/main" val="1090500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Proposed Approaches </a:t>
            </a:r>
          </a:p>
        </p:txBody>
      </p:sp>
      <p:sp>
        <p:nvSpPr>
          <p:cNvPr id="3" name="Content Placeholder 2"/>
          <p:cNvSpPr>
            <a:spLocks noGrp="1"/>
          </p:cNvSpPr>
          <p:nvPr>
            <p:ph idx="1"/>
          </p:nvPr>
        </p:nvSpPr>
        <p:spPr/>
        <p:txBody>
          <a:bodyPr>
            <a:normAutofit fontScale="92500" lnSpcReduction="10000"/>
          </a:bodyPr>
          <a:lstStyle/>
          <a:p>
            <a:pPr>
              <a:buNone/>
            </a:pPr>
            <a:r>
              <a:rPr lang="en-US" dirty="0"/>
              <a:t>1. Path Flow Adjustment</a:t>
            </a:r>
          </a:p>
          <a:p>
            <a:pPr lvl="2"/>
            <a:r>
              <a:rPr lang="en-US" sz="2800" dirty="0"/>
              <a:t>Combine  OD estimation/adjustment with traffic assignment </a:t>
            </a:r>
          </a:p>
          <a:p>
            <a:pPr lvl="2"/>
            <a:r>
              <a:rPr lang="en-US" sz="2800" dirty="0"/>
              <a:t>Final solution is a set of path flow patterns satisfying “tolled user equilibrium”</a:t>
            </a:r>
          </a:p>
          <a:p>
            <a:endParaRPr lang="en-US" dirty="0"/>
          </a:p>
          <a:p>
            <a:pPr>
              <a:buNone/>
            </a:pPr>
            <a:r>
              <a:rPr lang="en-US" dirty="0"/>
              <a:t>2. Approximate Gradient Method </a:t>
            </a:r>
          </a:p>
          <a:p>
            <a:pPr lvl="1"/>
            <a:r>
              <a:rPr lang="en-US" sz="3200" dirty="0"/>
              <a:t>Use spatial queue model to calculate link flow/density change due to incoming path flow change</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pPr/>
              <a:t>172</a:t>
            </a:fld>
            <a:endParaRPr lang="en-US"/>
          </a:p>
        </p:txBody>
      </p:sp>
    </p:spTree>
    <p:extLst>
      <p:ext uri="{BB962C8B-B14F-4D97-AF65-F5344CB8AC3E}">
        <p14:creationId xmlns:p14="http://schemas.microsoft.com/office/powerpoint/2010/main" val="271337860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228600" y="990601"/>
            <a:ext cx="8517268" cy="4524315"/>
          </a:xfrm>
          <a:prstGeom prst="rect">
            <a:avLst/>
          </a:prstGeom>
          <a:noFill/>
        </p:spPr>
        <p:txBody>
          <a:bodyPr wrap="square" rtlCol="0">
            <a:spAutoFit/>
          </a:bodyPr>
          <a:lstStyle/>
          <a:p>
            <a:pPr marL="457200" indent="-457200">
              <a:buAutoNum type="arabicParenBoth"/>
            </a:pPr>
            <a:r>
              <a:rPr lang="en-US" sz="2400" dirty="0">
                <a:latin typeface="Times New Roman" pitchFamily="18" charset="0"/>
                <a:cs typeface="Times New Roman" pitchFamily="18" charset="0"/>
              </a:rPr>
              <a:t>Deviation between measured and estimated traffic states</a:t>
            </a:r>
          </a:p>
          <a:p>
            <a:pPr marL="457200" indent="-457200">
              <a:buAutoNum type="arabicParenBoth"/>
            </a:pPr>
            <a:endParaRPr lang="en-US" sz="2400" dirty="0">
              <a:latin typeface="Times New Roman" pitchFamily="18" charset="0"/>
              <a:cs typeface="Times New Roman" pitchFamily="18" charset="0"/>
            </a:endParaRPr>
          </a:p>
          <a:p>
            <a:pPr marL="457200" indent="-457200">
              <a:buAutoNum type="arabicParenBoth"/>
            </a:pPr>
            <a:r>
              <a:rPr lang="en-US" sz="2400" dirty="0">
                <a:latin typeface="Times New Roman" pitchFamily="18" charset="0"/>
                <a:cs typeface="Times New Roman" pitchFamily="18" charset="0"/>
              </a:rPr>
              <a:t>Deviation between aggregated path flows and target OD flows</a:t>
            </a:r>
          </a:p>
          <a:p>
            <a:r>
              <a:rPr lang="en-US" dirty="0">
                <a:latin typeface="Times New Roman" pitchFamily="18" charset="0"/>
                <a:cs typeface="Times New Roman" pitchFamily="18" charset="0"/>
              </a:rPr>
              <a:t>	</a:t>
            </a: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t>
            </a:r>
          </a:p>
        </p:txBody>
      </p:sp>
      <p:sp>
        <p:nvSpPr>
          <p:cNvPr id="2" name="Title 1"/>
          <p:cNvSpPr>
            <a:spLocks noGrp="1"/>
          </p:cNvSpPr>
          <p:nvPr>
            <p:ph type="title"/>
          </p:nvPr>
        </p:nvSpPr>
        <p:spPr>
          <a:xfrm>
            <a:off x="533400" y="0"/>
            <a:ext cx="8229600" cy="1143000"/>
          </a:xfrm>
        </p:spPr>
        <p:txBody>
          <a:bodyPr>
            <a:normAutofit/>
          </a:bodyPr>
          <a:lstStyle/>
          <a:p>
            <a:pPr algn="l"/>
            <a:r>
              <a:rPr lang="en-US" sz="3200" dirty="0">
                <a:cs typeface="Times New Roman" pitchFamily="18" charset="0"/>
              </a:rPr>
              <a:t>Objective Function: Minimize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173</a:t>
            </a:fld>
            <a:endParaRPr lang="en-US" dirty="0">
              <a:latin typeface="Times New Roman" pitchFamily="18" charset="0"/>
              <a:cs typeface="Times New Roman" pitchFamily="18" charset="0"/>
            </a:endParaRPr>
          </a:p>
        </p:txBody>
      </p:sp>
      <p:sp>
        <p:nvSpPr>
          <p:cNvPr id="19" name="TextBox 18"/>
          <p:cNvSpPr txBox="1"/>
          <p:nvPr/>
        </p:nvSpPr>
        <p:spPr>
          <a:xfrm>
            <a:off x="1447800" y="4191000"/>
            <a:ext cx="6447278" cy="369332"/>
          </a:xfrm>
          <a:prstGeom prst="rect">
            <a:avLst/>
          </a:prstGeom>
          <a:noFill/>
        </p:spPr>
        <p:txBody>
          <a:bodyPr wrap="none" rtlCol="0">
            <a:spAutoFit/>
          </a:bodyPr>
          <a:lstStyle/>
          <a:p>
            <a:r>
              <a:rPr lang="en-US" dirty="0">
                <a:solidFill>
                  <a:srgbClr val="00B0F0"/>
                </a:solidFill>
                <a:latin typeface="Times New Roman" pitchFamily="18" charset="0"/>
                <a:cs typeface="Times New Roman" pitchFamily="18" charset="0"/>
              </a:rPr>
              <a:t>Demand flow         target demand              path flow   target  demand</a:t>
            </a:r>
          </a:p>
        </p:txBody>
      </p:sp>
      <p:cxnSp>
        <p:nvCxnSpPr>
          <p:cNvPr id="21" name="Straight Arrow Connector 20"/>
          <p:cNvCxnSpPr/>
          <p:nvPr/>
        </p:nvCxnSpPr>
        <p:spPr>
          <a:xfrm flipV="1">
            <a:off x="2057400" y="3200400"/>
            <a:ext cx="762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429000" y="32004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096000" y="3276600"/>
            <a:ext cx="762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315200" y="31242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9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9025" name="Object 1"/>
          <p:cNvGraphicFramePr>
            <a:graphicFrameLocks noChangeAspect="1"/>
          </p:cNvGraphicFramePr>
          <p:nvPr/>
        </p:nvGraphicFramePr>
        <p:xfrm>
          <a:off x="1143000" y="5334000"/>
          <a:ext cx="6434137" cy="838200"/>
        </p:xfrm>
        <a:graphic>
          <a:graphicData uri="http://schemas.openxmlformats.org/presentationml/2006/ole">
            <mc:AlternateContent xmlns:mc="http://schemas.openxmlformats.org/markup-compatibility/2006">
              <mc:Choice xmlns:v="urn:schemas-microsoft-com:vml" Requires="v">
                <p:oleObj name="Equation" r:id="rId3" imgW="2705040" imgH="355320" progId="Equation.3">
                  <p:embed/>
                </p:oleObj>
              </mc:Choice>
              <mc:Fallback>
                <p:oleObj name="Equation" r:id="rId3" imgW="2705040" imgH="355320" progId="Equation.3">
                  <p:embed/>
                  <p:pic>
                    <p:nvPicPr>
                      <p:cNvPr id="1290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5334000"/>
                        <a:ext cx="643413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52400" y="4648200"/>
            <a:ext cx="7564891" cy="523220"/>
          </a:xfrm>
          <a:prstGeom prst="rect">
            <a:avLst/>
          </a:prstGeom>
          <a:noFill/>
        </p:spPr>
        <p:txBody>
          <a:bodyPr wrap="none" rtlCol="0">
            <a:spAutoFit/>
          </a:bodyPr>
          <a:lstStyle/>
          <a:p>
            <a:pPr marL="457200" indent="-457200"/>
            <a:r>
              <a:rPr lang="en-US" sz="2800" dirty="0"/>
              <a:t>(3)  </a:t>
            </a:r>
            <a:r>
              <a:rPr lang="en-US" sz="2400" dirty="0">
                <a:latin typeface="Times New Roman" pitchFamily="18" charset="0"/>
                <a:cs typeface="Times New Roman" pitchFamily="18" charset="0"/>
              </a:rPr>
              <a:t>Gap Function to Quantify User Equilibrium Conditions</a:t>
            </a:r>
          </a:p>
        </p:txBody>
      </p:sp>
      <p:graphicFrame>
        <p:nvGraphicFramePr>
          <p:cNvPr id="3" name="Object 2"/>
          <p:cNvGraphicFramePr>
            <a:graphicFrameLocks noChangeAspect="1"/>
          </p:cNvGraphicFramePr>
          <p:nvPr/>
        </p:nvGraphicFramePr>
        <p:xfrm>
          <a:off x="228600" y="2362200"/>
          <a:ext cx="7891463" cy="985837"/>
        </p:xfrm>
        <a:graphic>
          <a:graphicData uri="http://schemas.openxmlformats.org/presentationml/2006/ole">
            <mc:AlternateContent xmlns:mc="http://schemas.openxmlformats.org/markup-compatibility/2006">
              <mc:Choice xmlns:v="urn:schemas-microsoft-com:vml" Requires="v">
                <p:oleObj name="Equation" r:id="rId5" imgW="2997000" imgH="482400" progId="Equation.3">
                  <p:embed/>
                </p:oleObj>
              </mc:Choice>
              <mc:Fallback>
                <p:oleObj name="Equation" r:id="rId5" imgW="2997000" imgH="482400" progId="Equation.3">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362200"/>
                        <a:ext cx="7891463"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2698542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sz="4000" dirty="0">
                <a:cs typeface="Times New Roman" pitchFamily="18" charset="0"/>
              </a:rPr>
              <a:t>Flow Chart of Algorithm</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7A920DFB-16A6-4DB4-A460-FB3C4EE9877C}" type="slidenum">
              <a:rPr lang="en-US" smtClean="0">
                <a:latin typeface="Times New Roman" pitchFamily="18" charset="0"/>
                <a:cs typeface="Times New Roman" pitchFamily="18" charset="0"/>
              </a:rPr>
              <a:pPr/>
              <a:t>174</a:t>
            </a:fld>
            <a:endParaRPr lang="en-US">
              <a:latin typeface="Times New Roman" pitchFamily="18" charset="0"/>
              <a:cs typeface="Times New Roman" pitchFamily="18" charset="0"/>
            </a:endParaRPr>
          </a:p>
        </p:txBody>
      </p:sp>
      <p:pic>
        <p:nvPicPr>
          <p:cNvPr id="98332" name="Picture 28"/>
          <p:cNvPicPr>
            <a:picLocks noChangeAspect="1" noChangeArrowheads="1"/>
          </p:cNvPicPr>
          <p:nvPr/>
        </p:nvPicPr>
        <p:blipFill>
          <a:blip r:embed="rId3" cstate="print"/>
          <a:srcRect/>
          <a:stretch>
            <a:fillRect/>
          </a:stretch>
        </p:blipFill>
        <p:spPr bwMode="auto">
          <a:xfrm>
            <a:off x="1512795" y="914400"/>
            <a:ext cx="6031005" cy="5943600"/>
          </a:xfrm>
          <a:prstGeom prst="rect">
            <a:avLst/>
          </a:prstGeom>
          <a:noFill/>
          <a:ln w="9525">
            <a:noFill/>
            <a:miter lim="800000"/>
            <a:headEnd/>
            <a:tailEnd/>
          </a:ln>
        </p:spPr>
      </p:pic>
      <p:sp>
        <p:nvSpPr>
          <p:cNvPr id="5" name="TextBox 4"/>
          <p:cNvSpPr txBox="1"/>
          <p:nvPr/>
        </p:nvSpPr>
        <p:spPr>
          <a:xfrm>
            <a:off x="3657601" y="1752600"/>
            <a:ext cx="3124200" cy="646331"/>
          </a:xfrm>
          <a:prstGeom prst="rect">
            <a:avLst/>
          </a:prstGeom>
          <a:solidFill>
            <a:schemeClr val="tx2">
              <a:lumMod val="20000"/>
              <a:lumOff val="80000"/>
            </a:schemeClr>
          </a:solidFill>
        </p:spPr>
        <p:txBody>
          <a:bodyPr wrap="square" rtlCol="0">
            <a:spAutoFit/>
          </a:bodyPr>
          <a:lstStyle/>
          <a:p>
            <a:r>
              <a:rPr lang="en-US" dirty="0">
                <a:solidFill>
                  <a:srgbClr val="FF0000"/>
                </a:solidFill>
              </a:rPr>
              <a:t>Path flow adjustment based on all gradients </a:t>
            </a:r>
          </a:p>
        </p:txBody>
      </p:sp>
    </p:spTree>
    <p:extLst>
      <p:ext uri="{BB962C8B-B14F-4D97-AF65-F5344CB8AC3E}">
        <p14:creationId xmlns:p14="http://schemas.microsoft.com/office/powerpoint/2010/main" val="32127066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cs typeface="Times New Roman" pitchFamily="18" charset="0"/>
              </a:rPr>
              <a:t>Example 1</a:t>
            </a:r>
          </a:p>
        </p:txBody>
      </p:sp>
      <p:graphicFrame>
        <p:nvGraphicFramePr>
          <p:cNvPr id="5" name="Content Placeholder 4"/>
          <p:cNvGraphicFramePr>
            <a:graphicFrameLocks noGrp="1"/>
          </p:cNvGraphicFramePr>
          <p:nvPr>
            <p:ph idx="1"/>
          </p:nvPr>
        </p:nvGraphicFramePr>
        <p:xfrm>
          <a:off x="1066800" y="4191000"/>
          <a:ext cx="6781800" cy="1743233"/>
        </p:xfrm>
        <a:graphic>
          <a:graphicData uri="http://schemas.openxmlformats.org/drawingml/2006/table">
            <a:tbl>
              <a:tblPr/>
              <a:tblGrid>
                <a:gridCol w="827049">
                  <a:extLst>
                    <a:ext uri="{9D8B030D-6E8A-4147-A177-3AD203B41FA5}">
                      <a16:colId xmlns:a16="http://schemas.microsoft.com/office/drawing/2014/main" val="20000"/>
                    </a:ext>
                  </a:extLst>
                </a:gridCol>
                <a:gridCol w="1116734">
                  <a:extLst>
                    <a:ext uri="{9D8B030D-6E8A-4147-A177-3AD203B41FA5}">
                      <a16:colId xmlns:a16="http://schemas.microsoft.com/office/drawing/2014/main" val="20001"/>
                    </a:ext>
                  </a:extLst>
                </a:gridCol>
                <a:gridCol w="1488688">
                  <a:extLst>
                    <a:ext uri="{9D8B030D-6E8A-4147-A177-3AD203B41FA5}">
                      <a16:colId xmlns:a16="http://schemas.microsoft.com/office/drawing/2014/main" val="20002"/>
                    </a:ext>
                  </a:extLst>
                </a:gridCol>
                <a:gridCol w="1855390">
                  <a:extLst>
                    <a:ext uri="{9D8B030D-6E8A-4147-A177-3AD203B41FA5}">
                      <a16:colId xmlns:a16="http://schemas.microsoft.com/office/drawing/2014/main" val="20003"/>
                    </a:ext>
                  </a:extLst>
                </a:gridCol>
                <a:gridCol w="1493939">
                  <a:extLst>
                    <a:ext uri="{9D8B030D-6E8A-4147-A177-3AD203B41FA5}">
                      <a16:colId xmlns:a16="http://schemas.microsoft.com/office/drawing/2014/main" val="20004"/>
                    </a:ext>
                  </a:extLst>
                </a:gridCol>
              </a:tblGrid>
              <a:tr h="646573">
                <a:tc>
                  <a:txBody>
                    <a:bodyPr/>
                    <a:lstStyle/>
                    <a:p>
                      <a:pPr marL="0" marR="0" algn="ctr">
                        <a:spcBef>
                          <a:spcPts val="0"/>
                        </a:spcBef>
                        <a:spcAft>
                          <a:spcPts val="0"/>
                        </a:spcAft>
                      </a:pPr>
                      <a:r>
                        <a:rPr lang="en-US" sz="2000" kern="100" dirty="0">
                          <a:latin typeface="Times New Roman"/>
                          <a:ea typeface="SimSun"/>
                          <a:cs typeface="Times New Roman"/>
                        </a:rPr>
                        <a:t>Path</a:t>
                      </a:r>
                      <a:endParaRPr lang="en-US" sz="2000" kern="100" dirty="0">
                        <a:latin typeface="Times New Roman"/>
                        <a:ea typeface="PMingLiU"/>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a:ea typeface="PMingLiU"/>
                          <a:cs typeface="Times New Roman"/>
                        </a:rPr>
                        <a:t>FFTT (min)</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a:ea typeface="PMingLiU"/>
                          <a:cs typeface="Times New Roman"/>
                        </a:rPr>
                        <a:t>Capacity (</a:t>
                      </a:r>
                      <a:r>
                        <a:rPr lang="en-US" sz="2000" kern="100" dirty="0" err="1">
                          <a:latin typeface="Times New Roman"/>
                          <a:ea typeface="PMingLiU"/>
                          <a:cs typeface="Times New Roman"/>
                        </a:rPr>
                        <a:t>veh</a:t>
                      </a:r>
                      <a:r>
                        <a:rPr lang="en-US" sz="2000" kern="100" dirty="0">
                          <a:latin typeface="Times New Roman"/>
                          <a:ea typeface="PMingLiU"/>
                          <a:cs typeface="Times New Roman"/>
                        </a:rPr>
                        <a:t>/hr)</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a:ea typeface="PMingLiU"/>
                          <a:cs typeface="Times New Roman"/>
                        </a:rPr>
                        <a:t>Assigned Flow (</a:t>
                      </a:r>
                      <a:r>
                        <a:rPr lang="en-US" sz="2000" kern="100" dirty="0" err="1">
                          <a:latin typeface="Times New Roman"/>
                          <a:ea typeface="PMingLiU"/>
                          <a:cs typeface="Times New Roman"/>
                        </a:rPr>
                        <a:t>veh</a:t>
                      </a:r>
                      <a:r>
                        <a:rPr lang="en-US" sz="2000" kern="100" dirty="0">
                          <a:latin typeface="Times New Roman"/>
                          <a:ea typeface="PMingLiU"/>
                          <a:cs typeface="Times New Roman"/>
                        </a:rPr>
                        <a:t>/hr)</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a:latin typeface="Times New Roman"/>
                          <a:ea typeface="PMingLiU"/>
                          <a:cs typeface="Times New Roman"/>
                        </a:rPr>
                        <a:t>Travel Time (min)</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8330">
                <a:tc>
                  <a:txBody>
                    <a:bodyPr/>
                    <a:lstStyle/>
                    <a:p>
                      <a:pPr marL="0" marR="0" algn="ctr">
                        <a:spcBef>
                          <a:spcPts val="0"/>
                        </a:spcBef>
                        <a:spcAft>
                          <a:spcPts val="0"/>
                        </a:spcAft>
                      </a:pPr>
                      <a:r>
                        <a:rPr lang="en-US" sz="2000" kern="100">
                          <a:latin typeface="Times New Roman"/>
                          <a:ea typeface="SimSun"/>
                          <a:cs typeface="Times New Roman"/>
                        </a:rPr>
                        <a:t>Path</a:t>
                      </a:r>
                      <a:r>
                        <a:rPr lang="en-US" sz="2000" kern="100">
                          <a:latin typeface="Times New Roman"/>
                          <a:ea typeface="PMingLiU"/>
                          <a:cs typeface="Times New Roman"/>
                        </a:rPr>
                        <a:t> 1</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a:latin typeface="Times New Roman"/>
                          <a:ea typeface="PMingLiU"/>
                          <a:cs typeface="Times New Roman"/>
                        </a:rPr>
                        <a:t>20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dirty="0">
                          <a:latin typeface="Times New Roman"/>
                          <a:ea typeface="PMingLiU"/>
                          <a:cs typeface="Times New Roman"/>
                        </a:rPr>
                        <a:t>3000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dirty="0">
                          <a:latin typeface="Times New Roman"/>
                          <a:ea typeface="PMingLiU"/>
                          <a:cs typeface="Times New Roman"/>
                        </a:rPr>
                        <a:t>5400</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dirty="0">
                          <a:latin typeface="Times New Roman"/>
                          <a:ea typeface="PMingLiU"/>
                          <a:cs typeface="Times New Roman"/>
                        </a:rPr>
                        <a:t>56 </a:t>
                      </a: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548330">
                <a:tc>
                  <a:txBody>
                    <a:bodyPr/>
                    <a:lstStyle/>
                    <a:p>
                      <a:pPr marL="0" marR="0" algn="ctr">
                        <a:spcBef>
                          <a:spcPts val="0"/>
                        </a:spcBef>
                        <a:spcAft>
                          <a:spcPts val="0"/>
                        </a:spcAft>
                      </a:pPr>
                      <a:r>
                        <a:rPr lang="en-US" sz="2000" kern="100">
                          <a:latin typeface="Times New Roman"/>
                          <a:ea typeface="SimSun"/>
                          <a:cs typeface="Times New Roman"/>
                        </a:rPr>
                        <a:t>Path</a:t>
                      </a:r>
                      <a:r>
                        <a:rPr lang="en-US" sz="2000" kern="100">
                          <a:latin typeface="Times New Roman"/>
                          <a:ea typeface="PMingLiU"/>
                          <a:cs typeface="Times New Roman"/>
                        </a:rPr>
                        <a:t> 2</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a:latin typeface="Times New Roman"/>
                          <a:ea typeface="PMingLiU"/>
                          <a:cs typeface="Times New Roman"/>
                        </a:rPr>
                        <a:t>30</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a:latin typeface="Times New Roman"/>
                          <a:ea typeface="PMingLiU"/>
                          <a:cs typeface="Times New Roman"/>
                        </a:rPr>
                        <a:t>3000</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a:ea typeface="PMingLiU"/>
                          <a:cs typeface="Times New Roman"/>
                        </a:rPr>
                        <a:t>2600</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a:ea typeface="PMingLiU"/>
                          <a:cs typeface="Times New Roman"/>
                        </a:rPr>
                        <a:t>56</a:t>
                      </a: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175</a:t>
            </a:fld>
            <a:endParaRPr lang="en-US">
              <a:latin typeface="Times New Roman" pitchFamily="18" charset="0"/>
              <a:cs typeface="Times New Roman" pitchFamily="18" charset="0"/>
            </a:endParaRPr>
          </a:p>
        </p:txBody>
      </p:sp>
      <p:sp>
        <p:nvSpPr>
          <p:cNvPr id="6" name="TextBox 5"/>
          <p:cNvSpPr txBox="1"/>
          <p:nvPr/>
        </p:nvSpPr>
        <p:spPr>
          <a:xfrm>
            <a:off x="2209800" y="1600201"/>
            <a:ext cx="3733799" cy="1323439"/>
          </a:xfrm>
          <a:prstGeom prst="rect">
            <a:avLst/>
          </a:prstGeom>
          <a:noFill/>
        </p:spPr>
        <p:txBody>
          <a:bodyPr wrap="square" rtlCol="0">
            <a:spAutoFit/>
          </a:bodyPr>
          <a:lstStyle/>
          <a:p>
            <a:r>
              <a:rPr lang="en-US" sz="2000" dirty="0">
                <a:latin typeface="Times New Roman" pitchFamily="18" charset="0"/>
                <a:cs typeface="Times New Roman" pitchFamily="18" charset="0"/>
              </a:rPr>
              <a:t>Congested two-link Corridor: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Total demand = 8000  </a:t>
            </a:r>
            <a:r>
              <a:rPr lang="en-US" sz="2000" dirty="0" err="1">
                <a:latin typeface="Times New Roman" pitchFamily="18" charset="0"/>
                <a:cs typeface="Times New Roman" pitchFamily="18" charset="0"/>
              </a:rPr>
              <a:t>veh</a:t>
            </a:r>
            <a:r>
              <a:rPr lang="en-US" sz="2000" dirty="0">
                <a:latin typeface="Times New Roman" pitchFamily="18" charset="0"/>
                <a:cs typeface="Times New Roman" pitchFamily="18" charset="0"/>
              </a:rPr>
              <a:t>/hour</a:t>
            </a:r>
          </a:p>
          <a:p>
            <a:endParaRPr lang="en-US" sz="2000" dirty="0">
              <a:latin typeface="Times New Roman" pitchFamily="18" charset="0"/>
              <a:cs typeface="Times New Roman" pitchFamily="18" charset="0"/>
            </a:endParaRPr>
          </a:p>
        </p:txBody>
      </p:sp>
      <p:pic>
        <p:nvPicPr>
          <p:cNvPr id="70658" name="Picture 2"/>
          <p:cNvPicPr>
            <a:picLocks noChangeAspect="1" noChangeArrowheads="1"/>
          </p:cNvPicPr>
          <p:nvPr/>
        </p:nvPicPr>
        <p:blipFill>
          <a:blip r:embed="rId3" cstate="print"/>
          <a:srcRect/>
          <a:stretch>
            <a:fillRect/>
          </a:stretch>
        </p:blipFill>
        <p:spPr bwMode="auto">
          <a:xfrm>
            <a:off x="2057400" y="2743200"/>
            <a:ext cx="3867150" cy="1047750"/>
          </a:xfrm>
          <a:prstGeom prst="rect">
            <a:avLst/>
          </a:prstGeom>
          <a:noFill/>
          <a:ln w="9525">
            <a:noFill/>
            <a:miter lim="800000"/>
            <a:headEnd/>
            <a:tailEnd/>
          </a:ln>
        </p:spPr>
      </p:pic>
    </p:spTree>
    <p:extLst>
      <p:ext uri="{BB962C8B-B14F-4D97-AF65-F5344CB8AC3E}">
        <p14:creationId xmlns:p14="http://schemas.microsoft.com/office/powerpoint/2010/main" val="29297146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itchFamily="18" charset="0"/>
              </a:rPr>
              <a:t>Path Flow Volume Convergence Pattern</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176</a:t>
            </a:fld>
            <a:endParaRPr lang="en-US">
              <a:latin typeface="Times New Roman" pitchFamily="18" charset="0"/>
              <a:cs typeface="Times New Roman" pitchFamily="18" charset="0"/>
            </a:endParaRPr>
          </a:p>
        </p:txBody>
      </p:sp>
      <p:graphicFrame>
        <p:nvGraphicFramePr>
          <p:cNvPr id="5" name="Chart 4"/>
          <p:cNvGraphicFramePr/>
          <p:nvPr/>
        </p:nvGraphicFramePr>
        <p:xfrm>
          <a:off x="228600" y="1524000"/>
          <a:ext cx="8610600" cy="487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629260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itchFamily="18" charset="0"/>
              </a:rPr>
              <a:t>Path Travel Time Convergence Pattern</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177</a:t>
            </a:fld>
            <a:endParaRPr lang="en-US">
              <a:latin typeface="Times New Roman" pitchFamily="18" charset="0"/>
              <a:cs typeface="Times New Roman" pitchFamily="18" charset="0"/>
            </a:endParaRPr>
          </a:p>
        </p:txBody>
      </p:sp>
      <p:graphicFrame>
        <p:nvGraphicFramePr>
          <p:cNvPr id="6" name="Chart 5"/>
          <p:cNvGraphicFramePr/>
          <p:nvPr/>
        </p:nvGraphicFramePr>
        <p:xfrm>
          <a:off x="304800" y="1295400"/>
          <a:ext cx="8610600" cy="510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44416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Times New Roman" pitchFamily="18" charset="0"/>
              </a:rPr>
              <a:t>Algorithm Performance under Different Input Conditions</a:t>
            </a:r>
          </a:p>
        </p:txBody>
      </p:sp>
      <p:graphicFrame>
        <p:nvGraphicFramePr>
          <p:cNvPr id="5" name="Content Placeholder 4"/>
          <p:cNvGraphicFramePr>
            <a:graphicFrameLocks noGrp="1"/>
          </p:cNvGraphicFramePr>
          <p:nvPr>
            <p:ph idx="1"/>
          </p:nvPr>
        </p:nvGraphicFramePr>
        <p:xfrm>
          <a:off x="685800" y="1905000"/>
          <a:ext cx="7772398" cy="3774669"/>
        </p:xfrm>
        <a:graphic>
          <a:graphicData uri="http://schemas.openxmlformats.org/drawingml/2006/table">
            <a:tbl>
              <a:tblPr/>
              <a:tblGrid>
                <a:gridCol w="970751">
                  <a:extLst>
                    <a:ext uri="{9D8B030D-6E8A-4147-A177-3AD203B41FA5}">
                      <a16:colId xmlns:a16="http://schemas.microsoft.com/office/drawing/2014/main" val="20000"/>
                    </a:ext>
                  </a:extLst>
                </a:gridCol>
                <a:gridCol w="971664">
                  <a:extLst>
                    <a:ext uri="{9D8B030D-6E8A-4147-A177-3AD203B41FA5}">
                      <a16:colId xmlns:a16="http://schemas.microsoft.com/office/drawing/2014/main" val="20001"/>
                    </a:ext>
                  </a:extLst>
                </a:gridCol>
                <a:gridCol w="971664">
                  <a:extLst>
                    <a:ext uri="{9D8B030D-6E8A-4147-A177-3AD203B41FA5}">
                      <a16:colId xmlns:a16="http://schemas.microsoft.com/office/drawing/2014/main" val="20002"/>
                    </a:ext>
                  </a:extLst>
                </a:gridCol>
                <a:gridCol w="971664">
                  <a:extLst>
                    <a:ext uri="{9D8B030D-6E8A-4147-A177-3AD203B41FA5}">
                      <a16:colId xmlns:a16="http://schemas.microsoft.com/office/drawing/2014/main" val="20003"/>
                    </a:ext>
                  </a:extLst>
                </a:gridCol>
                <a:gridCol w="876600">
                  <a:extLst>
                    <a:ext uri="{9D8B030D-6E8A-4147-A177-3AD203B41FA5}">
                      <a16:colId xmlns:a16="http://schemas.microsoft.com/office/drawing/2014/main" val="20004"/>
                    </a:ext>
                  </a:extLst>
                </a:gridCol>
                <a:gridCol w="876600">
                  <a:extLst>
                    <a:ext uri="{9D8B030D-6E8A-4147-A177-3AD203B41FA5}">
                      <a16:colId xmlns:a16="http://schemas.microsoft.com/office/drawing/2014/main" val="20005"/>
                    </a:ext>
                  </a:extLst>
                </a:gridCol>
                <a:gridCol w="1036563">
                  <a:extLst>
                    <a:ext uri="{9D8B030D-6E8A-4147-A177-3AD203B41FA5}">
                      <a16:colId xmlns:a16="http://schemas.microsoft.com/office/drawing/2014/main" val="20006"/>
                    </a:ext>
                  </a:extLst>
                </a:gridCol>
                <a:gridCol w="1096892">
                  <a:extLst>
                    <a:ext uri="{9D8B030D-6E8A-4147-A177-3AD203B41FA5}">
                      <a16:colId xmlns:a16="http://schemas.microsoft.com/office/drawing/2014/main" val="20007"/>
                    </a:ext>
                  </a:extLst>
                </a:gridCol>
              </a:tblGrid>
              <a:tr h="330429">
                <a:tc gridSpan="4">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Information Availability</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Estimation Result</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650771">
                <a:tc>
                  <a:txBody>
                    <a:bodyPr/>
                    <a:lstStyle/>
                    <a:p>
                      <a:pPr marL="0" marR="0">
                        <a:spcBef>
                          <a:spcPts val="0"/>
                        </a:spcBef>
                        <a:spcAft>
                          <a:spcPts val="0"/>
                        </a:spcAft>
                      </a:pPr>
                      <a:r>
                        <a:rPr lang="en-US" sz="1800" kern="0">
                          <a:latin typeface="Times New Roman"/>
                          <a:ea typeface="PMingLiU"/>
                          <a:cs typeface="Times New Roman"/>
                        </a:rPr>
                        <a:t>Volume observations on </a:t>
                      </a:r>
                      <a:r>
                        <a:rPr lang="en-US" sz="1800" kern="0">
                          <a:latin typeface="Times New Roman"/>
                          <a:ea typeface="SimSun"/>
                          <a:cs typeface="Times New Roman"/>
                        </a:rPr>
                        <a:t>path</a:t>
                      </a:r>
                      <a:r>
                        <a:rPr lang="en-US" sz="1800" kern="0">
                          <a:latin typeface="Times New Roman"/>
                          <a:ea typeface="PMingLiU"/>
                          <a:cs typeface="Times New Roman"/>
                        </a:rPr>
                        <a:t> 1 only</a:t>
                      </a:r>
                      <a:endParaRPr lang="en-US" sz="1800" kern="10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a:ea typeface="PMingLiU"/>
                          <a:cs typeface="Times New Roman"/>
                        </a:rPr>
                        <a:t>Volume observations on </a:t>
                      </a:r>
                      <a:r>
                        <a:rPr lang="en-US" sz="1800" kern="0" dirty="0">
                          <a:latin typeface="Times New Roman"/>
                          <a:ea typeface="SimSun"/>
                          <a:cs typeface="Times New Roman"/>
                        </a:rPr>
                        <a:t>path</a:t>
                      </a:r>
                      <a:r>
                        <a:rPr lang="en-US" sz="1800" kern="0" dirty="0">
                          <a:latin typeface="Times New Roman"/>
                          <a:ea typeface="PMingLiU"/>
                          <a:cs typeface="Times New Roman"/>
                        </a:rPr>
                        <a:t> 2  only</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a:ea typeface="PMingLiU"/>
                          <a:cs typeface="Times New Roman"/>
                        </a:rPr>
                        <a:t>Error-free target demand</a:t>
                      </a:r>
                      <a:r>
                        <a:rPr lang="en-US" sz="1800" kern="0" dirty="0">
                          <a:latin typeface="Times New Roman"/>
                          <a:ea typeface="SimSun"/>
                          <a:cs typeface="Times New Roman"/>
                        </a:rPr>
                        <a:t>,</a:t>
                      </a:r>
                      <a:r>
                        <a:rPr lang="en-US" sz="1600" kern="0" dirty="0">
                          <a:latin typeface="Times New Roman"/>
                          <a:ea typeface="PMingLiU"/>
                          <a:cs typeface="Times New Roman"/>
                        </a:rPr>
                        <a:t>8000vhc/hr</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a:ea typeface="PMingLiU"/>
                          <a:cs typeface="Times New Roman"/>
                        </a:rPr>
                        <a:t>Error-free travel time on </a:t>
                      </a:r>
                      <a:r>
                        <a:rPr lang="en-US" sz="1800" kern="0" dirty="0">
                          <a:latin typeface="Times New Roman"/>
                          <a:ea typeface="SimSun"/>
                          <a:cs typeface="Times New Roman"/>
                        </a:rPr>
                        <a:t>path</a:t>
                      </a:r>
                      <a:r>
                        <a:rPr lang="en-US" sz="1800" kern="0" dirty="0">
                          <a:latin typeface="Times New Roman"/>
                          <a:ea typeface="PMingLiU"/>
                          <a:cs typeface="Times New Roman"/>
                        </a:rPr>
                        <a:t> 1</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a:ea typeface="PMingLiU"/>
                          <a:cs typeface="Times New Roman"/>
                        </a:rPr>
                        <a:t>Flow on </a:t>
                      </a:r>
                      <a:r>
                        <a:rPr lang="en-US" sz="1800" kern="0" dirty="0">
                          <a:latin typeface="Times New Roman"/>
                          <a:ea typeface="SimSun"/>
                          <a:cs typeface="Times New Roman"/>
                        </a:rPr>
                        <a:t>path</a:t>
                      </a:r>
                      <a:r>
                        <a:rPr lang="en-US" sz="1800" kern="0" dirty="0">
                          <a:latin typeface="Times New Roman"/>
                          <a:ea typeface="PMingLiU"/>
                          <a:cs typeface="Times New Roman"/>
                        </a:rPr>
                        <a:t> 1</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a:latin typeface="Times New Roman"/>
                          <a:ea typeface="PMingLiU"/>
                          <a:cs typeface="Times New Roman"/>
                        </a:rPr>
                        <a:t>Flow on </a:t>
                      </a:r>
                      <a:r>
                        <a:rPr lang="en-US" sz="1800" kern="0">
                          <a:latin typeface="Times New Roman"/>
                          <a:ea typeface="SimSun"/>
                          <a:cs typeface="Times New Roman"/>
                        </a:rPr>
                        <a:t>path</a:t>
                      </a:r>
                      <a:r>
                        <a:rPr lang="en-US" sz="1800" kern="0">
                          <a:latin typeface="Times New Roman"/>
                          <a:ea typeface="PMingLiU"/>
                          <a:cs typeface="Times New Roman"/>
                        </a:rPr>
                        <a:t> 2</a:t>
                      </a:r>
                      <a:endParaRPr lang="en-US" sz="1800" kern="10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a:latin typeface="Times New Roman"/>
                          <a:ea typeface="PMingLiU"/>
                          <a:cs typeface="Times New Roman"/>
                        </a:rPr>
                        <a:t>Total </a:t>
                      </a:r>
                      <a:r>
                        <a:rPr lang="en-US" sz="1800" kern="0">
                          <a:latin typeface="Times New Roman"/>
                          <a:ea typeface="SimSun"/>
                          <a:cs typeface="Times New Roman"/>
                        </a:rPr>
                        <a:t>e</a:t>
                      </a:r>
                      <a:r>
                        <a:rPr lang="en-US" sz="1800" kern="0">
                          <a:latin typeface="Times New Roman"/>
                          <a:ea typeface="PMingLiU"/>
                          <a:cs typeface="Times New Roman"/>
                        </a:rPr>
                        <a:t>stimated </a:t>
                      </a:r>
                      <a:r>
                        <a:rPr lang="en-US" sz="1800" kern="0">
                          <a:latin typeface="Times New Roman"/>
                          <a:ea typeface="SimSun"/>
                          <a:cs typeface="Times New Roman"/>
                        </a:rPr>
                        <a:t>d</a:t>
                      </a:r>
                      <a:r>
                        <a:rPr lang="en-US" sz="1800" kern="0">
                          <a:latin typeface="Times New Roman"/>
                          <a:ea typeface="PMingLiU"/>
                          <a:cs typeface="Times New Roman"/>
                        </a:rPr>
                        <a:t>emand </a:t>
                      </a:r>
                      <a:endParaRPr lang="en-US" sz="1800" kern="10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a:latin typeface="Times New Roman"/>
                          <a:ea typeface="PMingLiU"/>
                          <a:cs typeface="Times New Roman"/>
                        </a:rPr>
                        <a:t>Equilibrium travel </a:t>
                      </a:r>
                      <a:r>
                        <a:rPr lang="en-US" sz="1800" kern="0">
                          <a:latin typeface="Times New Roman"/>
                          <a:ea typeface="SimSun"/>
                          <a:cs typeface="Times New Roman"/>
                        </a:rPr>
                        <a:t>t</a:t>
                      </a:r>
                      <a:r>
                        <a:rPr lang="en-US" sz="1800" kern="0">
                          <a:latin typeface="Times New Roman"/>
                          <a:ea typeface="PMingLiU"/>
                          <a:cs typeface="Times New Roman"/>
                        </a:rPr>
                        <a:t>ime  (min)</a:t>
                      </a:r>
                      <a:endParaRPr lang="en-US" sz="1800" kern="10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3472">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5051.7</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2367.8</a:t>
                      </a:r>
                      <a:endParaRPr lang="en-US" sz="1800" kern="100" dirty="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a:ea typeface="Times New Roman"/>
                          <a:cs typeface="Times New Roman"/>
                        </a:rPr>
                        <a:t>7419.5</a:t>
                      </a:r>
                      <a:endParaRPr lang="en-US" sz="1800" b="1" kern="100" dirty="0">
                        <a:solidFill>
                          <a:srgbClr val="C0000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a:ea typeface="Times New Roman"/>
                          <a:cs typeface="Times New Roman"/>
                        </a:rPr>
                        <a:t>53.7</a:t>
                      </a:r>
                      <a:endParaRPr lang="en-US" sz="1800" b="1" kern="100" dirty="0">
                        <a:solidFill>
                          <a:srgbClr val="00B0F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3472">
                <a:tc>
                  <a:txBody>
                    <a:bodyPr/>
                    <a:lstStyle/>
                    <a:p>
                      <a:endParaRPr lang="en-US" sz="2400" dirty="0">
                        <a:latin typeface="Calibri"/>
                        <a:ea typeface="SimSun"/>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4967.7</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2311.8</a:t>
                      </a:r>
                      <a:endParaRPr lang="en-US" sz="1800" kern="100" dirty="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a:ea typeface="Times New Roman"/>
                          <a:cs typeface="Times New Roman"/>
                        </a:rPr>
                        <a:t>7279.4</a:t>
                      </a:r>
                      <a:endParaRPr lang="en-US" sz="1800" b="1" kern="100" dirty="0">
                        <a:solidFill>
                          <a:srgbClr val="C0000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a:ea typeface="Times New Roman"/>
                          <a:cs typeface="Times New Roman"/>
                        </a:rPr>
                        <a:t>53.1</a:t>
                      </a:r>
                      <a:endParaRPr lang="en-US" sz="1800" b="1" kern="100" dirty="0">
                        <a:solidFill>
                          <a:srgbClr val="00B0F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3472">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dirty="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5011.8</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2341.2</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a:ea typeface="Times New Roman"/>
                          <a:cs typeface="Times New Roman"/>
                        </a:rPr>
                        <a:t>7353.0</a:t>
                      </a:r>
                      <a:endParaRPr lang="en-US" sz="1800" b="1" kern="100" dirty="0">
                        <a:solidFill>
                          <a:srgbClr val="C0000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a:ea typeface="Times New Roman"/>
                          <a:cs typeface="Times New Roman"/>
                        </a:rPr>
                        <a:t>53.4</a:t>
                      </a:r>
                      <a:endParaRPr lang="en-US" sz="1800" b="1" kern="100" dirty="0">
                        <a:solidFill>
                          <a:srgbClr val="00B0F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3472">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dirty="0">
                        <a:latin typeface="Calibri"/>
                        <a:ea typeface="SimSu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5387.9</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2592.0</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a:ea typeface="Times New Roman"/>
                          <a:cs typeface="Times New Roman"/>
                        </a:rPr>
                        <a:t>7979.9</a:t>
                      </a:r>
                      <a:endParaRPr lang="en-US" sz="1800" b="1" kern="100" dirty="0">
                        <a:solidFill>
                          <a:srgbClr val="C0000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a:ea typeface="Times New Roman"/>
                          <a:cs typeface="Times New Roman"/>
                        </a:rPr>
                        <a:t>55.9</a:t>
                      </a:r>
                      <a:endParaRPr lang="en-US" sz="1800" b="1" kern="100" dirty="0">
                        <a:solidFill>
                          <a:srgbClr val="00B0F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0429">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a:ea typeface="Times New Roman"/>
                          <a:cs typeface="Times New Roman"/>
                        </a:rPr>
                        <a:t>X</a:t>
                      </a:r>
                      <a:endParaRPr lang="en-US" sz="1800" kern="100" dirty="0">
                        <a:latin typeface="Times New Roman"/>
                        <a:ea typeface="PMingLiU"/>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5401.1</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a:ea typeface="Times New Roman"/>
                          <a:cs typeface="Times New Roman"/>
                        </a:rPr>
                        <a:t>2600.7</a:t>
                      </a:r>
                      <a:endParaRPr lang="en-US" sz="1800" kern="100">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a:ea typeface="Times New Roman"/>
                          <a:cs typeface="Times New Roman"/>
                        </a:rPr>
                        <a:t>8001.8</a:t>
                      </a:r>
                      <a:endParaRPr lang="en-US" sz="1800" b="1" kern="100" dirty="0">
                        <a:solidFill>
                          <a:srgbClr val="C0000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a:ea typeface="Times New Roman"/>
                          <a:cs typeface="Times New Roman"/>
                        </a:rPr>
                        <a:t>56.0</a:t>
                      </a:r>
                      <a:endParaRPr lang="en-US" sz="1800" b="1" kern="100" dirty="0">
                        <a:solidFill>
                          <a:srgbClr val="00B0F0"/>
                        </a:solidFill>
                        <a:latin typeface="Times New Roman"/>
                        <a:ea typeface="PMingLiU"/>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178</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329540086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sz="3600" dirty="0">
                <a:cs typeface="Times New Roman" pitchFamily="18" charset="0"/>
              </a:rPr>
              <a:t>Multi-objective</a:t>
            </a:r>
            <a:r>
              <a:rPr lang="en-US" sz="3600" dirty="0"/>
              <a:t> Programming Perspective</a:t>
            </a:r>
          </a:p>
        </p:txBody>
      </p:sp>
      <p:sp>
        <p:nvSpPr>
          <p:cNvPr id="18435" name="Rectangle 3"/>
          <p:cNvSpPr>
            <a:spLocks noGrp="1" noChangeArrowheads="1"/>
          </p:cNvSpPr>
          <p:nvPr>
            <p:ph idx="1"/>
          </p:nvPr>
        </p:nvSpPr>
        <p:spPr>
          <a:xfrm>
            <a:off x="381000" y="1295400"/>
            <a:ext cx="8229600" cy="4525963"/>
          </a:xfrm>
        </p:spPr>
        <p:txBody>
          <a:bodyPr/>
          <a:lstStyle/>
          <a:p>
            <a:pPr eaLnBrk="1" hangingPunct="1"/>
            <a:r>
              <a:rPr lang="en-US" sz="2800" dirty="0"/>
              <a:t>Gap Function:</a:t>
            </a:r>
            <a:r>
              <a:rPr lang="en-US" sz="2800" dirty="0">
                <a:solidFill>
                  <a:srgbClr val="FF0000"/>
                </a:solidFill>
              </a:rPr>
              <a:t> </a:t>
            </a:r>
            <a:r>
              <a:rPr lang="en-US" sz="2800" dirty="0"/>
              <a:t>Degree of deviation from the original user equilibrium solutions</a:t>
            </a:r>
          </a:p>
          <a:p>
            <a:pPr eaLnBrk="1" hangingPunct="1"/>
            <a:r>
              <a:rPr lang="en-US" sz="2800" dirty="0"/>
              <a:t>Vary </a:t>
            </a:r>
            <a:r>
              <a:rPr lang="en-US" sz="2800" dirty="0">
                <a:cs typeface="Arial" charset="0"/>
              </a:rPr>
              <a:t>penalty on path cost to generate non-dominated solutions</a:t>
            </a:r>
          </a:p>
          <a:p>
            <a:pPr eaLnBrk="1" hangingPunct="1">
              <a:buFont typeface="Wingdings" pitchFamily="2" charset="2"/>
              <a:buNone/>
            </a:pPr>
            <a:endParaRPr lang="en-US" sz="2800" dirty="0"/>
          </a:p>
        </p:txBody>
      </p:sp>
      <p:sp>
        <p:nvSpPr>
          <p:cNvPr id="12292" name="Line 4"/>
          <p:cNvSpPr>
            <a:spLocks noChangeShapeType="1"/>
          </p:cNvSpPr>
          <p:nvPr/>
        </p:nvSpPr>
        <p:spPr bwMode="auto">
          <a:xfrm flipV="1">
            <a:off x="2209800" y="3124200"/>
            <a:ext cx="0" cy="3048000"/>
          </a:xfrm>
          <a:prstGeom prst="line">
            <a:avLst/>
          </a:prstGeom>
          <a:noFill/>
          <a:ln w="9525">
            <a:solidFill>
              <a:schemeClr val="tx1"/>
            </a:solidFill>
            <a:round/>
            <a:headEnd/>
            <a:tailEnd type="triangle" w="med" len="med"/>
          </a:ln>
          <a:effectLst/>
        </p:spPr>
        <p:txBody>
          <a:bodyPr/>
          <a:lstStyle/>
          <a:p>
            <a:pPr>
              <a:defRPr/>
            </a:pPr>
            <a:endParaRPr lang="en-US"/>
          </a:p>
        </p:txBody>
      </p:sp>
      <p:sp>
        <p:nvSpPr>
          <p:cNvPr id="12293" name="Line 5"/>
          <p:cNvSpPr>
            <a:spLocks noChangeShapeType="1"/>
          </p:cNvSpPr>
          <p:nvPr/>
        </p:nvSpPr>
        <p:spPr bwMode="auto">
          <a:xfrm flipV="1">
            <a:off x="1981200" y="6096000"/>
            <a:ext cx="5181600" cy="0"/>
          </a:xfrm>
          <a:prstGeom prst="line">
            <a:avLst/>
          </a:prstGeom>
          <a:noFill/>
          <a:ln w="9525">
            <a:solidFill>
              <a:schemeClr val="tx1"/>
            </a:solidFill>
            <a:round/>
            <a:headEnd/>
            <a:tailEnd type="triangle" w="med" len="med"/>
          </a:ln>
          <a:effectLst/>
        </p:spPr>
        <p:txBody>
          <a:bodyPr/>
          <a:lstStyle/>
          <a:p>
            <a:pPr>
              <a:defRPr/>
            </a:pPr>
            <a:endParaRPr lang="en-US"/>
          </a:p>
        </p:txBody>
      </p:sp>
      <p:sp>
        <p:nvSpPr>
          <p:cNvPr id="18438" name="Text Box 6"/>
          <p:cNvSpPr txBox="1">
            <a:spLocks noChangeArrowheads="1"/>
          </p:cNvSpPr>
          <p:nvPr/>
        </p:nvSpPr>
        <p:spPr bwMode="auto">
          <a:xfrm>
            <a:off x="609600" y="3276600"/>
            <a:ext cx="1293944" cy="338554"/>
          </a:xfrm>
          <a:prstGeom prst="rect">
            <a:avLst/>
          </a:prstGeom>
          <a:noFill/>
          <a:ln w="9525">
            <a:noFill/>
            <a:miter lim="800000"/>
            <a:headEnd/>
            <a:tailEnd/>
          </a:ln>
        </p:spPr>
        <p:txBody>
          <a:bodyPr wrap="none">
            <a:spAutoFit/>
          </a:bodyPr>
          <a:lstStyle/>
          <a:p>
            <a:r>
              <a:rPr lang="en-US" sz="1600" dirty="0">
                <a:effectLst/>
              </a:rPr>
              <a:t>Gap Function</a:t>
            </a:r>
          </a:p>
        </p:txBody>
      </p:sp>
      <p:sp>
        <p:nvSpPr>
          <p:cNvPr id="18439" name="Text Box 7"/>
          <p:cNvSpPr txBox="1">
            <a:spLocks noChangeArrowheads="1"/>
          </p:cNvSpPr>
          <p:nvPr/>
        </p:nvSpPr>
        <p:spPr bwMode="auto">
          <a:xfrm>
            <a:off x="5410200" y="6096000"/>
            <a:ext cx="2228944" cy="338554"/>
          </a:xfrm>
          <a:prstGeom prst="rect">
            <a:avLst/>
          </a:prstGeom>
          <a:noFill/>
          <a:ln w="9525">
            <a:noFill/>
            <a:miter lim="800000"/>
            <a:headEnd/>
            <a:tailEnd/>
          </a:ln>
        </p:spPr>
        <p:txBody>
          <a:bodyPr wrap="none">
            <a:spAutoFit/>
          </a:bodyPr>
          <a:lstStyle/>
          <a:p>
            <a:r>
              <a:rPr lang="en-US" sz="1600" dirty="0">
                <a:effectLst/>
              </a:rPr>
              <a:t>Measurement deviation </a:t>
            </a:r>
            <a:endParaRPr lang="el-GR" sz="1600" dirty="0">
              <a:effectLst/>
              <a:cs typeface="Arial" charset="0"/>
            </a:endParaRPr>
          </a:p>
        </p:txBody>
      </p:sp>
      <p:sp>
        <p:nvSpPr>
          <p:cNvPr id="12296" name="Freeform 8"/>
          <p:cNvSpPr>
            <a:spLocks/>
          </p:cNvSpPr>
          <p:nvPr/>
        </p:nvSpPr>
        <p:spPr bwMode="auto">
          <a:xfrm>
            <a:off x="2438400" y="3505200"/>
            <a:ext cx="4013200" cy="2590800"/>
          </a:xfrm>
          <a:custGeom>
            <a:avLst/>
            <a:gdLst/>
            <a:ahLst/>
            <a:cxnLst>
              <a:cxn ang="0">
                <a:pos x="0" y="0"/>
              </a:cxn>
              <a:cxn ang="0">
                <a:pos x="192" y="528"/>
              </a:cxn>
              <a:cxn ang="0">
                <a:pos x="528" y="1200"/>
              </a:cxn>
              <a:cxn ang="0">
                <a:pos x="1392" y="1440"/>
              </a:cxn>
              <a:cxn ang="0">
                <a:pos x="2352" y="1632"/>
              </a:cxn>
              <a:cxn ang="0">
                <a:pos x="2448" y="1632"/>
              </a:cxn>
            </a:cxnLst>
            <a:rect l="0" t="0" r="r" b="b"/>
            <a:pathLst>
              <a:path w="2528" h="1664">
                <a:moveTo>
                  <a:pt x="0" y="0"/>
                </a:moveTo>
                <a:cubicBezTo>
                  <a:pt x="52" y="164"/>
                  <a:pt x="104" y="328"/>
                  <a:pt x="192" y="528"/>
                </a:cubicBezTo>
                <a:cubicBezTo>
                  <a:pt x="280" y="728"/>
                  <a:pt x="328" y="1048"/>
                  <a:pt x="528" y="1200"/>
                </a:cubicBezTo>
                <a:cubicBezTo>
                  <a:pt x="728" y="1352"/>
                  <a:pt x="1088" y="1368"/>
                  <a:pt x="1392" y="1440"/>
                </a:cubicBezTo>
                <a:cubicBezTo>
                  <a:pt x="1696" y="1512"/>
                  <a:pt x="2176" y="1600"/>
                  <a:pt x="2352" y="1632"/>
                </a:cubicBezTo>
                <a:cubicBezTo>
                  <a:pt x="2528" y="1664"/>
                  <a:pt x="2488" y="1648"/>
                  <a:pt x="2448" y="1632"/>
                </a:cubicBezTo>
              </a:path>
            </a:pathLst>
          </a:custGeom>
          <a:noFill/>
          <a:ln w="9525">
            <a:solidFill>
              <a:schemeClr val="tx1"/>
            </a:solidFill>
            <a:round/>
            <a:headEnd/>
            <a:tailEnd/>
          </a:ln>
          <a:effectLst/>
        </p:spPr>
        <p:txBody>
          <a:bodyPr/>
          <a:lstStyle/>
          <a:p>
            <a:pPr>
              <a:defRPr/>
            </a:pPr>
            <a:endParaRPr lang="en-US"/>
          </a:p>
        </p:txBody>
      </p:sp>
      <p:sp>
        <p:nvSpPr>
          <p:cNvPr id="12298" name="Line 10"/>
          <p:cNvSpPr>
            <a:spLocks noChangeShapeType="1"/>
          </p:cNvSpPr>
          <p:nvPr/>
        </p:nvSpPr>
        <p:spPr bwMode="auto">
          <a:xfrm flipV="1">
            <a:off x="2438400" y="3048000"/>
            <a:ext cx="457200" cy="457200"/>
          </a:xfrm>
          <a:prstGeom prst="line">
            <a:avLst/>
          </a:prstGeom>
          <a:noFill/>
          <a:ln w="9525">
            <a:solidFill>
              <a:schemeClr val="tx1"/>
            </a:solidFill>
            <a:round/>
            <a:headEnd/>
            <a:tailEnd/>
          </a:ln>
          <a:effectLst/>
        </p:spPr>
        <p:txBody>
          <a:bodyPr/>
          <a:lstStyle/>
          <a:p>
            <a:pPr>
              <a:defRPr/>
            </a:pPr>
            <a:endParaRPr lang="en-US"/>
          </a:p>
        </p:txBody>
      </p:sp>
      <p:sp>
        <p:nvSpPr>
          <p:cNvPr id="12299" name="Line 11"/>
          <p:cNvSpPr>
            <a:spLocks noChangeShapeType="1"/>
          </p:cNvSpPr>
          <p:nvPr/>
        </p:nvSpPr>
        <p:spPr bwMode="auto">
          <a:xfrm flipV="1">
            <a:off x="2438400" y="3048000"/>
            <a:ext cx="457200" cy="457200"/>
          </a:xfrm>
          <a:prstGeom prst="line">
            <a:avLst/>
          </a:prstGeom>
          <a:noFill/>
          <a:ln w="9525">
            <a:solidFill>
              <a:schemeClr val="tx1"/>
            </a:solidFill>
            <a:round/>
            <a:headEnd/>
            <a:tailEnd/>
          </a:ln>
          <a:effectLst/>
        </p:spPr>
        <p:txBody>
          <a:bodyPr/>
          <a:lstStyle/>
          <a:p>
            <a:pPr>
              <a:defRPr/>
            </a:pPr>
            <a:endParaRPr lang="en-US"/>
          </a:p>
        </p:txBody>
      </p:sp>
      <p:sp>
        <p:nvSpPr>
          <p:cNvPr id="12300" name="Line 12"/>
          <p:cNvSpPr>
            <a:spLocks noChangeShapeType="1"/>
          </p:cNvSpPr>
          <p:nvPr/>
        </p:nvSpPr>
        <p:spPr bwMode="auto">
          <a:xfrm flipV="1">
            <a:off x="2590800" y="3048000"/>
            <a:ext cx="838200" cy="838200"/>
          </a:xfrm>
          <a:prstGeom prst="line">
            <a:avLst/>
          </a:prstGeom>
          <a:noFill/>
          <a:ln w="9525">
            <a:solidFill>
              <a:schemeClr val="tx1"/>
            </a:solidFill>
            <a:round/>
            <a:headEnd/>
            <a:tailEnd/>
          </a:ln>
          <a:effectLst/>
        </p:spPr>
        <p:txBody>
          <a:bodyPr/>
          <a:lstStyle/>
          <a:p>
            <a:pPr>
              <a:defRPr/>
            </a:pPr>
            <a:endParaRPr lang="en-US"/>
          </a:p>
        </p:txBody>
      </p:sp>
      <p:sp>
        <p:nvSpPr>
          <p:cNvPr id="12301" name="Line 13"/>
          <p:cNvSpPr>
            <a:spLocks noChangeShapeType="1"/>
          </p:cNvSpPr>
          <p:nvPr/>
        </p:nvSpPr>
        <p:spPr bwMode="auto">
          <a:xfrm flipV="1">
            <a:off x="2781300" y="3124200"/>
            <a:ext cx="1181100" cy="1193800"/>
          </a:xfrm>
          <a:prstGeom prst="line">
            <a:avLst/>
          </a:prstGeom>
          <a:noFill/>
          <a:ln w="9525">
            <a:solidFill>
              <a:schemeClr val="tx1"/>
            </a:solidFill>
            <a:round/>
            <a:headEnd/>
            <a:tailEnd/>
          </a:ln>
          <a:effectLst/>
        </p:spPr>
        <p:txBody>
          <a:bodyPr/>
          <a:lstStyle/>
          <a:p>
            <a:pPr>
              <a:defRPr/>
            </a:pPr>
            <a:endParaRPr lang="en-US"/>
          </a:p>
        </p:txBody>
      </p:sp>
      <p:sp>
        <p:nvSpPr>
          <p:cNvPr id="12302" name="Line 14"/>
          <p:cNvSpPr>
            <a:spLocks noChangeShapeType="1"/>
          </p:cNvSpPr>
          <p:nvPr/>
        </p:nvSpPr>
        <p:spPr bwMode="auto">
          <a:xfrm flipV="1">
            <a:off x="2971800" y="3124200"/>
            <a:ext cx="1676400" cy="1727200"/>
          </a:xfrm>
          <a:prstGeom prst="line">
            <a:avLst/>
          </a:prstGeom>
          <a:noFill/>
          <a:ln w="9525">
            <a:solidFill>
              <a:schemeClr val="tx1"/>
            </a:solidFill>
            <a:round/>
            <a:headEnd/>
            <a:tailEnd/>
          </a:ln>
          <a:effectLst/>
        </p:spPr>
        <p:txBody>
          <a:bodyPr/>
          <a:lstStyle/>
          <a:p>
            <a:pPr>
              <a:defRPr/>
            </a:pPr>
            <a:endParaRPr lang="en-US"/>
          </a:p>
        </p:txBody>
      </p:sp>
      <p:sp>
        <p:nvSpPr>
          <p:cNvPr id="12303" name="Line 15"/>
          <p:cNvSpPr>
            <a:spLocks noChangeShapeType="1"/>
          </p:cNvSpPr>
          <p:nvPr/>
        </p:nvSpPr>
        <p:spPr bwMode="auto">
          <a:xfrm flipV="1">
            <a:off x="3225800" y="3048000"/>
            <a:ext cx="2184400" cy="2247900"/>
          </a:xfrm>
          <a:prstGeom prst="line">
            <a:avLst/>
          </a:prstGeom>
          <a:noFill/>
          <a:ln w="9525">
            <a:solidFill>
              <a:schemeClr val="tx1"/>
            </a:solidFill>
            <a:round/>
            <a:headEnd/>
            <a:tailEnd/>
          </a:ln>
          <a:effectLst/>
        </p:spPr>
        <p:txBody>
          <a:bodyPr/>
          <a:lstStyle/>
          <a:p>
            <a:pPr>
              <a:defRPr/>
            </a:pPr>
            <a:endParaRPr lang="en-US"/>
          </a:p>
        </p:txBody>
      </p:sp>
      <p:sp>
        <p:nvSpPr>
          <p:cNvPr id="12304" name="Line 16"/>
          <p:cNvSpPr>
            <a:spLocks noChangeShapeType="1"/>
          </p:cNvSpPr>
          <p:nvPr/>
        </p:nvSpPr>
        <p:spPr bwMode="auto">
          <a:xfrm flipV="1">
            <a:off x="3810000" y="3124200"/>
            <a:ext cx="2362200" cy="2476500"/>
          </a:xfrm>
          <a:prstGeom prst="line">
            <a:avLst/>
          </a:prstGeom>
          <a:noFill/>
          <a:ln w="9525">
            <a:solidFill>
              <a:schemeClr val="tx1"/>
            </a:solidFill>
            <a:round/>
            <a:headEnd/>
            <a:tailEnd/>
          </a:ln>
          <a:effectLst/>
        </p:spPr>
        <p:txBody>
          <a:bodyPr/>
          <a:lstStyle/>
          <a:p>
            <a:pPr>
              <a:defRPr/>
            </a:pPr>
            <a:endParaRPr lang="en-US"/>
          </a:p>
        </p:txBody>
      </p:sp>
      <p:sp>
        <p:nvSpPr>
          <p:cNvPr id="12305" name="Line 17"/>
          <p:cNvSpPr>
            <a:spLocks noChangeShapeType="1"/>
          </p:cNvSpPr>
          <p:nvPr/>
        </p:nvSpPr>
        <p:spPr bwMode="auto">
          <a:xfrm flipV="1">
            <a:off x="4457700" y="3213100"/>
            <a:ext cx="2362200" cy="2476500"/>
          </a:xfrm>
          <a:prstGeom prst="line">
            <a:avLst/>
          </a:prstGeom>
          <a:noFill/>
          <a:ln w="9525">
            <a:solidFill>
              <a:schemeClr val="tx1"/>
            </a:solidFill>
            <a:round/>
            <a:headEnd/>
            <a:tailEnd/>
          </a:ln>
          <a:effectLst/>
        </p:spPr>
        <p:txBody>
          <a:bodyPr/>
          <a:lstStyle/>
          <a:p>
            <a:pPr>
              <a:defRPr/>
            </a:pPr>
            <a:endParaRPr lang="en-US"/>
          </a:p>
        </p:txBody>
      </p:sp>
      <p:sp>
        <p:nvSpPr>
          <p:cNvPr id="12306" name="Line 18"/>
          <p:cNvSpPr>
            <a:spLocks noChangeShapeType="1"/>
          </p:cNvSpPr>
          <p:nvPr/>
        </p:nvSpPr>
        <p:spPr bwMode="auto">
          <a:xfrm flipV="1">
            <a:off x="5384800" y="3378200"/>
            <a:ext cx="2362200" cy="2476500"/>
          </a:xfrm>
          <a:prstGeom prst="line">
            <a:avLst/>
          </a:prstGeom>
          <a:noFill/>
          <a:ln w="9525">
            <a:solidFill>
              <a:schemeClr val="tx1"/>
            </a:solidFill>
            <a:round/>
            <a:headEnd/>
            <a:tailEnd/>
          </a:ln>
          <a:effectLst/>
        </p:spPr>
        <p:txBody>
          <a:bodyPr/>
          <a:lstStyle/>
          <a:p>
            <a:pPr>
              <a:defRPr/>
            </a:pPr>
            <a:endParaRPr lang="en-US"/>
          </a:p>
        </p:txBody>
      </p:sp>
      <p:sp>
        <p:nvSpPr>
          <p:cNvPr id="12307" name="Line 19"/>
          <p:cNvSpPr>
            <a:spLocks noChangeShapeType="1"/>
          </p:cNvSpPr>
          <p:nvPr/>
        </p:nvSpPr>
        <p:spPr bwMode="auto">
          <a:xfrm flipV="1">
            <a:off x="6261100" y="3581400"/>
            <a:ext cx="2362200" cy="2476500"/>
          </a:xfrm>
          <a:prstGeom prst="line">
            <a:avLst/>
          </a:prstGeom>
          <a:noFill/>
          <a:ln w="9525">
            <a:solidFill>
              <a:schemeClr val="tx1"/>
            </a:solidFill>
            <a:round/>
            <a:headEnd/>
            <a:tailEnd/>
          </a:ln>
          <a:effectLst/>
        </p:spPr>
        <p:txBody>
          <a:bodyPr/>
          <a:lstStyle/>
          <a:p>
            <a:pPr>
              <a:defRPr/>
            </a:pPr>
            <a:endParaRPr lang="en-US"/>
          </a:p>
        </p:txBody>
      </p:sp>
    </p:spTree>
    <p:extLst>
      <p:ext uri="{BB962C8B-B14F-4D97-AF65-F5344CB8AC3E}">
        <p14:creationId xmlns:p14="http://schemas.microsoft.com/office/powerpoint/2010/main" val="143203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err="1"/>
              <a:t>NeXTA</a:t>
            </a:r>
            <a:r>
              <a:rPr lang="en-US" dirty="0"/>
              <a:t>/</a:t>
            </a:r>
            <a:r>
              <a:rPr lang="en-US" dirty="0" err="1"/>
              <a:t>DTALite</a:t>
            </a:r>
            <a:r>
              <a:rPr lang="en-US" dirty="0"/>
              <a:t> Can Do</a:t>
            </a:r>
          </a:p>
        </p:txBody>
      </p:sp>
      <p:sp>
        <p:nvSpPr>
          <p:cNvPr id="3" name="Content Placeholder 2"/>
          <p:cNvSpPr>
            <a:spLocks noGrp="1"/>
          </p:cNvSpPr>
          <p:nvPr>
            <p:ph idx="1"/>
          </p:nvPr>
        </p:nvSpPr>
        <p:spPr>
          <a:xfrm>
            <a:off x="457200" y="1341912"/>
            <a:ext cx="8229600" cy="5189517"/>
          </a:xfrm>
        </p:spPr>
        <p:txBody>
          <a:bodyPr>
            <a:noAutofit/>
          </a:bodyPr>
          <a:lstStyle/>
          <a:p>
            <a:pPr marL="240030" indent="-514350">
              <a:buSzPct val="76000"/>
              <a:buFont typeface="+mj-lt"/>
              <a:buAutoNum type="arabicPeriod"/>
            </a:pPr>
            <a:r>
              <a:rPr lang="en-US" sz="2000" dirty="0"/>
              <a:t>Open-source </a:t>
            </a:r>
            <a:r>
              <a:rPr lang="en-US" altLang="zh-CN" sz="2000" dirty="0"/>
              <a:t>t</a:t>
            </a:r>
            <a:r>
              <a:rPr lang="en-US" sz="2000" dirty="0"/>
              <a:t>raffic simulation/modeling Data Hub</a:t>
            </a:r>
          </a:p>
          <a:p>
            <a:pPr marL="891540" lvl="2" indent="-342900">
              <a:buSzPct val="76000"/>
            </a:pPr>
            <a:r>
              <a:rPr lang="en-US" sz="2000" dirty="0"/>
              <a:t>Integrated simulated and measured data management tools</a:t>
            </a:r>
          </a:p>
          <a:p>
            <a:pPr marL="891540" lvl="2" indent="-342900">
              <a:buSzPct val="76000"/>
            </a:pPr>
            <a:r>
              <a:rPr lang="en-US" sz="2000" dirty="0"/>
              <a:t>Connection with Travel demand model, signal optimization tool (Synchro)</a:t>
            </a:r>
          </a:p>
          <a:p>
            <a:pPr marL="514350" indent="-514350">
              <a:buSzPct val="76000"/>
              <a:buFont typeface="+mj-lt"/>
              <a:buAutoNum type="arabicPeriod"/>
            </a:pPr>
            <a:r>
              <a:rPr lang="en-US" sz="2000" dirty="0"/>
              <a:t>Large-scale dynamic traffic assignment</a:t>
            </a:r>
          </a:p>
          <a:p>
            <a:pPr marL="891540" lvl="2" indent="-342900">
              <a:buSzPct val="76000"/>
            </a:pPr>
            <a:r>
              <a:rPr lang="en-US" sz="2000" dirty="0"/>
              <a:t>Typical network size: 2K~5K zones, 20K~50K links, 2~4 Million vehicles </a:t>
            </a:r>
          </a:p>
          <a:p>
            <a:pPr marL="514350" indent="-514350">
              <a:buSzPct val="76000"/>
              <a:buFont typeface="+mj-lt"/>
              <a:buAutoNum type="arabicPeriod"/>
            </a:pPr>
            <a:endParaRPr lang="en-US" sz="2000" dirty="0"/>
          </a:p>
          <a:p>
            <a:pPr marL="514350" indent="-514350">
              <a:buSzPct val="76000"/>
              <a:buFont typeface="+mj-lt"/>
              <a:buAutoNum type="arabicPeriod"/>
            </a:pPr>
            <a:r>
              <a:rPr lang="en-US" sz="2000" dirty="0"/>
              <a:t>Network scenario analysis </a:t>
            </a:r>
          </a:p>
          <a:p>
            <a:pPr marL="891540" lvl="2" indent="-342900">
              <a:buSzPct val="76000"/>
            </a:pPr>
            <a:r>
              <a:rPr lang="en-US" sz="2000" dirty="0"/>
              <a:t>Rich outputs: various operational performance measures</a:t>
            </a:r>
          </a:p>
          <a:p>
            <a:pPr marL="891540" lvl="2" indent="-342900">
              <a:buSzPct val="76000"/>
            </a:pPr>
            <a:r>
              <a:rPr lang="en-US" sz="2000" dirty="0"/>
              <a:t>Road pricing application: Consider time-dependent toll, Heterogeneous Value of times</a:t>
            </a:r>
          </a:p>
        </p:txBody>
      </p:sp>
      <p:sp>
        <p:nvSpPr>
          <p:cNvPr id="4" name="Slide Number Placeholder 3"/>
          <p:cNvSpPr>
            <a:spLocks noGrp="1"/>
          </p:cNvSpPr>
          <p:nvPr>
            <p:ph type="sldNum" sz="quarter" idx="4294967295"/>
          </p:nvPr>
        </p:nvSpPr>
        <p:spPr>
          <a:xfrm>
            <a:off x="7620000" y="18288"/>
            <a:ext cx="1066800" cy="329184"/>
          </a:xfrm>
          <a:prstGeom prst="rect">
            <a:avLst/>
          </a:prstGeom>
        </p:spPr>
        <p:txBody>
          <a:bodyPr/>
          <a:lstStyle/>
          <a:p>
            <a:pPr>
              <a:defRPr/>
            </a:pPr>
            <a:fld id="{B78F7576-C33E-41BB-A515-CF3786773662}" type="slidenum">
              <a:rPr lang="en-US" smtClean="0"/>
              <a:pPr>
                <a:defRPr/>
              </a:pPr>
              <a:t>18</a:t>
            </a:fld>
            <a:endParaRPr lang="en-US" sz="1200"/>
          </a:p>
        </p:txBody>
      </p:sp>
    </p:spTree>
    <p:extLst>
      <p:ext uri="{BB962C8B-B14F-4D97-AF65-F5344CB8AC3E}">
        <p14:creationId xmlns:p14="http://schemas.microsoft.com/office/powerpoint/2010/main" val="21569295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cs typeface="Times New Roman" pitchFamily="18" charset="0"/>
              </a:rPr>
              <a:t>Sensitivity-Analysis and Gradient Information </a:t>
            </a:r>
          </a:p>
        </p:txBody>
      </p:sp>
      <p:sp>
        <p:nvSpPr>
          <p:cNvPr id="3" name="Content Placeholder 2"/>
          <p:cNvSpPr>
            <a:spLocks noGrp="1"/>
          </p:cNvSpPr>
          <p:nvPr>
            <p:ph idx="1"/>
          </p:nvPr>
        </p:nvSpPr>
        <p:spPr/>
        <p:txBody>
          <a:bodyPr>
            <a:normAutofit/>
          </a:bodyPr>
          <a:lstStyle/>
          <a:p>
            <a:r>
              <a:rPr lang="en-US" dirty="0">
                <a:latin typeface="Times New Roman" pitchFamily="18" charset="0"/>
                <a:cs typeface="Times New Roman" pitchFamily="18" charset="0"/>
              </a:rPr>
              <a:t>Approximate the derivatives through </a:t>
            </a:r>
            <a:r>
              <a:rPr lang="en-US" sz="2800" dirty="0">
                <a:latin typeface="Times New Roman" pitchFamily="18" charset="0"/>
                <a:cs typeface="Times New Roman" pitchFamily="18" charset="0"/>
              </a:rPr>
              <a:t>simulation  </a:t>
            </a:r>
            <a:r>
              <a:rPr lang="en-US" sz="2800" dirty="0">
                <a:solidFill>
                  <a:srgbClr val="FF0000"/>
                </a:solidFill>
                <a:latin typeface="Times New Roman" pitchFamily="18" charset="0"/>
                <a:cs typeface="Times New Roman" pitchFamily="18" charset="0"/>
              </a:rPr>
              <a:t>for each OD pair and each time interval in every iteration </a:t>
            </a: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Tavana</a:t>
            </a:r>
            <a:r>
              <a:rPr lang="en-US" sz="2800" dirty="0">
                <a:latin typeface="Times New Roman" pitchFamily="18" charset="0"/>
                <a:cs typeface="Times New Roman" pitchFamily="18" charset="0"/>
              </a:rPr>
              <a:t>, 2001)</a:t>
            </a:r>
          </a:p>
          <a:p>
            <a:r>
              <a:rPr lang="en-US" dirty="0">
                <a:latin typeface="Times New Roman" pitchFamily="18" charset="0"/>
                <a:cs typeface="Times New Roman" pitchFamily="18" charset="0"/>
              </a:rPr>
              <a:t>Gradient approximation methods </a:t>
            </a:r>
          </a:p>
          <a:p>
            <a:pPr lvl="1"/>
            <a:r>
              <a:rPr lang="en-US" dirty="0">
                <a:latin typeface="Times New Roman" pitchFamily="18" charset="0"/>
                <a:cs typeface="Times New Roman" pitchFamily="18" charset="0"/>
              </a:rPr>
              <a:t>Simultaneous Perturbation Stochastic Approximation (SPSA) framework by </a:t>
            </a:r>
            <a:r>
              <a:rPr lang="en-US" dirty="0" err="1">
                <a:latin typeface="Times New Roman" pitchFamily="18" charset="0"/>
                <a:cs typeface="Times New Roman" pitchFamily="18" charset="0"/>
              </a:rPr>
              <a:t>Balakrishna</a:t>
            </a:r>
            <a:r>
              <a:rPr lang="en-US" dirty="0">
                <a:latin typeface="Times New Roman" pitchFamily="18" charset="0"/>
                <a:cs typeface="Times New Roman" pitchFamily="18" charset="0"/>
              </a:rPr>
              <a:t> et al. (2008); </a:t>
            </a:r>
            <a:r>
              <a:rPr lang="en-US" dirty="0" err="1">
                <a:latin typeface="Times New Roman" pitchFamily="18" charset="0"/>
                <a:cs typeface="Times New Roman" pitchFamily="18" charset="0"/>
              </a:rPr>
              <a:t>Cipriani</a:t>
            </a:r>
            <a:r>
              <a:rPr lang="en-US" dirty="0">
                <a:latin typeface="Times New Roman" pitchFamily="18" charset="0"/>
                <a:cs typeface="Times New Roman" pitchFamily="18" charset="0"/>
              </a:rPr>
              <a:t> et al. (2011)</a:t>
            </a:r>
          </a:p>
          <a:p>
            <a:pPr lvl="1"/>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7A920DFB-16A6-4DB4-A460-FB3C4EE9877C}" type="slidenum">
              <a:rPr lang="en-US" smtClean="0">
                <a:latin typeface="Times New Roman" pitchFamily="18" charset="0"/>
                <a:cs typeface="Times New Roman" pitchFamily="18" charset="0"/>
              </a:rPr>
              <a:pPr/>
              <a:t>180</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5713265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181</a:t>
            </a:fld>
            <a:endParaRPr lang="en-US">
              <a:latin typeface="Times New Roman" pitchFamily="18" charset="0"/>
              <a:cs typeface="Times New Roman" pitchFamily="18" charset="0"/>
            </a:endParaRPr>
          </a:p>
        </p:txBody>
      </p:sp>
      <p:pic>
        <p:nvPicPr>
          <p:cNvPr id="57346" name="Picture 2"/>
          <p:cNvPicPr>
            <a:picLocks noChangeAspect="1" noChangeArrowheads="1"/>
          </p:cNvPicPr>
          <p:nvPr/>
        </p:nvPicPr>
        <p:blipFill>
          <a:blip r:embed="rId3" cstate="print"/>
          <a:srcRect/>
          <a:stretch>
            <a:fillRect/>
          </a:stretch>
        </p:blipFill>
        <p:spPr bwMode="auto">
          <a:xfrm>
            <a:off x="914400" y="1752600"/>
            <a:ext cx="6272189" cy="3374800"/>
          </a:xfrm>
          <a:prstGeom prst="rect">
            <a:avLst/>
          </a:prstGeom>
          <a:noFill/>
          <a:ln w="9525">
            <a:noFill/>
            <a:miter lim="800000"/>
            <a:headEnd/>
            <a:tailEnd/>
          </a:ln>
        </p:spPr>
      </p:pic>
      <p:sp>
        <p:nvSpPr>
          <p:cNvPr id="6" name="Rectangle 5"/>
          <p:cNvSpPr/>
          <p:nvPr/>
        </p:nvSpPr>
        <p:spPr>
          <a:xfrm>
            <a:off x="533400" y="5181600"/>
            <a:ext cx="7772400" cy="830997"/>
          </a:xfrm>
          <a:prstGeom prst="rect">
            <a:avLst/>
          </a:prstGeom>
        </p:spPr>
        <p:txBody>
          <a:bodyPr wrap="square">
            <a:spAutoFit/>
          </a:bodyPr>
          <a:lstStyle/>
          <a:p>
            <a:r>
              <a:rPr lang="en-US" sz="2400" b="1" dirty="0">
                <a:latin typeface="Times New Roman" pitchFamily="18" charset="0"/>
                <a:cs typeface="Times New Roman" pitchFamily="18" charset="0"/>
              </a:rPr>
              <a:t>Link inflow and outflow </a:t>
            </a:r>
            <a:r>
              <a:rPr lang="en-US" sz="2400" dirty="0">
                <a:latin typeface="Times New Roman" pitchFamily="18" charset="0"/>
                <a:cs typeface="Times New Roman" pitchFamily="18" charset="0"/>
              </a:rPr>
              <a:t>increase by 1 at entering time and leaving time, respectively. </a:t>
            </a:r>
          </a:p>
        </p:txBody>
      </p:sp>
      <p:cxnSp>
        <p:nvCxnSpPr>
          <p:cNvPr id="7" name="Straight Arrow Connector 6"/>
          <p:cNvCxnSpPr/>
          <p:nvPr/>
        </p:nvCxnSpPr>
        <p:spPr>
          <a:xfrm rot="5400000" flipH="1" flipV="1">
            <a:off x="4495006" y="4876006"/>
            <a:ext cx="609600" cy="1588"/>
          </a:xfrm>
          <a:prstGeom prst="straightConnector1">
            <a:avLst/>
          </a:prstGeom>
          <a:ln w="28575">
            <a:solidFill>
              <a:srgbClr val="00B05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rot="5400000" flipH="1" flipV="1">
            <a:off x="5104606" y="4876006"/>
            <a:ext cx="609600" cy="1588"/>
          </a:xfrm>
          <a:prstGeom prst="straightConnector1">
            <a:avLst/>
          </a:prstGeom>
          <a:ln w="28575">
            <a:solidFill>
              <a:srgbClr val="00B050"/>
            </a:solidFill>
            <a:tailEnd type="arrow"/>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a:xfrm>
            <a:off x="457200" y="685800"/>
            <a:ext cx="8229600" cy="1143000"/>
          </a:xfrm>
        </p:spPr>
        <p:txBody>
          <a:bodyPr>
            <a:noAutofit/>
          </a:bodyPr>
          <a:lstStyle/>
          <a:p>
            <a:r>
              <a:rPr lang="en-US" sz="2800" dirty="0">
                <a:cs typeface="Times New Roman" pitchFamily="18" charset="0"/>
              </a:rPr>
              <a:t>How to Use Spatial Queue Model to Evaluate Partial Derivatives with respect to Path Flow Perturbation?</a:t>
            </a:r>
            <a:br>
              <a:rPr lang="en-US" sz="2800" dirty="0">
                <a:latin typeface="Times New Roman" pitchFamily="18" charset="0"/>
                <a:cs typeface="Times New Roman" pitchFamily="18" charset="0"/>
              </a:rPr>
            </a:br>
            <a:br>
              <a:rPr lang="en-US" sz="2800" dirty="0">
                <a:latin typeface="Times New Roman" pitchFamily="18" charset="0"/>
                <a:cs typeface="Times New Roman" pitchFamily="18" charset="0"/>
              </a:rPr>
            </a:br>
            <a:r>
              <a:rPr lang="en-US" sz="2800" dirty="0">
                <a:cs typeface="Times New Roman" pitchFamily="18" charset="0"/>
              </a:rPr>
              <a:t>Case 1: </a:t>
            </a:r>
            <a:r>
              <a:rPr lang="en-US" sz="2800" i="1" dirty="0">
                <a:cs typeface="Times New Roman" pitchFamily="18" charset="0"/>
              </a:rPr>
              <a:t>Free-flow</a:t>
            </a:r>
            <a:r>
              <a:rPr lang="en-US" sz="2800" dirty="0">
                <a:cs typeface="Times New Roman" pitchFamily="18" charset="0"/>
              </a:rPr>
              <a:t> Conditions</a:t>
            </a:r>
          </a:p>
        </p:txBody>
      </p:sp>
    </p:spTree>
    <p:extLst>
      <p:ext uri="{BB962C8B-B14F-4D97-AF65-F5344CB8AC3E}">
        <p14:creationId xmlns:p14="http://schemas.microsoft.com/office/powerpoint/2010/main" val="358273765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cs typeface="Times New Roman" pitchFamily="18" charset="0"/>
              </a:rPr>
              <a:t>Case 2: Congested Condition</a:t>
            </a:r>
            <a:endParaRPr lang="en-US" dirty="0">
              <a:cs typeface="Times New Roman" pitchFamily="18"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182</a:t>
            </a:fld>
            <a:endParaRPr lang="en-US">
              <a:latin typeface="Times New Roman" pitchFamily="18" charset="0"/>
              <a:cs typeface="Times New Roman" pitchFamily="18" charset="0"/>
            </a:endParaRPr>
          </a:p>
        </p:txBody>
      </p:sp>
      <p:pic>
        <p:nvPicPr>
          <p:cNvPr id="35842" name="Picture 2"/>
          <p:cNvPicPr>
            <a:picLocks noChangeAspect="1" noChangeArrowheads="1"/>
          </p:cNvPicPr>
          <p:nvPr/>
        </p:nvPicPr>
        <p:blipFill>
          <a:blip r:embed="rId3" cstate="print"/>
          <a:srcRect/>
          <a:stretch>
            <a:fillRect/>
          </a:stretch>
        </p:blipFill>
        <p:spPr bwMode="auto">
          <a:xfrm>
            <a:off x="304800" y="1828801"/>
            <a:ext cx="7580242" cy="3733800"/>
          </a:xfrm>
          <a:prstGeom prst="rect">
            <a:avLst/>
          </a:prstGeom>
          <a:noFill/>
          <a:ln w="9525">
            <a:noFill/>
            <a:miter lim="800000"/>
            <a:headEnd/>
            <a:tailEnd/>
          </a:ln>
        </p:spPr>
      </p:pic>
      <p:sp>
        <p:nvSpPr>
          <p:cNvPr id="6" name="Rectangle 5"/>
          <p:cNvSpPr/>
          <p:nvPr/>
        </p:nvSpPr>
        <p:spPr>
          <a:xfrm>
            <a:off x="2590800" y="6324600"/>
            <a:ext cx="4264437" cy="369332"/>
          </a:xfrm>
          <a:prstGeom prst="rect">
            <a:avLst/>
          </a:prstGeom>
          <a:solidFill>
            <a:schemeClr val="tx2">
              <a:lumMod val="20000"/>
              <a:lumOff val="80000"/>
            </a:schemeClr>
          </a:solidFill>
        </p:spPr>
        <p:txBody>
          <a:bodyPr wrap="none">
            <a:spAutoFit/>
          </a:bodyPr>
          <a:lstStyle/>
          <a:p>
            <a:r>
              <a:rPr lang="en-US" dirty="0"/>
              <a:t>Inspired by study by </a:t>
            </a:r>
            <a:r>
              <a:rPr lang="en-US" dirty="0" err="1"/>
              <a:t>Ghali</a:t>
            </a:r>
            <a:r>
              <a:rPr lang="en-US" dirty="0"/>
              <a:t> and Smith (1995)</a:t>
            </a:r>
          </a:p>
        </p:txBody>
      </p:sp>
    </p:spTree>
    <p:extLst>
      <p:ext uri="{BB962C8B-B14F-4D97-AF65-F5344CB8AC3E}">
        <p14:creationId xmlns:p14="http://schemas.microsoft.com/office/powerpoint/2010/main" val="24670424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itchFamily="18" charset="0"/>
              </a:rPr>
              <a:t>Case 3: Two Partially Congested Links</a:t>
            </a:r>
          </a:p>
        </p:txBody>
      </p:sp>
      <p:sp>
        <p:nvSpPr>
          <p:cNvPr id="3" name="Content Placeholder 2"/>
          <p:cNvSpPr>
            <a:spLocks noGrp="1"/>
          </p:cNvSpPr>
          <p:nvPr>
            <p:ph idx="1"/>
          </p:nvPr>
        </p:nvSpPr>
        <p:spPr>
          <a:xfrm>
            <a:off x="457200" y="4999037"/>
            <a:ext cx="8229600" cy="1325563"/>
          </a:xfrm>
        </p:spPr>
        <p:txBody>
          <a:bodyPr>
            <a:normAutofit/>
          </a:bodyPr>
          <a:lstStyle/>
          <a:p>
            <a:pPr marL="0" indent="0">
              <a:buNone/>
            </a:pPr>
            <a:r>
              <a:rPr lang="en-US" sz="2400" dirty="0">
                <a:latin typeface="Times New Roman" pitchFamily="18" charset="0"/>
                <a:cs typeface="Times New Roman" pitchFamily="18" charset="0"/>
              </a:rPr>
              <a:t>The perturbation flow on the second link starts at </a:t>
            </a:r>
            <a:r>
              <a:rPr lang="en-US" sz="2400" dirty="0">
                <a:solidFill>
                  <a:srgbClr val="FF0000"/>
                </a:solidFill>
                <a:latin typeface="Times New Roman" pitchFamily="18" charset="0"/>
                <a:cs typeface="Times New Roman" pitchFamily="18" charset="0"/>
              </a:rPr>
              <a:t>the end of queue duration of the first link</a:t>
            </a:r>
            <a:r>
              <a:rPr lang="en-US" sz="2400" dirty="0">
                <a:latin typeface="Times New Roman" pitchFamily="18" charset="0"/>
                <a:cs typeface="Times New Roman" pitchFamily="18" charset="0"/>
              </a:rPr>
              <a:t>; rather than the vehicle entering time on second link</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183</a:t>
            </a:fld>
            <a:endParaRPr lang="en-US">
              <a:latin typeface="Times New Roman" pitchFamily="18" charset="0"/>
              <a:cs typeface="Times New Roman" pitchFamily="18" charset="0"/>
            </a:endParaRPr>
          </a:p>
        </p:txBody>
      </p:sp>
      <p:pic>
        <p:nvPicPr>
          <p:cNvPr id="59395" name="Picture 3"/>
          <p:cNvPicPr>
            <a:picLocks noChangeAspect="1" noChangeArrowheads="1"/>
          </p:cNvPicPr>
          <p:nvPr/>
        </p:nvPicPr>
        <p:blipFill>
          <a:blip r:embed="rId3" cstate="print"/>
          <a:srcRect/>
          <a:stretch>
            <a:fillRect/>
          </a:stretch>
        </p:blipFill>
        <p:spPr bwMode="auto">
          <a:xfrm>
            <a:off x="233844" y="1828800"/>
            <a:ext cx="8676313" cy="3200400"/>
          </a:xfrm>
          <a:prstGeom prst="rect">
            <a:avLst/>
          </a:prstGeom>
          <a:noFill/>
          <a:ln w="9525">
            <a:noFill/>
            <a:miter lim="800000"/>
            <a:headEnd/>
            <a:tailEnd/>
          </a:ln>
        </p:spPr>
      </p:pic>
      <p:cxnSp>
        <p:nvCxnSpPr>
          <p:cNvPr id="8" name="Straight Arrow Connector 7"/>
          <p:cNvCxnSpPr/>
          <p:nvPr/>
        </p:nvCxnSpPr>
        <p:spPr>
          <a:xfrm>
            <a:off x="3429000" y="3124200"/>
            <a:ext cx="3124200" cy="0"/>
          </a:xfrm>
          <a:prstGeom prst="straightConnector1">
            <a:avLst/>
          </a:prstGeom>
          <a:ln w="38100">
            <a:solidFill>
              <a:schemeClr val="tx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6019800" y="2743200"/>
            <a:ext cx="744756" cy="369332"/>
          </a:xfrm>
          <a:prstGeom prst="rect">
            <a:avLst/>
          </a:prstGeom>
          <a:noFill/>
        </p:spPr>
        <p:txBody>
          <a:bodyPr wrap="none" rtlCol="0">
            <a:spAutoFit/>
          </a:bodyPr>
          <a:lstStyle/>
          <a:p>
            <a:r>
              <a:rPr lang="en-US" b="1"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Here!</a:t>
            </a:r>
          </a:p>
        </p:txBody>
      </p:sp>
      <p:sp>
        <p:nvSpPr>
          <p:cNvPr id="13" name="TextBox 12"/>
          <p:cNvSpPr txBox="1"/>
          <p:nvPr/>
        </p:nvSpPr>
        <p:spPr>
          <a:xfrm>
            <a:off x="3886200" y="3581400"/>
            <a:ext cx="1161536" cy="369332"/>
          </a:xfrm>
          <a:prstGeom prst="rect">
            <a:avLst/>
          </a:prstGeom>
          <a:noFill/>
        </p:spPr>
        <p:txBody>
          <a:bodyPr wrap="none" rtlCol="0">
            <a:spAutoFit/>
          </a:bodyPr>
          <a:lstStyle/>
          <a:p>
            <a:r>
              <a:rPr lang="en-US" b="1" dirty="0">
                <a:solidFill>
                  <a:srgbClr val="C00000"/>
                </a:solidFill>
                <a:latin typeface="Times New Roman" pitchFamily="18" charset="0"/>
                <a:cs typeface="Times New Roman" pitchFamily="18" charset="0"/>
              </a:rPr>
              <a:t>Not Here!</a:t>
            </a:r>
          </a:p>
        </p:txBody>
      </p:sp>
      <p:sp>
        <p:nvSpPr>
          <p:cNvPr id="9" name="Rectangle 8"/>
          <p:cNvSpPr/>
          <p:nvPr/>
        </p:nvSpPr>
        <p:spPr>
          <a:xfrm>
            <a:off x="762000" y="6324600"/>
            <a:ext cx="7152535" cy="369332"/>
          </a:xfrm>
          <a:prstGeom prst="rect">
            <a:avLst/>
          </a:prstGeom>
        </p:spPr>
        <p:txBody>
          <a:bodyPr wrap="none">
            <a:spAutoFit/>
          </a:bodyPr>
          <a:lstStyle/>
          <a:p>
            <a:r>
              <a:rPr lang="en-US" dirty="0"/>
              <a:t>Similar work by </a:t>
            </a:r>
            <a:r>
              <a:rPr lang="en-US" dirty="0" err="1"/>
              <a:t>Shen</a:t>
            </a:r>
            <a:r>
              <a:rPr lang="en-US" dirty="0"/>
              <a:t>, Nie and Zhang (2007) for path marginal cost analysis </a:t>
            </a:r>
          </a:p>
        </p:txBody>
      </p:sp>
    </p:spTree>
    <p:extLst>
      <p:ext uri="{BB962C8B-B14F-4D97-AF65-F5344CB8AC3E}">
        <p14:creationId xmlns:p14="http://schemas.microsoft.com/office/powerpoint/2010/main" val="169098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itchFamily="18" charset="0"/>
              </a:rPr>
              <a:t>Case 4: Queue Spillback</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normAutofit lnSpcReduction="10000"/>
          </a:bodyPr>
          <a:lstStyle/>
          <a:p>
            <a:fld id="{7A920DFB-16A6-4DB4-A460-FB3C4EE9877C}" type="slidenum">
              <a:rPr lang="en-US" smtClean="0">
                <a:latin typeface="Times New Roman" pitchFamily="18" charset="0"/>
                <a:cs typeface="Times New Roman" pitchFamily="18" charset="0"/>
              </a:rPr>
              <a:pPr/>
              <a:t>184</a:t>
            </a:fld>
            <a:endParaRPr lang="en-US" dirty="0">
              <a:latin typeface="Times New Roman" pitchFamily="18" charset="0"/>
              <a:cs typeface="Times New Roman" pitchFamily="18" charset="0"/>
            </a:endParaRPr>
          </a:p>
        </p:txBody>
      </p:sp>
      <p:pic>
        <p:nvPicPr>
          <p:cNvPr id="58370" name="Picture 2"/>
          <p:cNvPicPr>
            <a:picLocks noChangeAspect="1" noChangeArrowheads="1"/>
          </p:cNvPicPr>
          <p:nvPr/>
        </p:nvPicPr>
        <p:blipFill>
          <a:blip r:embed="rId3" cstate="print"/>
          <a:srcRect/>
          <a:stretch>
            <a:fillRect/>
          </a:stretch>
        </p:blipFill>
        <p:spPr bwMode="auto">
          <a:xfrm>
            <a:off x="178800" y="1524000"/>
            <a:ext cx="8812800" cy="3886200"/>
          </a:xfrm>
          <a:prstGeom prst="rect">
            <a:avLst/>
          </a:prstGeom>
          <a:noFill/>
          <a:ln w="9525">
            <a:noFill/>
            <a:miter lim="800000"/>
            <a:headEnd/>
            <a:tailEnd/>
          </a:ln>
        </p:spPr>
      </p:pic>
      <p:sp>
        <p:nvSpPr>
          <p:cNvPr id="5" name="TextBox 4"/>
          <p:cNvSpPr txBox="1"/>
          <p:nvPr/>
        </p:nvSpPr>
        <p:spPr>
          <a:xfrm>
            <a:off x="457200" y="5486400"/>
            <a:ext cx="8229600" cy="830997"/>
          </a:xfrm>
          <a:prstGeom prst="rect">
            <a:avLst/>
          </a:prstGeom>
          <a:noFill/>
        </p:spPr>
        <p:txBody>
          <a:bodyPr wrap="square" rtlCol="0">
            <a:spAutoFit/>
          </a:bodyPr>
          <a:lstStyle/>
          <a:p>
            <a:r>
              <a:rPr lang="en-US" altLang="zh-TW" sz="2400" dirty="0">
                <a:latin typeface="Times New Roman" pitchFamily="18" charset="0"/>
                <a:cs typeface="Times New Roman" pitchFamily="18" charset="0"/>
              </a:rPr>
              <a:t>Individual extra delay depends on when the vehicle/perturbation flow joins in the queue.</a:t>
            </a:r>
            <a:endParaRPr lang="zh-TW"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7410541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Times New Roman" pitchFamily="18" charset="0"/>
              </a:rPr>
              <a:t>Summary</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solidFill>
                  <a:srgbClr val="FF0000"/>
                </a:solidFill>
                <a:latin typeface="Times New Roman" pitchFamily="18" charset="0"/>
                <a:cs typeface="Times New Roman" pitchFamily="18" charset="0"/>
              </a:rPr>
              <a:t>Integrated path-based</a:t>
            </a:r>
            <a:r>
              <a:rPr lang="en-US" dirty="0">
                <a:latin typeface="Times New Roman" pitchFamily="18" charset="0"/>
                <a:cs typeface="Times New Roman" pitchFamily="18" charset="0"/>
              </a:rPr>
              <a:t> OD demand estimation formulation</a:t>
            </a:r>
          </a:p>
          <a:p>
            <a:pPr marL="514350" indent="-514350">
              <a:buFont typeface="+mj-lt"/>
              <a:buAutoNum type="arabicPeriod"/>
            </a:pPr>
            <a:endParaRPr lang="en-US" dirty="0">
              <a:solidFill>
                <a:srgbClr val="00B0F0"/>
              </a:solidFill>
              <a:latin typeface="Times New Roman" pitchFamily="18" charset="0"/>
              <a:cs typeface="Times New Roman" pitchFamily="18" charset="0"/>
            </a:endParaRPr>
          </a:p>
          <a:p>
            <a:pPr marL="514350" indent="-514350">
              <a:buFont typeface="+mj-lt"/>
              <a:buAutoNum type="arabicPeriod"/>
            </a:pPr>
            <a:r>
              <a:rPr lang="en-US" dirty="0">
                <a:solidFill>
                  <a:srgbClr val="FF0000"/>
                </a:solidFill>
                <a:latin typeface="Times New Roman" pitchFamily="18" charset="0"/>
                <a:cs typeface="Times New Roman" pitchFamily="18" charset="0"/>
              </a:rPr>
              <a:t>Gradient-based</a:t>
            </a:r>
            <a:r>
              <a:rPr lang="en-US" dirty="0">
                <a:latin typeface="Times New Roman" pitchFamily="18" charset="0"/>
                <a:cs typeface="Times New Roman" pitchFamily="18" charset="0"/>
              </a:rPr>
              <a:t> path flow adjustment process</a:t>
            </a:r>
          </a:p>
          <a:p>
            <a:pPr marL="514350" indent="-514350">
              <a:buFont typeface="+mj-lt"/>
              <a:buAutoNum type="arabicPeriod"/>
            </a:pPr>
            <a:endParaRPr lang="en-US" dirty="0">
              <a:latin typeface="Times New Roman" pitchFamily="18" charset="0"/>
              <a:cs typeface="Times New Roman" pitchFamily="18" charset="0"/>
            </a:endParaRPr>
          </a:p>
          <a:p>
            <a:pPr marL="514350" indent="-514350">
              <a:buFont typeface="+mj-lt"/>
              <a:buAutoNum type="arabicPeriod"/>
            </a:pPr>
            <a:r>
              <a:rPr lang="en-US" dirty="0">
                <a:latin typeface="Times New Roman" pitchFamily="18" charset="0"/>
                <a:cs typeface="Times New Roman" pitchFamily="18" charset="0"/>
              </a:rPr>
              <a:t>Derive </a:t>
            </a:r>
            <a:r>
              <a:rPr lang="en-US" u="sng" dirty="0">
                <a:latin typeface="Times New Roman" pitchFamily="18" charset="0"/>
                <a:cs typeface="Times New Roman" pitchFamily="18" charset="0"/>
              </a:rPr>
              <a:t>theoretically sound</a:t>
            </a:r>
            <a:r>
              <a:rPr lang="en-US" dirty="0">
                <a:latin typeface="Times New Roman" pitchFamily="18" charset="0"/>
                <a:cs typeface="Times New Roman" pitchFamily="18" charset="0"/>
              </a:rPr>
              <a:t> </a:t>
            </a:r>
            <a:r>
              <a:rPr lang="en-US" dirty="0">
                <a:solidFill>
                  <a:srgbClr val="FF0000"/>
                </a:solidFill>
                <a:latin typeface="Times New Roman" pitchFamily="18" charset="0"/>
                <a:cs typeface="Times New Roman" pitchFamily="18" charset="0"/>
              </a:rPr>
              <a:t>partial derivatives of link flow, density and travel time</a:t>
            </a:r>
            <a:r>
              <a:rPr lang="en-US" dirty="0">
                <a:latin typeface="Times New Roman" pitchFamily="18" charset="0"/>
                <a:cs typeface="Times New Roman" pitchFamily="18" charset="0"/>
              </a:rPr>
              <a:t> with respect to path flow perturbations</a:t>
            </a:r>
          </a:p>
          <a:p>
            <a:endParaRPr lang="en-US" dirty="0">
              <a:solidFill>
                <a:srgbClr val="00B0F0"/>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7A920DFB-16A6-4DB4-A460-FB3C4EE9877C}" type="slidenum">
              <a:rPr lang="en-US" smtClean="0">
                <a:latin typeface="Times New Roman" pitchFamily="18" charset="0"/>
                <a:cs typeface="Times New Roman" pitchFamily="18" charset="0"/>
              </a:rPr>
              <a:pPr/>
              <a:t>185</a:t>
            </a:fld>
            <a:endParaRPr lang="en-US">
              <a:latin typeface="Times New Roman" pitchFamily="18" charset="0"/>
              <a:cs typeface="Times New Roman" pitchFamily="18" charset="0"/>
            </a:endParaRPr>
          </a:p>
        </p:txBody>
      </p:sp>
    </p:spTree>
    <p:extLst>
      <p:ext uri="{BB962C8B-B14F-4D97-AF65-F5344CB8AC3E}">
        <p14:creationId xmlns:p14="http://schemas.microsoft.com/office/powerpoint/2010/main" val="13865058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Mathematical Details: </a:t>
            </a:r>
            <a:br>
              <a:rPr lang="en-US" dirty="0">
                <a:latin typeface="Times New Roman" pitchFamily="18" charset="0"/>
                <a:cs typeface="Times New Roman" pitchFamily="18" charset="0"/>
              </a:rPr>
            </a:br>
            <a:r>
              <a:rPr lang="en-US" dirty="0">
                <a:latin typeface="Times New Roman" pitchFamily="18" charset="0"/>
                <a:cs typeface="Times New Roman" pitchFamily="18" charset="0"/>
              </a:rPr>
              <a:t>Gradient Based Formulation</a:t>
            </a:r>
          </a:p>
        </p:txBody>
      </p:sp>
      <p:sp>
        <p:nvSpPr>
          <p:cNvPr id="3" name="Content Placeholder 2"/>
          <p:cNvSpPr>
            <a:spLocks noGrp="1"/>
          </p:cNvSpPr>
          <p:nvPr>
            <p:ph idx="1"/>
          </p:nvPr>
        </p:nvSpPr>
        <p:spPr>
          <a:xfrm>
            <a:off x="457200" y="3581400"/>
            <a:ext cx="8229600" cy="2544763"/>
          </a:xfrm>
        </p:spPr>
        <p:txBody>
          <a:bodyPr>
            <a:normAutofit/>
          </a:bodyPr>
          <a:lstStyle/>
          <a:p>
            <a:pPr>
              <a:buNone/>
            </a:pPr>
            <a:r>
              <a:rPr lang="en-US" sz="2400" dirty="0">
                <a:latin typeface="Times New Roman" pitchFamily="18" charset="0"/>
                <a:cs typeface="Times New Roman" pitchFamily="18" charset="0"/>
              </a:rPr>
              <a:t>Individual gradients with respect to path flow adjustment </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7A920DFB-16A6-4DB4-A460-FB3C4EE9877C}" type="slidenum">
              <a:rPr lang="en-US" smtClean="0">
                <a:latin typeface="Times New Roman" pitchFamily="18" charset="0"/>
                <a:cs typeface="Times New Roman" pitchFamily="18" charset="0"/>
              </a:rPr>
              <a:pPr/>
              <a:t>186</a:t>
            </a:fld>
            <a:endParaRPr lang="en-US">
              <a:latin typeface="Times New Roman" pitchFamily="18" charset="0"/>
              <a:cs typeface="Times New Roman" pitchFamily="18" charset="0"/>
            </a:endParaRPr>
          </a:p>
        </p:txBody>
      </p:sp>
      <p:sp>
        <p:nvSpPr>
          <p:cNvPr id="91138"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Times New Roman" pitchFamily="18" charset="0"/>
              <a:cs typeface="Times New Roman" pitchFamily="18" charset="0"/>
            </a:endParaRPr>
          </a:p>
        </p:txBody>
      </p:sp>
      <p:sp>
        <p:nvSpPr>
          <p:cNvPr id="91140" name="Rectangle 4"/>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latin typeface="Times New Roman" pitchFamily="18" charset="0"/>
              <a:cs typeface="Times New Roman" pitchFamily="18" charset="0"/>
            </a:endParaRPr>
          </a:p>
        </p:txBody>
      </p:sp>
      <p:pic>
        <p:nvPicPr>
          <p:cNvPr id="9114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9713" y="2133600"/>
            <a:ext cx="8914287" cy="1014287"/>
          </a:xfrm>
          <a:prstGeom prst="rect">
            <a:avLst/>
          </a:prstGeom>
          <a:noFill/>
        </p:spPr>
      </p:pic>
      <p:pic>
        <p:nvPicPr>
          <p:cNvPr id="91144" name="Picture 8"/>
          <p:cNvPicPr>
            <a:picLocks noChangeAspect="1" noChangeArrowheads="1"/>
          </p:cNvPicPr>
          <p:nvPr/>
        </p:nvPicPr>
        <p:blipFill>
          <a:blip r:embed="rId4" cstate="print"/>
          <a:srcRect/>
          <a:stretch>
            <a:fillRect/>
          </a:stretch>
        </p:blipFill>
        <p:spPr bwMode="auto">
          <a:xfrm>
            <a:off x="1219200" y="4191000"/>
            <a:ext cx="4612540" cy="2438400"/>
          </a:xfrm>
          <a:prstGeom prst="rect">
            <a:avLst/>
          </a:prstGeom>
          <a:noFill/>
          <a:ln w="9525">
            <a:noFill/>
            <a:miter lim="800000"/>
            <a:headEnd/>
            <a:tailEnd/>
          </a:ln>
        </p:spPr>
      </p:pic>
      <p:sp>
        <p:nvSpPr>
          <p:cNvPr id="14" name="Rectangle 13"/>
          <p:cNvSpPr/>
          <p:nvPr/>
        </p:nvSpPr>
        <p:spPr>
          <a:xfrm>
            <a:off x="304800" y="1371600"/>
            <a:ext cx="8478218" cy="461665"/>
          </a:xfrm>
          <a:prstGeom prst="rect">
            <a:avLst/>
          </a:prstGeom>
        </p:spPr>
        <p:txBody>
          <a:bodyPr wrap="none">
            <a:spAutoFit/>
          </a:bodyPr>
          <a:lstStyle/>
          <a:p>
            <a:r>
              <a:rPr lang="en-US" sz="2400" dirty="0">
                <a:latin typeface="Times New Roman" pitchFamily="18" charset="0"/>
                <a:cs typeface="Times New Roman" pitchFamily="18" charset="0"/>
              </a:rPr>
              <a:t>Adjust path flow on each path based on generalized gradient/Cost </a:t>
            </a:r>
          </a:p>
        </p:txBody>
      </p:sp>
      <p:sp>
        <p:nvSpPr>
          <p:cNvPr id="15" name="Rectangle 14"/>
          <p:cNvSpPr/>
          <p:nvPr/>
        </p:nvSpPr>
        <p:spPr>
          <a:xfrm>
            <a:off x="5029200" y="4572000"/>
            <a:ext cx="1219200" cy="1981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6" name="Left Arrow 15"/>
          <p:cNvSpPr/>
          <p:nvPr/>
        </p:nvSpPr>
        <p:spPr>
          <a:xfrm>
            <a:off x="6248400" y="5181600"/>
            <a:ext cx="609600" cy="533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7" name="TextBox 16"/>
          <p:cNvSpPr txBox="1"/>
          <p:nvPr/>
        </p:nvSpPr>
        <p:spPr>
          <a:xfrm>
            <a:off x="6858000" y="4944070"/>
            <a:ext cx="1828800" cy="923330"/>
          </a:xfrm>
          <a:prstGeom prst="rect">
            <a:avLst/>
          </a:prstGeom>
          <a:noFill/>
        </p:spPr>
        <p:txBody>
          <a:bodyPr wrap="square" rtlCol="0">
            <a:spAutoFit/>
          </a:bodyPr>
          <a:lstStyle/>
          <a:p>
            <a:r>
              <a:rPr lang="en-US" dirty="0">
                <a:latin typeface="Times New Roman" pitchFamily="18" charset="0"/>
                <a:cs typeface="Times New Roman" pitchFamily="18" charset="0"/>
              </a:rPr>
              <a:t>Calculated based on the spatial queue model</a:t>
            </a:r>
          </a:p>
        </p:txBody>
      </p:sp>
    </p:spTree>
    <p:extLst>
      <p:ext uri="{BB962C8B-B14F-4D97-AF65-F5344CB8AC3E}">
        <p14:creationId xmlns:p14="http://schemas.microsoft.com/office/powerpoint/2010/main" val="9601507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31826" y="4337905"/>
            <a:ext cx="8880346" cy="2328007"/>
          </a:xfrm>
          <a:prstGeom prst="rect">
            <a:avLst/>
          </a:prstGeom>
        </p:spPr>
      </p:pic>
      <p:sp>
        <p:nvSpPr>
          <p:cNvPr id="2" name="Title 1"/>
          <p:cNvSpPr>
            <a:spLocks noGrp="1"/>
          </p:cNvSpPr>
          <p:nvPr>
            <p:ph type="title"/>
          </p:nvPr>
        </p:nvSpPr>
        <p:spPr>
          <a:xfrm>
            <a:off x="213539" y="1061870"/>
            <a:ext cx="8262124" cy="846803"/>
          </a:xfrm>
        </p:spPr>
        <p:txBody>
          <a:bodyPr/>
          <a:lstStyle/>
          <a:p>
            <a:pPr algn="l" fontAlgn="auto">
              <a:spcAft>
                <a:spcPts val="0"/>
              </a:spcAft>
              <a:defRPr/>
            </a:pPr>
            <a:r>
              <a:rPr lang="en-US" sz="2400" b="1" dirty="0">
                <a:latin typeface="Arial"/>
                <a:cs typeface="Arial"/>
              </a:rPr>
              <a:t>The process of one simulation for scenario analysis using estimated OD demand</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187</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sp>
        <p:nvSpPr>
          <p:cNvPr id="6" name="矩形 5"/>
          <p:cNvSpPr/>
          <p:nvPr/>
        </p:nvSpPr>
        <p:spPr>
          <a:xfrm>
            <a:off x="263415" y="1878469"/>
            <a:ext cx="8362663" cy="2382191"/>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For performing scenario analysis, such as work zone, incident, ramp metering, etc., the travel demand should be calibrated in advance.</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 In this section, the integration of the two parts above is realized in </a:t>
            </a:r>
            <a:r>
              <a:rPr lang="en-US" altLang="zh-CN" sz="2400" dirty="0" err="1">
                <a:latin typeface="Arial"/>
                <a:cs typeface="Arial"/>
              </a:rPr>
              <a:t>DTALite</a:t>
            </a:r>
            <a:r>
              <a:rPr lang="en-US" altLang="zh-CN" sz="2400" dirty="0">
                <a:latin typeface="Arial"/>
                <a:cs typeface="Arial"/>
              </a:rPr>
              <a:t> through just one simulation, the process of which can be illustrated in the following Figure</a:t>
            </a:r>
          </a:p>
        </p:txBody>
      </p:sp>
    </p:spTree>
    <p:extLst>
      <p:ext uri="{BB962C8B-B14F-4D97-AF65-F5344CB8AC3E}">
        <p14:creationId xmlns:p14="http://schemas.microsoft.com/office/powerpoint/2010/main" val="9759353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1:  Build a Basic Network and Prepare Necessary Input Files for Basic </a:t>
            </a:r>
            <a:r>
              <a:rPr lang="en-US" altLang="zh-CN" sz="2400" b="1" dirty="0">
                <a:latin typeface="Arial"/>
                <a:cs typeface="Arial"/>
              </a:rPr>
              <a:t>Scenario</a:t>
            </a:r>
            <a:r>
              <a:rPr lang="en-US" sz="2400" b="1" dirty="0">
                <a:latin typeface="Arial"/>
                <a:cs typeface="Arial"/>
              </a:rPr>
              <a:t> </a:t>
            </a:r>
          </a:p>
        </p:txBody>
      </p:sp>
      <p:sp>
        <p:nvSpPr>
          <p:cNvPr id="3" name="Content Placeholder 2"/>
          <p:cNvSpPr>
            <a:spLocks noGrp="1"/>
          </p:cNvSpPr>
          <p:nvPr>
            <p:ph idx="1"/>
          </p:nvPr>
        </p:nvSpPr>
        <p:spPr>
          <a:xfrm>
            <a:off x="369857" y="2112523"/>
            <a:ext cx="6762464" cy="19260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Input_link.csv file</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188</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sp>
        <p:nvSpPr>
          <p:cNvPr id="6" name="矩形 5"/>
          <p:cNvSpPr/>
          <p:nvPr/>
        </p:nvSpPr>
        <p:spPr>
          <a:xfrm>
            <a:off x="369857" y="2734371"/>
            <a:ext cx="8362663" cy="904863"/>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Set count sensor ID to “origin node -&gt; destination node”</a:t>
            </a:r>
          </a:p>
          <a:p>
            <a:pPr marL="342900" lvl="1" indent="-342900" fontAlgn="auto">
              <a:spcBef>
                <a:spcPct val="20000"/>
              </a:spcBef>
              <a:spcAft>
                <a:spcPts val="0"/>
              </a:spcAft>
              <a:buClr>
                <a:schemeClr val="accent1"/>
              </a:buClr>
              <a:buFont typeface="Arial" pitchFamily="34" charset="0"/>
              <a:buChar char="•"/>
              <a:defRPr/>
            </a:pPr>
            <a:r>
              <a:rPr lang="en-US" altLang="zh-CN" sz="2400" dirty="0">
                <a:latin typeface="Arial"/>
                <a:cs typeface="Arial"/>
              </a:rPr>
              <a:t>Set speed sensor ID to “origin node -&gt; destination node”</a:t>
            </a: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1350789" y="3639234"/>
            <a:ext cx="6298042" cy="2844116"/>
          </a:xfrm>
          <a:prstGeom prst="rect">
            <a:avLst/>
          </a:prstGeom>
          <a:noFill/>
          <a:ln>
            <a:noFill/>
          </a:ln>
        </p:spPr>
      </p:pic>
    </p:spTree>
    <p:extLst>
      <p:ext uri="{BB962C8B-B14F-4D97-AF65-F5344CB8AC3E}">
        <p14:creationId xmlns:p14="http://schemas.microsoft.com/office/powerpoint/2010/main" val="26323299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1:  Build a Basic Network and Prepare Necessary Input Files for Basic Scenario</a:t>
            </a:r>
          </a:p>
        </p:txBody>
      </p:sp>
      <p:sp>
        <p:nvSpPr>
          <p:cNvPr id="3" name="Content Placeholder 2"/>
          <p:cNvSpPr>
            <a:spLocks noGrp="1"/>
          </p:cNvSpPr>
          <p:nvPr>
            <p:ph idx="1"/>
          </p:nvPr>
        </p:nvSpPr>
        <p:spPr>
          <a:xfrm>
            <a:off x="369856" y="2112523"/>
            <a:ext cx="7996903" cy="23070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Input_scenario_setting.csv file</a:t>
            </a:r>
          </a:p>
          <a:p>
            <a:pPr marL="342900" lvl="1" indent="-342900" fontAlgn="auto">
              <a:spcAft>
                <a:spcPts val="0"/>
              </a:spcAft>
              <a:buClr>
                <a:schemeClr val="accent1"/>
              </a:buClr>
              <a:buFont typeface="Arial" pitchFamily="34" charset="0"/>
              <a:buChar char="•"/>
              <a:defRPr/>
            </a:pPr>
            <a:r>
              <a:rPr lang="en-US" sz="2400" dirty="0">
                <a:latin typeface="Arial"/>
                <a:cs typeface="Arial"/>
              </a:rPr>
              <a:t>so at least 30 iterations are required for the path flow adjustment for ODME</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traffic assignment method to “3&gt;ODME”</a:t>
            </a:r>
          </a:p>
          <a:p>
            <a:pPr marL="0" lvl="1" indent="0" fontAlgn="auto">
              <a:spcAft>
                <a:spcPts val="0"/>
              </a:spcAft>
              <a:buClr>
                <a:schemeClr val="accent1"/>
              </a:buClr>
              <a:buNone/>
              <a:defRPr/>
            </a:pPr>
            <a:endParaRPr lang="en-US" sz="2400" dirty="0">
              <a:latin typeface="Arial"/>
              <a:cs typeface="Arial"/>
            </a:endParaRP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189</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665551" y="4251657"/>
            <a:ext cx="7660497" cy="1905303"/>
          </a:xfrm>
          <a:prstGeom prst="rect">
            <a:avLst/>
          </a:prstGeom>
          <a:noFill/>
          <a:ln>
            <a:noFill/>
          </a:ln>
        </p:spPr>
      </p:pic>
    </p:spTree>
    <p:extLst>
      <p:ext uri="{BB962C8B-B14F-4D97-AF65-F5344CB8AC3E}">
        <p14:creationId xmlns:p14="http://schemas.microsoft.com/office/powerpoint/2010/main" val="1981395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612648" y="6356350"/>
            <a:ext cx="1981200" cy="365760"/>
          </a:xfrm>
          <a:prstGeom prst="rect">
            <a:avLst/>
          </a:prstGeom>
        </p:spPr>
        <p:txBody>
          <a:bodyPr/>
          <a:lstStyle/>
          <a:p>
            <a:fld id="{7B018F59-5E9B-4438-A708-5911B454C624}" type="slidenum">
              <a:rPr lang="en-US" smtClean="0"/>
              <a:pPr/>
              <a:t>19</a:t>
            </a:fld>
            <a:endParaRPr lang="en-US"/>
          </a:p>
        </p:txBody>
      </p:sp>
      <p:sp>
        <p:nvSpPr>
          <p:cNvPr id="4" name="Content Placeholder 3"/>
          <p:cNvSpPr>
            <a:spLocks noGrp="1"/>
          </p:cNvSpPr>
          <p:nvPr>
            <p:ph sz="quarter" idx="1"/>
          </p:nvPr>
        </p:nvSpPr>
        <p:spPr/>
        <p:txBody>
          <a:bodyPr/>
          <a:lstStyle/>
          <a:p>
            <a:endParaRPr lang="en-US"/>
          </a:p>
        </p:txBody>
      </p:sp>
      <p:pic>
        <p:nvPicPr>
          <p:cNvPr id="5" name="Picture 2"/>
          <p:cNvPicPr>
            <a:picLocks noChangeAspect="1" noChangeArrowheads="1"/>
          </p:cNvPicPr>
          <p:nvPr/>
        </p:nvPicPr>
        <p:blipFill>
          <a:blip r:embed="rId3" cstate="print"/>
          <a:srcRect/>
          <a:stretch>
            <a:fillRect/>
          </a:stretch>
        </p:blipFill>
        <p:spPr bwMode="auto">
          <a:xfrm>
            <a:off x="0" y="457200"/>
            <a:ext cx="8932229" cy="3200400"/>
          </a:xfrm>
          <a:prstGeom prst="rect">
            <a:avLst/>
          </a:prstGeom>
          <a:noFill/>
          <a:ln w="9525">
            <a:noFill/>
            <a:miter lim="800000"/>
            <a:headEnd/>
            <a:tailEnd/>
          </a:ln>
        </p:spPr>
      </p:pic>
      <p:pic>
        <p:nvPicPr>
          <p:cNvPr id="6"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4042816"/>
            <a:ext cx="3366902" cy="1853742"/>
          </a:xfrm>
          <a:prstGeom prst="rect">
            <a:avLst/>
          </a:prstGeom>
          <a:noFill/>
          <a:ln w="9525">
            <a:noFill/>
            <a:miter lim="800000"/>
            <a:headEnd/>
            <a:tailEnd/>
          </a:ln>
        </p:spPr>
      </p:pic>
      <p:pic>
        <p:nvPicPr>
          <p:cNvPr id="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81200" y="3809667"/>
            <a:ext cx="3112103" cy="2340429"/>
          </a:xfrm>
          <a:prstGeom prst="rect">
            <a:avLst/>
          </a:prstGeom>
          <a:noFill/>
          <a:ln w="9525">
            <a:noFill/>
            <a:miter lim="800000"/>
            <a:headEnd/>
            <a:tailEnd/>
          </a:ln>
        </p:spPr>
      </p:pic>
      <p:pic>
        <p:nvPicPr>
          <p:cNvPr id="8"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857394" y="3886200"/>
            <a:ext cx="3208498" cy="2590800"/>
          </a:xfrm>
          <a:prstGeom prst="rect">
            <a:avLst/>
          </a:prstGeom>
          <a:noFill/>
          <a:ln w="9525">
            <a:noFill/>
            <a:miter lim="800000"/>
            <a:headEnd/>
            <a:tailEnd/>
          </a:ln>
        </p:spPr>
      </p:pic>
      <p:pic>
        <p:nvPicPr>
          <p:cNvPr id="9"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248327" y="4210863"/>
            <a:ext cx="3137621" cy="1818839"/>
          </a:xfrm>
          <a:prstGeom prst="rect">
            <a:avLst/>
          </a:prstGeom>
          <a:noFill/>
          <a:ln w="9525">
            <a:noFill/>
            <a:miter lim="800000"/>
            <a:headEnd/>
            <a:tailEnd/>
          </a:ln>
        </p:spPr>
      </p:pic>
    </p:spTree>
    <p:extLst>
      <p:ext uri="{BB962C8B-B14F-4D97-AF65-F5344CB8AC3E}">
        <p14:creationId xmlns:p14="http://schemas.microsoft.com/office/powerpoint/2010/main" val="38231792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1:  Build a Basic Network and Prepare Necessary Input Files for Basic </a:t>
            </a:r>
            <a:r>
              <a:rPr lang="en-US" altLang="zh-CN" sz="2400" b="1" dirty="0">
                <a:latin typeface="Arial"/>
                <a:cs typeface="Arial"/>
              </a:rPr>
              <a:t>Scenario</a:t>
            </a:r>
            <a:endParaRPr lang="en-US" sz="2400" b="1" dirty="0">
              <a:latin typeface="Arial"/>
              <a:cs typeface="Arial"/>
            </a:endParaRPr>
          </a:p>
        </p:txBody>
      </p:sp>
      <p:sp>
        <p:nvSpPr>
          <p:cNvPr id="3" name="Content Placeholder 2"/>
          <p:cNvSpPr>
            <a:spLocks noGrp="1"/>
          </p:cNvSpPr>
          <p:nvPr>
            <p:ph idx="1"/>
          </p:nvPr>
        </p:nvSpPr>
        <p:spPr>
          <a:xfrm>
            <a:off x="369856" y="2112523"/>
            <a:ext cx="7996903" cy="183463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Input_scenario_setting.csv file</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start and end iteration of ODME (the iteration number indicate that ODME will begin at the 21th iteration and end at the 50th iteration)</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190</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574281" y="3947160"/>
            <a:ext cx="7540639" cy="2339340"/>
          </a:xfrm>
          <a:prstGeom prst="rect">
            <a:avLst/>
          </a:prstGeom>
          <a:noFill/>
          <a:ln>
            <a:noFill/>
          </a:ln>
        </p:spPr>
      </p:pic>
    </p:spTree>
    <p:extLst>
      <p:ext uri="{BB962C8B-B14F-4D97-AF65-F5344CB8AC3E}">
        <p14:creationId xmlns:p14="http://schemas.microsoft.com/office/powerpoint/2010/main" val="36907951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2:  Prepare Specific Input File for Signal Scenario</a:t>
            </a:r>
          </a:p>
        </p:txBody>
      </p:sp>
      <p:sp>
        <p:nvSpPr>
          <p:cNvPr id="3" name="Content Placeholder 2"/>
          <p:cNvSpPr>
            <a:spLocks noGrp="1"/>
          </p:cNvSpPr>
          <p:nvPr>
            <p:ph idx="1"/>
          </p:nvPr>
        </p:nvSpPr>
        <p:spPr>
          <a:xfrm>
            <a:off x="369856" y="2112523"/>
            <a:ext cx="7996903" cy="183463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Sensor_count.csv file</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count sensor ID, origin node ID and destination node ID of observed links</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observation time period of observed links</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191</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415792" y="4135770"/>
            <a:ext cx="8059871" cy="1990710"/>
          </a:xfrm>
          <a:prstGeom prst="rect">
            <a:avLst/>
          </a:prstGeom>
          <a:noFill/>
          <a:ln>
            <a:noFill/>
          </a:ln>
        </p:spPr>
      </p:pic>
    </p:spTree>
    <p:extLst>
      <p:ext uri="{BB962C8B-B14F-4D97-AF65-F5344CB8AC3E}">
        <p14:creationId xmlns:p14="http://schemas.microsoft.com/office/powerpoint/2010/main" val="36154473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2:  Prepare Specific Input File for Signal Scenario</a:t>
            </a:r>
          </a:p>
        </p:txBody>
      </p:sp>
      <p:sp>
        <p:nvSpPr>
          <p:cNvPr id="3" name="Content Placeholder 2"/>
          <p:cNvSpPr>
            <a:spLocks noGrp="1"/>
          </p:cNvSpPr>
          <p:nvPr>
            <p:ph idx="1"/>
          </p:nvPr>
        </p:nvSpPr>
        <p:spPr>
          <a:xfrm>
            <a:off x="369856" y="2112523"/>
            <a:ext cx="7996903" cy="183463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Sensor_speed.csv file</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count sensor ID, origin node ID and destination node ID of observed links</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observation speed of observed links</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192</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359534" y="3931920"/>
            <a:ext cx="6199505" cy="2759764"/>
          </a:xfrm>
          <a:prstGeom prst="rect">
            <a:avLst/>
          </a:prstGeom>
          <a:noFill/>
          <a:ln>
            <a:noFill/>
          </a:ln>
        </p:spPr>
      </p:pic>
    </p:spTree>
    <p:extLst>
      <p:ext uri="{BB962C8B-B14F-4D97-AF65-F5344CB8AC3E}">
        <p14:creationId xmlns:p14="http://schemas.microsoft.com/office/powerpoint/2010/main" val="40463443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193</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Run Simulation and Perform Analysis</a:t>
            </a:r>
          </a:p>
        </p:txBody>
      </p:sp>
      <p:sp>
        <p:nvSpPr>
          <p:cNvPr id="9" name="Content Placeholder 2"/>
          <p:cNvSpPr>
            <a:spLocks noGrp="1"/>
          </p:cNvSpPr>
          <p:nvPr>
            <p:ph idx="1"/>
          </p:nvPr>
        </p:nvSpPr>
        <p:spPr>
          <a:xfrm>
            <a:off x="360188" y="1923461"/>
            <a:ext cx="8674275" cy="1111515"/>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checking output_summary.csv file, users can better understand the process of ODME in </a:t>
            </a:r>
            <a:r>
              <a:rPr lang="en-US" altLang="zh-CN" sz="2400" dirty="0" err="1">
                <a:latin typeface="Arial"/>
                <a:cs typeface="Arial"/>
              </a:rPr>
              <a:t>DTALite</a:t>
            </a:r>
            <a:r>
              <a:rPr lang="en-US" altLang="zh-CN" sz="2400" dirty="0">
                <a:latin typeface="Arial"/>
                <a:cs typeface="Arial"/>
              </a:rPr>
              <a:t>.</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2" name="图片 1"/>
          <p:cNvPicPr>
            <a:picLocks noChangeAspect="1"/>
          </p:cNvPicPr>
          <p:nvPr/>
        </p:nvPicPr>
        <p:blipFill>
          <a:blip r:embed="rId3"/>
          <a:stretch>
            <a:fillRect/>
          </a:stretch>
        </p:blipFill>
        <p:spPr>
          <a:xfrm>
            <a:off x="1163021" y="3034976"/>
            <a:ext cx="6665555" cy="3411196"/>
          </a:xfrm>
          <a:prstGeom prst="rect">
            <a:avLst/>
          </a:prstGeom>
        </p:spPr>
      </p:pic>
    </p:spTree>
    <p:extLst>
      <p:ext uri="{BB962C8B-B14F-4D97-AF65-F5344CB8AC3E}">
        <p14:creationId xmlns:p14="http://schemas.microsoft.com/office/powerpoint/2010/main" val="29294145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194</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Run Simulation and Perform Analysis</a:t>
            </a:r>
          </a:p>
        </p:txBody>
      </p:sp>
      <p:sp>
        <p:nvSpPr>
          <p:cNvPr id="9" name="Content Placeholder 2"/>
          <p:cNvSpPr>
            <a:spLocks noGrp="1"/>
          </p:cNvSpPr>
          <p:nvPr>
            <p:ph idx="1"/>
          </p:nvPr>
        </p:nvSpPr>
        <p:spPr>
          <a:xfrm>
            <a:off x="360188" y="1923461"/>
            <a:ext cx="8674275" cy="231325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For the first 20 iterations, a standard dynamic user equilibrium method, MAS, is used.</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It is expected to see the UE gap (</a:t>
            </a:r>
            <a:r>
              <a:rPr lang="en-US" altLang="zh-CN" sz="2400" dirty="0" err="1">
                <a:latin typeface="Arial"/>
                <a:cs typeface="Arial"/>
              </a:rPr>
              <a:t>Avg</a:t>
            </a:r>
            <a:r>
              <a:rPr lang="en-US" altLang="zh-CN" sz="2400" dirty="0">
                <a:latin typeface="Arial"/>
                <a:cs typeface="Arial"/>
              </a:rPr>
              <a:t> User </a:t>
            </a:r>
            <a:r>
              <a:rPr lang="en-US" altLang="zh-CN" sz="2400" dirty="0" err="1">
                <a:latin typeface="Arial"/>
                <a:cs typeface="Arial"/>
              </a:rPr>
              <a:t>Equilibirum</a:t>
            </a:r>
            <a:r>
              <a:rPr lang="en-US" altLang="zh-CN" sz="2400" dirty="0">
                <a:latin typeface="Arial"/>
                <a:cs typeface="Arial"/>
              </a:rPr>
              <a:t> (UE) gap (min) and Relative UE gap (%)) dramatically decreases and finally reach a stable state,</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2" name="图片 1"/>
          <p:cNvPicPr>
            <a:picLocks noChangeAspect="1"/>
          </p:cNvPicPr>
          <p:nvPr/>
        </p:nvPicPr>
        <p:blipFill>
          <a:blip r:embed="rId3"/>
          <a:stretch>
            <a:fillRect/>
          </a:stretch>
        </p:blipFill>
        <p:spPr>
          <a:xfrm>
            <a:off x="1930252" y="3948811"/>
            <a:ext cx="5283496" cy="2703907"/>
          </a:xfrm>
          <a:prstGeom prst="rect">
            <a:avLst/>
          </a:prstGeom>
        </p:spPr>
      </p:pic>
    </p:spTree>
    <p:extLst>
      <p:ext uri="{BB962C8B-B14F-4D97-AF65-F5344CB8AC3E}">
        <p14:creationId xmlns:p14="http://schemas.microsoft.com/office/powerpoint/2010/main" val="14375287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195</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Run Simulation and Perform Analysis</a:t>
            </a:r>
          </a:p>
        </p:txBody>
      </p:sp>
      <p:sp>
        <p:nvSpPr>
          <p:cNvPr id="9" name="Content Placeholder 2"/>
          <p:cNvSpPr>
            <a:spLocks noGrp="1"/>
          </p:cNvSpPr>
          <p:nvPr>
            <p:ph idx="1"/>
          </p:nvPr>
        </p:nvSpPr>
        <p:spPr>
          <a:xfrm>
            <a:off x="360188" y="1923462"/>
            <a:ext cx="8674275" cy="1071486"/>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Comparison result between observed link count and simulated link count after ODME</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6.1 OD Matrix Estimation Scenario</a:t>
            </a:r>
          </a:p>
        </p:txBody>
      </p:sp>
      <p:pic>
        <p:nvPicPr>
          <p:cNvPr id="3" name="图片 2"/>
          <p:cNvPicPr>
            <a:picLocks noChangeAspect="1"/>
          </p:cNvPicPr>
          <p:nvPr/>
        </p:nvPicPr>
        <p:blipFill>
          <a:blip r:embed="rId3"/>
          <a:stretch>
            <a:fillRect/>
          </a:stretch>
        </p:blipFill>
        <p:spPr>
          <a:xfrm>
            <a:off x="213539" y="2994949"/>
            <a:ext cx="8717281" cy="3222612"/>
          </a:xfrm>
          <a:prstGeom prst="rect">
            <a:avLst/>
          </a:prstGeom>
        </p:spPr>
      </p:pic>
    </p:spTree>
    <p:extLst>
      <p:ext uri="{BB962C8B-B14F-4D97-AF65-F5344CB8AC3E}">
        <p14:creationId xmlns:p14="http://schemas.microsoft.com/office/powerpoint/2010/main" val="74768062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862" y="999049"/>
            <a:ext cx="8458201" cy="1470025"/>
          </a:xfrm>
        </p:spPr>
        <p:txBody>
          <a:bodyPr>
            <a:normAutofit/>
          </a:bodyPr>
          <a:lstStyle/>
          <a:p>
            <a:r>
              <a:rPr lang="en-US" sz="3600" b="1" dirty="0">
                <a:latin typeface="Arial"/>
                <a:cs typeface="Arial"/>
              </a:rPr>
              <a:t>Module 7</a:t>
            </a:r>
            <a:br>
              <a:rPr lang="en-US" sz="3600" b="1" dirty="0">
                <a:latin typeface="Arial"/>
                <a:cs typeface="Arial"/>
              </a:rPr>
            </a:br>
            <a:r>
              <a:rPr lang="en-US" altLang="zh-CN" sz="3600" b="1" dirty="0">
                <a:latin typeface="Arial"/>
                <a:cs typeface="Arial"/>
              </a:rPr>
              <a:t> Signalized Intersections Modeling</a:t>
            </a:r>
            <a:endParaRPr lang="en-US" sz="3600" b="1" dirty="0">
              <a:latin typeface="Arial"/>
              <a:cs typeface="Arial"/>
            </a:endParaRPr>
          </a:p>
        </p:txBody>
      </p:sp>
      <p:sp>
        <p:nvSpPr>
          <p:cNvPr id="3" name="Subtitle 2"/>
          <p:cNvSpPr>
            <a:spLocks noGrp="1"/>
          </p:cNvSpPr>
          <p:nvPr>
            <p:ph type="subTitle" idx="1"/>
          </p:nvPr>
        </p:nvSpPr>
        <p:spPr>
          <a:xfrm>
            <a:off x="1306124" y="3101602"/>
            <a:ext cx="6877756" cy="1592318"/>
          </a:xfrm>
        </p:spPr>
        <p:txBody>
          <a:bodyPr>
            <a:normAutofit fontScale="85000" lnSpcReduction="20000"/>
          </a:bodyPr>
          <a:lstStyle/>
          <a:p>
            <a:pPr algn="l"/>
            <a:r>
              <a:rPr lang="en-US" sz="2400" dirty="0">
                <a:solidFill>
                  <a:schemeClr val="tx1"/>
                </a:solidFill>
                <a:latin typeface="Arial"/>
                <a:cs typeface="Arial"/>
              </a:rPr>
              <a:t>7.1 Link Based Signal Representation Model</a:t>
            </a:r>
          </a:p>
          <a:p>
            <a:pPr algn="l"/>
            <a:r>
              <a:rPr lang="en-US" altLang="zh-CN" sz="2400" dirty="0">
                <a:solidFill>
                  <a:schemeClr val="tx1"/>
                </a:solidFill>
                <a:latin typeface="Arial"/>
                <a:cs typeface="Arial"/>
              </a:rPr>
              <a:t>7.2 Phase Based Signal Representation Model</a:t>
            </a:r>
          </a:p>
          <a:p>
            <a:pPr algn="l"/>
            <a:r>
              <a:rPr lang="en-US" altLang="zh-CN" sz="2400" dirty="0">
                <a:solidFill>
                  <a:schemeClr val="tx1"/>
                </a:solidFill>
                <a:latin typeface="Arial"/>
                <a:cs typeface="Arial"/>
              </a:rPr>
              <a:t>7.3 Importing data from Synchro to DTALite</a:t>
            </a:r>
          </a:p>
          <a:p>
            <a:pPr algn="l"/>
            <a:r>
              <a:rPr lang="en-US" sz="2400" dirty="0">
                <a:solidFill>
                  <a:schemeClr val="tx1"/>
                </a:solidFill>
                <a:latin typeface="Arial"/>
                <a:cs typeface="Arial"/>
              </a:rPr>
              <a:t>7.4. QEM (Signal Quick Estimation Method) Application to Generate signal timing data</a:t>
            </a:r>
            <a:endParaRPr lang="en-US" altLang="zh-CN" sz="2400" dirty="0">
              <a:solidFill>
                <a:schemeClr val="tx1"/>
              </a:solidFill>
              <a:latin typeface="Arial"/>
              <a:cs typeface="Arial"/>
            </a:endParaRPr>
          </a:p>
          <a:p>
            <a:pPr algn="l"/>
            <a:endParaRPr lang="en-US" sz="2400" dirty="0">
              <a:solidFill>
                <a:schemeClr val="tx1"/>
              </a:solidFill>
              <a:latin typeface="Arial"/>
              <a:cs typeface="Arial"/>
            </a:endParaRP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196</a:t>
            </a:fld>
            <a:endParaRPr lang="en-US" altLang="en-US" sz="1400" dirty="0">
              <a:cs typeface="Arial" pitchFamily="34" charset="0"/>
            </a:endParaRPr>
          </a:p>
        </p:txBody>
      </p:sp>
    </p:spTree>
    <p:extLst>
      <p:ext uri="{BB962C8B-B14F-4D97-AF65-F5344CB8AC3E}">
        <p14:creationId xmlns:p14="http://schemas.microsoft.com/office/powerpoint/2010/main" val="8532668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1:  Build a Basic Network and Prepare Necessary Input Files for Basic </a:t>
            </a:r>
            <a:r>
              <a:rPr lang="en-US" altLang="zh-CN" sz="2400" b="1" dirty="0">
                <a:latin typeface="Arial"/>
                <a:cs typeface="Arial"/>
              </a:rPr>
              <a:t>Scenario</a:t>
            </a:r>
            <a:endParaRPr lang="en-US" sz="2400" b="1" dirty="0">
              <a:latin typeface="Arial"/>
              <a:cs typeface="Arial"/>
            </a:endParaRPr>
          </a:p>
        </p:txBody>
      </p:sp>
      <p:sp>
        <p:nvSpPr>
          <p:cNvPr id="3" name="Content Placeholder 2"/>
          <p:cNvSpPr>
            <a:spLocks noGrp="1"/>
          </p:cNvSpPr>
          <p:nvPr>
            <p:ph idx="1"/>
          </p:nvPr>
        </p:nvSpPr>
        <p:spPr>
          <a:xfrm>
            <a:off x="369856" y="2112523"/>
            <a:ext cx="7996903" cy="23070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Input_node.csv</a:t>
            </a:r>
          </a:p>
          <a:p>
            <a:pPr marL="342900" lvl="1" indent="-342900" fontAlgn="auto">
              <a:spcAft>
                <a:spcPts val="0"/>
              </a:spcAft>
              <a:buClr>
                <a:schemeClr val="accent1"/>
              </a:buClr>
              <a:buFont typeface="Arial" pitchFamily="34" charset="0"/>
              <a:buChar char="•"/>
              <a:defRPr/>
            </a:pPr>
            <a:r>
              <a:rPr lang="en-US" sz="2400" dirty="0">
                <a:latin typeface="Arial"/>
                <a:cs typeface="Arial"/>
              </a:rPr>
              <a:t>Set the control type of signal intersections to signalized type </a:t>
            </a:r>
          </a:p>
          <a:p>
            <a:pPr marL="342900" lvl="1" indent="-342900" fontAlgn="auto">
              <a:spcAft>
                <a:spcPts val="0"/>
              </a:spcAft>
              <a:buClr>
                <a:schemeClr val="accent1"/>
              </a:buClr>
              <a:buFont typeface="Arial" pitchFamily="34" charset="0"/>
              <a:buChar char="•"/>
              <a:defRPr/>
            </a:pPr>
            <a:r>
              <a:rPr lang="en-US" sz="2400" dirty="0">
                <a:latin typeface="Arial"/>
                <a:cs typeface="Arial"/>
              </a:rPr>
              <a:t>(e.g., the control type of node 5 is set to “</a:t>
            </a:r>
            <a:r>
              <a:rPr lang="en-US" sz="2400" dirty="0" err="1">
                <a:latin typeface="Arial"/>
                <a:cs typeface="Arial"/>
              </a:rPr>
              <a:t>pretimed</a:t>
            </a:r>
            <a:r>
              <a:rPr lang="en-US" sz="2400" dirty="0">
                <a:latin typeface="Arial"/>
                <a:cs typeface="Arial"/>
              </a:rPr>
              <a:t> signal” in this case)</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197</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7.1 Link Based Signal Representation Model</a:t>
            </a: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3194677" y="4608210"/>
            <a:ext cx="5908523" cy="1731629"/>
          </a:xfrm>
          <a:prstGeom prst="rect">
            <a:avLst/>
          </a:prstGeom>
          <a:noFill/>
          <a:ln>
            <a:noFill/>
          </a:ln>
        </p:spPr>
      </p:pic>
      <p:pic>
        <p:nvPicPr>
          <p:cNvPr id="4" name="图片 3"/>
          <p:cNvPicPr>
            <a:picLocks noChangeAspect="1"/>
          </p:cNvPicPr>
          <p:nvPr/>
        </p:nvPicPr>
        <p:blipFill>
          <a:blip r:embed="rId3"/>
          <a:stretch>
            <a:fillRect/>
          </a:stretch>
        </p:blipFill>
        <p:spPr>
          <a:xfrm>
            <a:off x="122099" y="4357852"/>
            <a:ext cx="2976332" cy="1920895"/>
          </a:xfrm>
          <a:prstGeom prst="rect">
            <a:avLst/>
          </a:prstGeom>
        </p:spPr>
      </p:pic>
    </p:spTree>
    <p:extLst>
      <p:ext uri="{BB962C8B-B14F-4D97-AF65-F5344CB8AC3E}">
        <p14:creationId xmlns:p14="http://schemas.microsoft.com/office/powerpoint/2010/main" val="38900162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1:  Build a Basic Network and Prepare Necessary Input Files for Basic </a:t>
            </a:r>
            <a:r>
              <a:rPr lang="en-US" altLang="zh-CN" sz="2400" b="1" dirty="0">
                <a:latin typeface="Arial"/>
                <a:cs typeface="Arial"/>
              </a:rPr>
              <a:t>Scenario</a:t>
            </a:r>
            <a:endParaRPr lang="en-US" sz="2400" b="1" dirty="0">
              <a:latin typeface="Arial"/>
              <a:cs typeface="Arial"/>
            </a:endParaRPr>
          </a:p>
        </p:txBody>
      </p:sp>
      <p:sp>
        <p:nvSpPr>
          <p:cNvPr id="3" name="Content Placeholder 2"/>
          <p:cNvSpPr>
            <a:spLocks noGrp="1"/>
          </p:cNvSpPr>
          <p:nvPr>
            <p:ph idx="1"/>
          </p:nvPr>
        </p:nvSpPr>
        <p:spPr>
          <a:xfrm>
            <a:off x="369856" y="2112523"/>
            <a:ext cx="7996903" cy="23070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Input_link.csv</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the number of left-turn lanes (including separated left-turn lanes and shared left-turn lanes)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198</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7.1 Link Based Signal Representation Model</a:t>
            </a: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2928238" y="4684410"/>
            <a:ext cx="6136705" cy="1597132"/>
          </a:xfrm>
          <a:prstGeom prst="rect">
            <a:avLst/>
          </a:prstGeom>
          <a:noFill/>
          <a:ln>
            <a:noFill/>
          </a:ln>
        </p:spPr>
      </p:pic>
      <p:pic>
        <p:nvPicPr>
          <p:cNvPr id="10" name="图片 9"/>
          <p:cNvPicPr/>
          <p:nvPr/>
        </p:nvPicPr>
        <p:blipFill rotWithShape="1">
          <a:blip r:embed="rId3" cstate="print">
            <a:extLst>
              <a:ext uri="{28A0092B-C50C-407E-A947-70E740481C1C}">
                <a14:useLocalDpi xmlns:a14="http://schemas.microsoft.com/office/drawing/2010/main" val="0"/>
              </a:ext>
            </a:extLst>
          </a:blip>
          <a:srcRect r="16135" b="5425"/>
          <a:stretch/>
        </p:blipFill>
        <p:spPr bwMode="auto">
          <a:xfrm>
            <a:off x="91619" y="4285041"/>
            <a:ext cx="2956198" cy="20301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58925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altLang="zh-CN" sz="2400" b="1" dirty="0">
                <a:latin typeface="Arial"/>
                <a:cs typeface="Arial"/>
              </a:rPr>
              <a:t>Step 1:  Build a Basic Network and Prepare Necessary Input Files for Basic Scenario</a:t>
            </a:r>
            <a:endParaRPr lang="en-US" sz="2400" b="1" dirty="0">
              <a:latin typeface="Arial"/>
              <a:cs typeface="Arial"/>
            </a:endParaRPr>
          </a:p>
        </p:txBody>
      </p:sp>
      <p:sp>
        <p:nvSpPr>
          <p:cNvPr id="3" name="Content Placeholder 2"/>
          <p:cNvSpPr>
            <a:spLocks noGrp="1"/>
          </p:cNvSpPr>
          <p:nvPr>
            <p:ph idx="1"/>
          </p:nvPr>
        </p:nvSpPr>
        <p:spPr>
          <a:xfrm>
            <a:off x="369856" y="2112523"/>
            <a:ext cx="7996903" cy="183463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Input_scenario_setting.csv</a:t>
            </a:r>
          </a:p>
          <a:p>
            <a:pPr marL="342900" lvl="1" indent="-342900" fontAlgn="auto">
              <a:spcAft>
                <a:spcPts val="0"/>
              </a:spcAft>
              <a:buClr>
                <a:schemeClr val="accent1"/>
              </a:buClr>
              <a:buFont typeface="Arial" pitchFamily="34" charset="0"/>
              <a:buChar char="•"/>
              <a:defRPr/>
            </a:pPr>
            <a:r>
              <a:rPr lang="en-US" sz="2400" dirty="0">
                <a:latin typeface="Arial"/>
                <a:cs typeface="Arial"/>
              </a:rPr>
              <a:t>Set traffic flow model to “2&gt; Spatial Queue Model”</a:t>
            </a:r>
          </a:p>
          <a:p>
            <a:pPr marL="342900" lvl="1" indent="-342900" fontAlgn="auto">
              <a:spcAft>
                <a:spcPts val="0"/>
              </a:spcAft>
              <a:buClr>
                <a:schemeClr val="accent1"/>
              </a:buClr>
              <a:buFont typeface="Arial" pitchFamily="34" charset="0"/>
              <a:buChar char="•"/>
              <a:defRPr/>
            </a:pPr>
            <a:r>
              <a:rPr lang="en-US" sz="2400" dirty="0">
                <a:latin typeface="Arial"/>
                <a:cs typeface="Arial"/>
              </a:rPr>
              <a:t>Set signal representation model to “1&gt; link based signal</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199</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7.1 Link Based Signal Representation Model</a:t>
            </a:r>
          </a:p>
        </p:txBody>
      </p:sp>
      <p:pic>
        <p:nvPicPr>
          <p:cNvPr id="4" name="图片 3"/>
          <p:cNvPicPr>
            <a:picLocks noChangeAspect="1"/>
          </p:cNvPicPr>
          <p:nvPr/>
        </p:nvPicPr>
        <p:blipFill>
          <a:blip r:embed="rId2"/>
          <a:stretch>
            <a:fillRect/>
          </a:stretch>
        </p:blipFill>
        <p:spPr>
          <a:xfrm>
            <a:off x="612958" y="3947160"/>
            <a:ext cx="8009524" cy="2438095"/>
          </a:xfrm>
          <a:prstGeom prst="rect">
            <a:avLst/>
          </a:prstGeom>
        </p:spPr>
      </p:pic>
    </p:spTree>
    <p:extLst>
      <p:ext uri="{BB962C8B-B14F-4D97-AF65-F5344CB8AC3E}">
        <p14:creationId xmlns:p14="http://schemas.microsoft.com/office/powerpoint/2010/main" val="364011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163"/>
            <a:ext cx="8229600" cy="1143000"/>
          </a:xfrm>
        </p:spPr>
        <p:txBody>
          <a:bodyPr/>
          <a:lstStyle/>
          <a:p>
            <a:pPr algn="l"/>
            <a:r>
              <a:rPr lang="en-US" sz="3600" b="1" dirty="0">
                <a:latin typeface="Arial"/>
                <a:cs typeface="Arial"/>
              </a:rPr>
              <a:t>Workshop Purpose and Objectives</a:t>
            </a:r>
          </a:p>
        </p:txBody>
      </p:sp>
      <p:sp>
        <p:nvSpPr>
          <p:cNvPr id="4" name="Content Placeholder 3"/>
          <p:cNvSpPr>
            <a:spLocks noGrp="1"/>
          </p:cNvSpPr>
          <p:nvPr>
            <p:ph sz="quarter" idx="1"/>
          </p:nvPr>
        </p:nvSpPr>
        <p:spPr/>
        <p:txBody>
          <a:bodyPr>
            <a:normAutofit/>
          </a:bodyPr>
          <a:lstStyle/>
          <a:p>
            <a:pPr marL="0" indent="0">
              <a:buNone/>
            </a:pPr>
            <a:r>
              <a:rPr lang="en-US" sz="2400" b="1" dirty="0">
                <a:latin typeface="Arial"/>
                <a:cs typeface="Arial"/>
              </a:rPr>
              <a:t>Purpose</a:t>
            </a:r>
          </a:p>
          <a:p>
            <a:r>
              <a:rPr lang="en-US" sz="2400" dirty="0">
                <a:latin typeface="Arial"/>
                <a:cs typeface="Arial"/>
              </a:rPr>
              <a:t>Educate workshop attendees on Dynamic Traffic Assignment modeling through hands-on exercises using the open-source DTALite software tool</a:t>
            </a:r>
          </a:p>
          <a:p>
            <a:pPr marL="0" indent="0">
              <a:buNone/>
            </a:pPr>
            <a:endParaRPr lang="en-US" sz="2400" dirty="0">
              <a:latin typeface="Arial"/>
              <a:cs typeface="Arial"/>
            </a:endParaRPr>
          </a:p>
          <a:p>
            <a:pPr marL="0" indent="0">
              <a:buNone/>
            </a:pPr>
            <a:r>
              <a:rPr lang="en-US" sz="2400" b="1" dirty="0">
                <a:latin typeface="Arial"/>
                <a:cs typeface="Arial"/>
              </a:rPr>
              <a:t>Learning Objectives</a:t>
            </a:r>
          </a:p>
          <a:p>
            <a:r>
              <a:rPr lang="en-US" sz="2400" dirty="0">
                <a:latin typeface="Arial"/>
                <a:cs typeface="Arial"/>
              </a:rPr>
              <a:t>Understand basic modeling approaches in DTALite</a:t>
            </a:r>
          </a:p>
          <a:p>
            <a:r>
              <a:rPr lang="en-US" sz="2400" dirty="0">
                <a:latin typeface="Arial"/>
                <a:cs typeface="Arial"/>
              </a:rPr>
              <a:t>Import data to code and modify a subarea network </a:t>
            </a:r>
          </a:p>
          <a:p>
            <a:r>
              <a:rPr lang="en-US" sz="2400" dirty="0">
                <a:latin typeface="Arial"/>
                <a:cs typeface="Arial"/>
              </a:rPr>
              <a:t>Evaluate simulation results using the visualization and reporting features in NeXTA</a:t>
            </a: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a:t>
            </a:fld>
            <a:endParaRPr lang="en-US" altLang="en-US" sz="1400" dirty="0">
              <a:cs typeface="Arial" pitchFamily="34" charset="0"/>
            </a:endParaRPr>
          </a:p>
        </p:txBody>
      </p:sp>
    </p:spTree>
    <p:extLst>
      <p:ext uri="{BB962C8B-B14F-4D97-AF65-F5344CB8AC3E}">
        <p14:creationId xmlns:p14="http://schemas.microsoft.com/office/powerpoint/2010/main" val="3643400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Connection with Traffic Sensor Data</a:t>
            </a:r>
          </a:p>
        </p:txBody>
      </p:sp>
      <p:sp>
        <p:nvSpPr>
          <p:cNvPr id="3" name="Slide Number Placeholder 2"/>
          <p:cNvSpPr>
            <a:spLocks noGrp="1"/>
          </p:cNvSpPr>
          <p:nvPr>
            <p:ph type="sldNum" sz="quarter" idx="4294967295"/>
          </p:nvPr>
        </p:nvSpPr>
        <p:spPr>
          <a:xfrm>
            <a:off x="7620000" y="18288"/>
            <a:ext cx="1066800" cy="329184"/>
          </a:xfrm>
          <a:prstGeom prst="rect">
            <a:avLst/>
          </a:prstGeom>
        </p:spPr>
        <p:txBody>
          <a:bodyPr/>
          <a:lstStyle/>
          <a:p>
            <a:fld id="{7B018F59-5E9B-4438-A708-5911B454C624}" type="slidenum">
              <a:rPr lang="en-US" smtClean="0"/>
              <a:pPr/>
              <a:t>20</a:t>
            </a:fld>
            <a:endParaRPr lang="en-US"/>
          </a:p>
        </p:txBody>
      </p:sp>
      <p:sp>
        <p:nvSpPr>
          <p:cNvPr id="4" name="Content Placeholder 3"/>
          <p:cNvSpPr>
            <a:spLocks noGrp="1"/>
          </p:cNvSpPr>
          <p:nvPr>
            <p:ph sz="quarter" idx="1"/>
          </p:nvPr>
        </p:nvSpPr>
        <p:spPr/>
        <p:txBody>
          <a:bodyPr/>
          <a:lstStyle/>
          <a:p>
            <a:pPr marL="868680" lvl="1" indent="-457200" fontAlgn="auto">
              <a:spcAft>
                <a:spcPts val="0"/>
              </a:spcAft>
              <a:buFont typeface="+mj-lt"/>
              <a:buAutoNum type="arabicPeriod"/>
              <a:defRPr/>
            </a:pPr>
            <a:r>
              <a:rPr lang="en-US" dirty="0"/>
              <a:t>Import TMC GIS data directly to NEXTA</a:t>
            </a:r>
          </a:p>
          <a:p>
            <a:pPr marL="868680" lvl="1" indent="-457200" fontAlgn="auto">
              <a:spcAft>
                <a:spcPts val="0"/>
              </a:spcAft>
              <a:buFont typeface="+mj-lt"/>
              <a:buAutoNum type="arabicPeriod"/>
              <a:defRPr/>
            </a:pPr>
            <a:r>
              <a:rPr lang="en-US" dirty="0"/>
              <a:t>Match TMC links with planning links using two layers</a:t>
            </a:r>
          </a:p>
          <a:p>
            <a:pPr marL="868680" lvl="1" indent="-457200" fontAlgn="auto">
              <a:spcAft>
                <a:spcPts val="0"/>
              </a:spcAft>
              <a:buFont typeface="+mj-lt"/>
              <a:buAutoNum type="arabicPeriod"/>
              <a:defRPr/>
            </a:pPr>
            <a:r>
              <a:rPr lang="en-US" dirty="0"/>
              <a:t>Fetch speed data from </a:t>
            </a:r>
            <a:r>
              <a:rPr lang="en-US" dirty="0" err="1"/>
              <a:t>Inrix</a:t>
            </a:r>
            <a:r>
              <a:rPr lang="en-US" dirty="0"/>
              <a:t> layer to AMS data </a:t>
            </a:r>
            <a:r>
              <a:rPr lang="en-US" dirty="0" err="1"/>
              <a:t>bub</a:t>
            </a:r>
            <a:endParaRPr lang="en-US" dirty="0"/>
          </a:p>
          <a:p>
            <a:pPr marL="868680" lvl="1" indent="-457200" fontAlgn="auto">
              <a:spcAft>
                <a:spcPts val="0"/>
              </a:spcAft>
              <a:buFont typeface="+mj-lt"/>
              <a:buAutoNum type="arabicPeriod"/>
              <a:defRPr/>
            </a:pPr>
            <a:r>
              <a:rPr lang="en-US" dirty="0"/>
              <a:t>Compare the observed vs simulated results</a:t>
            </a:r>
          </a:p>
          <a:p>
            <a:endParaRPr lang="en-US" dirty="0"/>
          </a:p>
        </p:txBody>
      </p:sp>
      <p:pic>
        <p:nvPicPr>
          <p:cNvPr id="1027" name="Picture 3"/>
          <p:cNvPicPr>
            <a:picLocks noChangeAspect="1" noChangeArrowheads="1"/>
          </p:cNvPicPr>
          <p:nvPr/>
        </p:nvPicPr>
        <p:blipFill>
          <a:blip r:embed="rId3" cstate="print"/>
          <a:srcRect b="6381"/>
          <a:stretch>
            <a:fillRect/>
          </a:stretch>
        </p:blipFill>
        <p:spPr bwMode="auto">
          <a:xfrm>
            <a:off x="0" y="3505200"/>
            <a:ext cx="8492067" cy="3352800"/>
          </a:xfrm>
          <a:prstGeom prst="rect">
            <a:avLst/>
          </a:prstGeom>
          <a:noFill/>
          <a:ln w="9525">
            <a:noFill/>
            <a:miter lim="800000"/>
            <a:headEnd/>
            <a:tailEnd/>
          </a:ln>
        </p:spPr>
      </p:pic>
      <p:sp>
        <p:nvSpPr>
          <p:cNvPr id="6" name="TextBox 5"/>
          <p:cNvSpPr txBox="1"/>
          <p:nvPr/>
        </p:nvSpPr>
        <p:spPr>
          <a:xfrm>
            <a:off x="4876800" y="5029200"/>
            <a:ext cx="3411511" cy="369332"/>
          </a:xfrm>
          <a:prstGeom prst="rect">
            <a:avLst/>
          </a:prstGeom>
          <a:noFill/>
        </p:spPr>
        <p:txBody>
          <a:bodyPr wrap="none" rtlCol="0">
            <a:spAutoFit/>
          </a:bodyPr>
          <a:lstStyle/>
          <a:p>
            <a:r>
              <a:rPr lang="en-US" dirty="0" err="1">
                <a:solidFill>
                  <a:srgbClr val="FF0000"/>
                </a:solidFill>
              </a:rPr>
              <a:t>Inrix</a:t>
            </a:r>
            <a:r>
              <a:rPr lang="en-US" dirty="0">
                <a:solidFill>
                  <a:srgbClr val="FF0000"/>
                </a:solidFill>
              </a:rPr>
              <a:t> Speed Data with TMC Codes</a:t>
            </a:r>
          </a:p>
        </p:txBody>
      </p:sp>
      <p:sp>
        <p:nvSpPr>
          <p:cNvPr id="7" name="TextBox 6"/>
          <p:cNvSpPr txBox="1"/>
          <p:nvPr/>
        </p:nvSpPr>
        <p:spPr>
          <a:xfrm>
            <a:off x="2133600" y="5334000"/>
            <a:ext cx="2007281" cy="369332"/>
          </a:xfrm>
          <a:prstGeom prst="rect">
            <a:avLst/>
          </a:prstGeom>
          <a:noFill/>
        </p:spPr>
        <p:txBody>
          <a:bodyPr wrap="none" rtlCol="0">
            <a:spAutoFit/>
          </a:bodyPr>
          <a:lstStyle/>
          <a:p>
            <a:r>
              <a:rPr lang="en-US" dirty="0">
                <a:solidFill>
                  <a:srgbClr val="FF0000"/>
                </a:solidFill>
              </a:rPr>
              <a:t>MPO Planning Data</a:t>
            </a:r>
          </a:p>
        </p:txBody>
      </p:sp>
      <p:sp>
        <p:nvSpPr>
          <p:cNvPr id="8" name="TextBox 7"/>
          <p:cNvSpPr txBox="1"/>
          <p:nvPr/>
        </p:nvSpPr>
        <p:spPr>
          <a:xfrm>
            <a:off x="1905000" y="4800600"/>
            <a:ext cx="2968185" cy="276999"/>
          </a:xfrm>
          <a:prstGeom prst="rect">
            <a:avLst/>
          </a:prstGeom>
          <a:noFill/>
        </p:spPr>
        <p:txBody>
          <a:bodyPr wrap="none" rtlCol="0">
            <a:spAutoFit/>
          </a:bodyPr>
          <a:lstStyle/>
          <a:p>
            <a:r>
              <a:rPr lang="en-US" sz="1200" dirty="0">
                <a:solidFill>
                  <a:srgbClr val="FF0000"/>
                </a:solidFill>
              </a:rPr>
              <a:t>Simulated vs Observed Path Travel Time</a:t>
            </a:r>
          </a:p>
        </p:txBody>
      </p:sp>
    </p:spTree>
    <p:extLst>
      <p:ext uri="{BB962C8B-B14F-4D97-AF65-F5344CB8AC3E}">
        <p14:creationId xmlns:p14="http://schemas.microsoft.com/office/powerpoint/2010/main" val="98792668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2: Prepare Specific Input File for Signal Scenario</a:t>
            </a:r>
          </a:p>
        </p:txBody>
      </p:sp>
      <p:sp>
        <p:nvSpPr>
          <p:cNvPr id="3" name="Content Placeholder 2"/>
          <p:cNvSpPr>
            <a:spLocks noGrp="1"/>
          </p:cNvSpPr>
          <p:nvPr>
            <p:ph idx="1"/>
          </p:nvPr>
        </p:nvSpPr>
        <p:spPr>
          <a:xfrm>
            <a:off x="369856" y="2112523"/>
            <a:ext cx="7996903" cy="13164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Input_movement.csv</a:t>
            </a:r>
          </a:p>
          <a:p>
            <a:pPr marL="342900" lvl="1" indent="-342900" fontAlgn="auto">
              <a:spcAft>
                <a:spcPts val="0"/>
              </a:spcAft>
              <a:buClr>
                <a:schemeClr val="accent1"/>
              </a:buClr>
              <a:buFont typeface="Arial" pitchFamily="34" charset="0"/>
              <a:buChar char="•"/>
              <a:defRPr/>
            </a:pPr>
            <a:r>
              <a:rPr lang="en-US" sz="2400" dirty="0">
                <a:latin typeface="Arial"/>
                <a:cs typeface="Arial"/>
              </a:rPr>
              <a:t>Specify left-turn type movements and through-type movements which are required</a:t>
            </a:r>
          </a:p>
          <a:p>
            <a:pPr marL="342900" lvl="1" indent="-342900" fontAlgn="auto">
              <a:spcAft>
                <a:spcPts val="0"/>
              </a:spcAft>
              <a:buClr>
                <a:schemeClr val="accent1"/>
              </a:buClr>
              <a:buFont typeface="Arial" pitchFamily="34" charset="0"/>
              <a:buChar char="•"/>
              <a:defRPr/>
            </a:pPr>
            <a:endParaRPr lang="en-US" sz="2400" dirty="0">
              <a:solidFill>
                <a:srgbClr val="FF0000"/>
              </a:solidFill>
              <a:latin typeface="Arial"/>
              <a:cs typeface="Arial"/>
            </a:endParaRP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200</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7.1 Link Based Signal Representation Model</a:t>
            </a: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005840" y="3570515"/>
            <a:ext cx="6322426" cy="2928075"/>
          </a:xfrm>
          <a:prstGeom prst="rect">
            <a:avLst/>
          </a:prstGeom>
          <a:noFill/>
          <a:ln>
            <a:noFill/>
          </a:ln>
        </p:spPr>
      </p:pic>
    </p:spTree>
    <p:extLst>
      <p:ext uri="{BB962C8B-B14F-4D97-AF65-F5344CB8AC3E}">
        <p14:creationId xmlns:p14="http://schemas.microsoft.com/office/powerpoint/2010/main" val="33097457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440246" y="4484348"/>
            <a:ext cx="8314817" cy="1754158"/>
          </a:xfrm>
          <a:prstGeom prst="rect">
            <a:avLst/>
          </a:prstGeom>
          <a:noFill/>
          <a:ln>
            <a:noFill/>
          </a:ln>
        </p:spPr>
      </p:pic>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2: Prepare Specific Input File for Signal Scenario</a:t>
            </a:r>
          </a:p>
        </p:txBody>
      </p:sp>
      <p:sp>
        <p:nvSpPr>
          <p:cNvPr id="3" name="Content Placeholder 2"/>
          <p:cNvSpPr>
            <a:spLocks noGrp="1"/>
          </p:cNvSpPr>
          <p:nvPr>
            <p:ph idx="1"/>
          </p:nvPr>
        </p:nvSpPr>
        <p:spPr>
          <a:xfrm>
            <a:off x="369856" y="1929644"/>
            <a:ext cx="7996903" cy="2428996"/>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Input_signal.csv</a:t>
            </a:r>
          </a:p>
          <a:p>
            <a:pPr marL="342900" lvl="1" indent="-342900" fontAlgn="auto">
              <a:spcAft>
                <a:spcPts val="0"/>
              </a:spcAft>
              <a:buClr>
                <a:schemeClr val="accent1"/>
              </a:buClr>
              <a:buFont typeface="Arial" pitchFamily="34" charset="0"/>
              <a:buChar char="•"/>
              <a:defRPr/>
            </a:pPr>
            <a:r>
              <a:rPr lang="en-US" sz="2400" dirty="0">
                <a:latin typeface="Arial"/>
                <a:cs typeface="Arial"/>
              </a:rPr>
              <a:t>the number of phase plan</a:t>
            </a:r>
          </a:p>
          <a:p>
            <a:pPr marL="342900" lvl="1" indent="-342900" fontAlgn="auto">
              <a:spcAft>
                <a:spcPts val="0"/>
              </a:spcAft>
              <a:buClr>
                <a:schemeClr val="accent1"/>
              </a:buClr>
              <a:buFont typeface="Arial" pitchFamily="34" charset="0"/>
              <a:buChar char="•"/>
              <a:defRPr/>
            </a:pPr>
            <a:r>
              <a:rPr lang="en-US" sz="2400" dirty="0">
                <a:latin typeface="Arial"/>
                <a:cs typeface="Arial"/>
              </a:rPr>
              <a:t>starting time(in seconds), ending time(in seconds), cycle length(in seconds) and offset (in seconds) of each signal plan</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201</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7.1 Link Based Signal Representation Model</a:t>
            </a:r>
          </a:p>
        </p:txBody>
      </p:sp>
    </p:spTree>
    <p:extLst>
      <p:ext uri="{BB962C8B-B14F-4D97-AF65-F5344CB8AC3E}">
        <p14:creationId xmlns:p14="http://schemas.microsoft.com/office/powerpoint/2010/main" val="34301090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414591" y="3722348"/>
            <a:ext cx="8314817" cy="1754158"/>
          </a:xfrm>
          <a:prstGeom prst="rect">
            <a:avLst/>
          </a:prstGeom>
          <a:noFill/>
          <a:ln>
            <a:noFill/>
          </a:ln>
        </p:spPr>
      </p:pic>
      <p:sp>
        <p:nvSpPr>
          <p:cNvPr id="2" name="Title 1"/>
          <p:cNvSpPr>
            <a:spLocks noGrp="1"/>
          </p:cNvSpPr>
          <p:nvPr>
            <p:ph type="title"/>
          </p:nvPr>
        </p:nvSpPr>
        <p:spPr>
          <a:xfrm>
            <a:off x="213539" y="1077110"/>
            <a:ext cx="8262124" cy="846803"/>
          </a:xfrm>
        </p:spPr>
        <p:txBody>
          <a:bodyPr/>
          <a:lstStyle/>
          <a:p>
            <a:pPr algn="l" fontAlgn="auto">
              <a:spcAft>
                <a:spcPts val="0"/>
              </a:spcAft>
              <a:defRPr/>
            </a:pPr>
            <a:r>
              <a:rPr lang="en-US" sz="2400" b="1" dirty="0">
                <a:latin typeface="Arial"/>
                <a:cs typeface="Arial"/>
              </a:rPr>
              <a:t>Step 2: Prepare Specific Input File for Signal Scenario</a:t>
            </a:r>
          </a:p>
        </p:txBody>
      </p:sp>
      <p:sp>
        <p:nvSpPr>
          <p:cNvPr id="3" name="Content Placeholder 2"/>
          <p:cNvSpPr>
            <a:spLocks noGrp="1"/>
          </p:cNvSpPr>
          <p:nvPr>
            <p:ph idx="1"/>
          </p:nvPr>
        </p:nvSpPr>
        <p:spPr>
          <a:xfrm>
            <a:off x="369856" y="1929644"/>
            <a:ext cx="7996903" cy="192046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Input_signal.csv</a:t>
            </a:r>
          </a:p>
          <a:p>
            <a:pPr marL="342900" lvl="1" indent="-342900" fontAlgn="auto">
              <a:spcAft>
                <a:spcPts val="0"/>
              </a:spcAft>
              <a:buClr>
                <a:schemeClr val="accent1"/>
              </a:buClr>
              <a:buFont typeface="Arial" pitchFamily="34" charset="0"/>
              <a:buChar char="•"/>
              <a:defRPr/>
            </a:pPr>
            <a:r>
              <a:rPr lang="en-US" sz="2400" dirty="0">
                <a:latin typeface="Arial"/>
                <a:cs typeface="Arial"/>
              </a:rPr>
              <a:t>saturation flow(per hour per lane), start time(in seconds) and end time(in seconds) for through-type movement and left-turned movement</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202</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7.1 Link Based Signal Representation Model</a:t>
            </a:r>
          </a:p>
        </p:txBody>
      </p:sp>
      <p:sp>
        <p:nvSpPr>
          <p:cNvPr id="7" name="Title 1"/>
          <p:cNvSpPr txBox="1">
            <a:spLocks/>
          </p:cNvSpPr>
          <p:nvPr/>
        </p:nvSpPr>
        <p:spPr bwMode="auto">
          <a:xfrm>
            <a:off x="364738" y="5616377"/>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Run Simulation</a:t>
            </a:r>
          </a:p>
        </p:txBody>
      </p:sp>
    </p:spTree>
    <p:extLst>
      <p:ext uri="{BB962C8B-B14F-4D97-AF65-F5344CB8AC3E}">
        <p14:creationId xmlns:p14="http://schemas.microsoft.com/office/powerpoint/2010/main" val="10356203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820924" cy="1035413"/>
          </a:xfrm>
        </p:spPr>
        <p:txBody>
          <a:bodyPr/>
          <a:lstStyle/>
          <a:p>
            <a:pPr algn="l" fontAlgn="auto">
              <a:spcAft>
                <a:spcPts val="0"/>
              </a:spcAft>
              <a:defRPr/>
            </a:pPr>
            <a:r>
              <a:rPr lang="en-US" sz="2400" b="1" dirty="0">
                <a:latin typeface="Arial"/>
                <a:cs typeface="Arial"/>
              </a:rPr>
              <a:t>Step 1:  Build a Basic Network and Prepare Necessary Input Files for Basic Scenario</a:t>
            </a:r>
          </a:p>
        </p:txBody>
      </p:sp>
      <p:sp>
        <p:nvSpPr>
          <p:cNvPr id="3" name="Content Placeholder 2"/>
          <p:cNvSpPr>
            <a:spLocks noGrp="1"/>
          </p:cNvSpPr>
          <p:nvPr>
            <p:ph idx="1"/>
          </p:nvPr>
        </p:nvSpPr>
        <p:spPr>
          <a:xfrm>
            <a:off x="369856" y="2112523"/>
            <a:ext cx="7996903" cy="23070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Input_node.csv</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Input_link.csv</a:t>
            </a:r>
          </a:p>
          <a:p>
            <a:pPr marL="342900" lvl="1" indent="-342900" fontAlgn="auto">
              <a:spcAft>
                <a:spcPts val="0"/>
              </a:spcAft>
              <a:buClr>
                <a:schemeClr val="accent1"/>
              </a:buClr>
              <a:buFont typeface="Arial" pitchFamily="34" charset="0"/>
              <a:buChar char="•"/>
              <a:defRPr/>
            </a:pPr>
            <a:r>
              <a:rPr lang="en-US" sz="2400" dirty="0">
                <a:latin typeface="Arial"/>
                <a:cs typeface="Arial"/>
              </a:rPr>
              <a:t>Setup data in these two files the same as “7.1  Link Based Signal Representation Model”</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203</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spTree>
    <p:extLst>
      <p:ext uri="{BB962C8B-B14F-4D97-AF65-F5344CB8AC3E}">
        <p14:creationId xmlns:p14="http://schemas.microsoft.com/office/powerpoint/2010/main" val="42063182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93872" y="3605757"/>
            <a:ext cx="8303484" cy="3242718"/>
          </a:xfrm>
          <a:prstGeom prst="rect">
            <a:avLst/>
          </a:prstGeom>
        </p:spPr>
      </p:pic>
      <p:sp>
        <p:nvSpPr>
          <p:cNvPr id="2" name="Title 1"/>
          <p:cNvSpPr>
            <a:spLocks noGrp="1"/>
          </p:cNvSpPr>
          <p:nvPr>
            <p:ph type="title"/>
          </p:nvPr>
        </p:nvSpPr>
        <p:spPr>
          <a:xfrm>
            <a:off x="213539" y="1077110"/>
            <a:ext cx="8820924" cy="1147930"/>
          </a:xfrm>
        </p:spPr>
        <p:txBody>
          <a:bodyPr/>
          <a:lstStyle/>
          <a:p>
            <a:pPr algn="l" fontAlgn="auto">
              <a:spcAft>
                <a:spcPts val="0"/>
              </a:spcAft>
              <a:defRPr/>
            </a:pPr>
            <a:r>
              <a:rPr lang="en-US" sz="2400" b="1" dirty="0">
                <a:latin typeface="Arial"/>
                <a:cs typeface="Arial"/>
              </a:rPr>
              <a:t>Step 2:  Parameter settings in key simulation configuration files</a:t>
            </a:r>
          </a:p>
        </p:txBody>
      </p:sp>
      <p:sp>
        <p:nvSpPr>
          <p:cNvPr id="3" name="Content Placeholder 2"/>
          <p:cNvSpPr>
            <a:spLocks noGrp="1"/>
          </p:cNvSpPr>
          <p:nvPr>
            <p:ph idx="1"/>
          </p:nvPr>
        </p:nvSpPr>
        <p:spPr>
          <a:xfrm>
            <a:off x="369856" y="2112523"/>
            <a:ext cx="7996903" cy="154507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Input_movement.csv</a:t>
            </a:r>
          </a:p>
          <a:p>
            <a:pPr marL="342900" lvl="1" indent="-342900" fontAlgn="auto">
              <a:spcAft>
                <a:spcPts val="0"/>
              </a:spcAft>
              <a:buClr>
                <a:schemeClr val="accent1"/>
              </a:buClr>
              <a:buFont typeface="Arial" pitchFamily="34" charset="0"/>
              <a:buChar char="•"/>
              <a:defRPr/>
            </a:pPr>
            <a:r>
              <a:rPr lang="en-US" sz="2400" dirty="0">
                <a:latin typeface="Arial"/>
                <a:cs typeface="Arial"/>
              </a:rPr>
              <a:t>Movement id </a:t>
            </a:r>
          </a:p>
          <a:p>
            <a:pPr marL="342900" lvl="1" indent="-342900" fontAlgn="auto">
              <a:spcAft>
                <a:spcPts val="0"/>
              </a:spcAft>
              <a:buClr>
                <a:schemeClr val="accent1"/>
              </a:buClr>
              <a:buFont typeface="Arial" pitchFamily="34" charset="0"/>
              <a:buChar char="•"/>
              <a:defRPr/>
            </a:pPr>
            <a:r>
              <a:rPr lang="en-US" sz="2400" dirty="0">
                <a:latin typeface="Arial"/>
                <a:cs typeface="Arial"/>
              </a:rPr>
              <a:t>turn direction</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204</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spTree>
    <p:extLst>
      <p:ext uri="{BB962C8B-B14F-4D97-AF65-F5344CB8AC3E}">
        <p14:creationId xmlns:p14="http://schemas.microsoft.com/office/powerpoint/2010/main" val="36818192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820924" cy="1147930"/>
          </a:xfrm>
        </p:spPr>
        <p:txBody>
          <a:bodyPr/>
          <a:lstStyle/>
          <a:p>
            <a:pPr algn="l" fontAlgn="auto">
              <a:spcAft>
                <a:spcPts val="0"/>
              </a:spcAft>
              <a:defRPr/>
            </a:pPr>
            <a:r>
              <a:rPr lang="en-US" sz="2400" b="1" dirty="0">
                <a:latin typeface="Arial"/>
                <a:cs typeface="Arial"/>
              </a:rPr>
              <a:t>Step 2:  Parameter settings in key simulation configuration files</a:t>
            </a:r>
          </a:p>
        </p:txBody>
      </p:sp>
      <p:sp>
        <p:nvSpPr>
          <p:cNvPr id="3" name="Content Placeholder 2"/>
          <p:cNvSpPr>
            <a:spLocks noGrp="1"/>
          </p:cNvSpPr>
          <p:nvPr>
            <p:ph idx="1"/>
          </p:nvPr>
        </p:nvSpPr>
        <p:spPr>
          <a:xfrm>
            <a:off x="369856" y="2112523"/>
            <a:ext cx="7996903" cy="3053835"/>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input_signal_timing_plan.csv</a:t>
            </a:r>
          </a:p>
          <a:p>
            <a:pPr marL="342900" lvl="1" indent="-342900" fontAlgn="auto">
              <a:spcAft>
                <a:spcPts val="0"/>
              </a:spcAft>
              <a:buClr>
                <a:schemeClr val="accent1"/>
              </a:buClr>
              <a:buFont typeface="Arial" pitchFamily="34" charset="0"/>
              <a:buChar char="•"/>
              <a:defRPr/>
            </a:pPr>
            <a:r>
              <a:rPr lang="en-US" sz="2400" dirty="0">
                <a:latin typeface="Arial"/>
                <a:cs typeface="Arial"/>
              </a:rPr>
              <a:t>Intersection id</a:t>
            </a:r>
          </a:p>
          <a:p>
            <a:pPr marL="342900" lvl="1" indent="-342900" fontAlgn="auto">
              <a:spcAft>
                <a:spcPts val="0"/>
              </a:spcAft>
              <a:buClr>
                <a:schemeClr val="accent1"/>
              </a:buClr>
              <a:buFont typeface="Arial" pitchFamily="34" charset="0"/>
              <a:buChar char="•"/>
              <a:defRPr/>
            </a:pPr>
            <a:r>
              <a:rPr lang="en-US" sz="2400" dirty="0">
                <a:latin typeface="Arial"/>
                <a:cs typeface="Arial"/>
              </a:rPr>
              <a:t>Timing plan number</a:t>
            </a:r>
          </a:p>
          <a:p>
            <a:pPr marL="342900" lvl="1" indent="-342900" fontAlgn="auto">
              <a:spcAft>
                <a:spcPts val="0"/>
              </a:spcAft>
              <a:buClr>
                <a:schemeClr val="accent1"/>
              </a:buClr>
              <a:buFont typeface="Arial" pitchFamily="34" charset="0"/>
              <a:buChar char="•"/>
              <a:defRPr/>
            </a:pPr>
            <a:r>
              <a:rPr lang="en-US" sz="2400" dirty="0">
                <a:latin typeface="Arial"/>
                <a:cs typeface="Arial"/>
              </a:rPr>
              <a:t>Start time and end time of timing plan</a:t>
            </a:r>
          </a:p>
          <a:p>
            <a:pPr marL="342900" lvl="1" indent="-342900" fontAlgn="auto">
              <a:spcAft>
                <a:spcPts val="0"/>
              </a:spcAft>
              <a:buClr>
                <a:schemeClr val="accent1"/>
              </a:buClr>
              <a:buFont typeface="Arial" pitchFamily="34" charset="0"/>
              <a:buChar char="•"/>
              <a:defRPr/>
            </a:pPr>
            <a:r>
              <a:rPr lang="en-US" sz="2400" dirty="0">
                <a:latin typeface="Arial"/>
                <a:cs typeface="Arial"/>
              </a:rPr>
              <a:t>Starting phase</a:t>
            </a:r>
          </a:p>
          <a:p>
            <a:pPr marL="342900" lvl="1" indent="-342900" fontAlgn="auto">
              <a:spcAft>
                <a:spcPts val="0"/>
              </a:spcAft>
              <a:buClr>
                <a:schemeClr val="accent1"/>
              </a:buClr>
              <a:buFont typeface="Arial" pitchFamily="34" charset="0"/>
              <a:buChar char="•"/>
              <a:defRPr/>
            </a:pPr>
            <a:r>
              <a:rPr lang="en-US" sz="2400" dirty="0">
                <a:latin typeface="Arial"/>
                <a:cs typeface="Arial"/>
              </a:rPr>
              <a:t>Offset</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205</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graphicFrame>
        <p:nvGraphicFramePr>
          <p:cNvPr id="5" name="表格 4"/>
          <p:cNvGraphicFramePr>
            <a:graphicFrameLocks noGrp="1"/>
          </p:cNvGraphicFramePr>
          <p:nvPr/>
        </p:nvGraphicFramePr>
        <p:xfrm>
          <a:off x="1089661" y="5029198"/>
          <a:ext cx="6812278" cy="923452"/>
        </p:xfrm>
        <a:graphic>
          <a:graphicData uri="http://schemas.openxmlformats.org/drawingml/2006/table">
            <a:tbl>
              <a:tblPr firstRow="1" firstCol="1" bandRow="1">
                <a:tableStyleId>{5C22544A-7EE6-4342-B048-85BDC9FD1C3A}</a:tableStyleId>
              </a:tblPr>
              <a:tblGrid>
                <a:gridCol w="664963">
                  <a:extLst>
                    <a:ext uri="{9D8B030D-6E8A-4147-A177-3AD203B41FA5}">
                      <a16:colId xmlns:a16="http://schemas.microsoft.com/office/drawing/2014/main" val="20000"/>
                    </a:ext>
                  </a:extLst>
                </a:gridCol>
                <a:gridCol w="657774">
                  <a:extLst>
                    <a:ext uri="{9D8B030D-6E8A-4147-A177-3AD203B41FA5}">
                      <a16:colId xmlns:a16="http://schemas.microsoft.com/office/drawing/2014/main" val="20001"/>
                    </a:ext>
                  </a:extLst>
                </a:gridCol>
                <a:gridCol w="1459324">
                  <a:extLst>
                    <a:ext uri="{9D8B030D-6E8A-4147-A177-3AD203B41FA5}">
                      <a16:colId xmlns:a16="http://schemas.microsoft.com/office/drawing/2014/main" val="20002"/>
                    </a:ext>
                  </a:extLst>
                </a:gridCol>
                <a:gridCol w="1052260">
                  <a:extLst>
                    <a:ext uri="{9D8B030D-6E8A-4147-A177-3AD203B41FA5}">
                      <a16:colId xmlns:a16="http://schemas.microsoft.com/office/drawing/2014/main" val="20003"/>
                    </a:ext>
                  </a:extLst>
                </a:gridCol>
                <a:gridCol w="831204">
                  <a:extLst>
                    <a:ext uri="{9D8B030D-6E8A-4147-A177-3AD203B41FA5}">
                      <a16:colId xmlns:a16="http://schemas.microsoft.com/office/drawing/2014/main" val="20004"/>
                    </a:ext>
                  </a:extLst>
                </a:gridCol>
                <a:gridCol w="1386538">
                  <a:extLst>
                    <a:ext uri="{9D8B030D-6E8A-4147-A177-3AD203B41FA5}">
                      <a16:colId xmlns:a16="http://schemas.microsoft.com/office/drawing/2014/main" val="20005"/>
                    </a:ext>
                  </a:extLst>
                </a:gridCol>
                <a:gridCol w="760215">
                  <a:extLst>
                    <a:ext uri="{9D8B030D-6E8A-4147-A177-3AD203B41FA5}">
                      <a16:colId xmlns:a16="http://schemas.microsoft.com/office/drawing/2014/main" val="20006"/>
                    </a:ext>
                  </a:extLst>
                </a:gridCol>
              </a:tblGrid>
              <a:tr h="461726">
                <a:tc>
                  <a:txBody>
                    <a:bodyPr/>
                    <a:lstStyle/>
                    <a:p>
                      <a:pPr algn="l">
                        <a:lnSpc>
                          <a:spcPct val="107000"/>
                        </a:lnSpc>
                        <a:spcAft>
                          <a:spcPts val="0"/>
                        </a:spcAft>
                      </a:pPr>
                      <a:r>
                        <a:rPr lang="en-US" sz="1400" dirty="0">
                          <a:solidFill>
                            <a:schemeClr val="tx1"/>
                          </a:solidFill>
                          <a:effectLst/>
                        </a:rPr>
                        <a:t>[TOD]</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int_id</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timing_plan_no</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from_time</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to_time</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starting_phase</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off_set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1726">
                <a:tc>
                  <a:txBody>
                    <a:bodyPr/>
                    <a:lstStyle/>
                    <a:p>
                      <a:pPr algn="l"/>
                      <a:endParaRPr lang="zh-CN" sz="1400">
                        <a:solidFill>
                          <a:schemeClr val="tx1"/>
                        </a:solidFill>
                        <a:effectLst/>
                        <a:latin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0</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86400</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11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15037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820924" cy="1147930"/>
          </a:xfrm>
        </p:spPr>
        <p:txBody>
          <a:bodyPr/>
          <a:lstStyle/>
          <a:p>
            <a:pPr algn="l" fontAlgn="auto">
              <a:spcAft>
                <a:spcPts val="0"/>
              </a:spcAft>
              <a:defRPr/>
            </a:pPr>
            <a:r>
              <a:rPr lang="en-US" sz="2400" b="1" dirty="0">
                <a:latin typeface="Arial"/>
                <a:cs typeface="Arial"/>
              </a:rPr>
              <a:t>Step 2:  Parameter settings in key simulation configuration files</a:t>
            </a:r>
          </a:p>
        </p:txBody>
      </p:sp>
      <p:sp>
        <p:nvSpPr>
          <p:cNvPr id="3" name="Content Placeholder 2"/>
          <p:cNvSpPr>
            <a:spLocks noGrp="1"/>
          </p:cNvSpPr>
          <p:nvPr>
            <p:ph idx="1"/>
          </p:nvPr>
        </p:nvSpPr>
        <p:spPr>
          <a:xfrm>
            <a:off x="369856" y="2112523"/>
            <a:ext cx="7996903" cy="2809996"/>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input_timing.csv</a:t>
            </a:r>
          </a:p>
          <a:p>
            <a:pPr marL="342900" lvl="1" indent="-342900" fontAlgn="auto">
              <a:spcAft>
                <a:spcPts val="0"/>
              </a:spcAft>
              <a:buClr>
                <a:schemeClr val="accent1"/>
              </a:buClr>
              <a:buFont typeface="Arial" pitchFamily="34" charset="0"/>
              <a:buChar char="•"/>
              <a:defRPr/>
            </a:pPr>
            <a:r>
              <a:rPr lang="en-US" sz="2400" dirty="0">
                <a:latin typeface="Arial"/>
                <a:cs typeface="Arial"/>
              </a:rPr>
              <a:t>Intersection id </a:t>
            </a:r>
          </a:p>
          <a:p>
            <a:pPr marL="342900" lvl="1" indent="-342900" fontAlgn="auto">
              <a:spcAft>
                <a:spcPts val="0"/>
              </a:spcAft>
              <a:buClr>
                <a:schemeClr val="accent1"/>
              </a:buClr>
              <a:buFont typeface="Arial" pitchFamily="34" charset="0"/>
              <a:buChar char="•"/>
              <a:defRPr/>
            </a:pPr>
            <a:r>
              <a:rPr lang="en-US" sz="2400" dirty="0">
                <a:latin typeface="Arial"/>
                <a:cs typeface="Arial"/>
              </a:rPr>
              <a:t>Timing plan number</a:t>
            </a:r>
          </a:p>
          <a:p>
            <a:pPr marL="342900" lvl="1" indent="-342900" fontAlgn="auto">
              <a:spcAft>
                <a:spcPts val="0"/>
              </a:spcAft>
              <a:buClr>
                <a:schemeClr val="accent1"/>
              </a:buClr>
              <a:buFont typeface="Arial" pitchFamily="34" charset="0"/>
              <a:buChar char="•"/>
              <a:defRPr/>
            </a:pPr>
            <a:r>
              <a:rPr lang="en-US" sz="2400" dirty="0">
                <a:latin typeface="Arial"/>
                <a:cs typeface="Arial"/>
              </a:rPr>
              <a:t>Number of phase</a:t>
            </a:r>
          </a:p>
          <a:p>
            <a:pPr marL="342900" lvl="1" indent="-342900" fontAlgn="auto">
              <a:spcAft>
                <a:spcPts val="0"/>
              </a:spcAft>
              <a:buClr>
                <a:schemeClr val="accent1"/>
              </a:buClr>
              <a:buFont typeface="Arial" pitchFamily="34" charset="0"/>
              <a:buChar char="•"/>
              <a:defRPr/>
            </a:pPr>
            <a:r>
              <a:rPr lang="en-US" sz="2400" dirty="0">
                <a:latin typeface="Arial"/>
                <a:cs typeface="Arial"/>
              </a:rPr>
              <a:t>green duration, movement string and movement direction string of phase</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206</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graphicFrame>
        <p:nvGraphicFramePr>
          <p:cNvPr id="5" name="表格 4"/>
          <p:cNvGraphicFramePr>
            <a:graphicFrameLocks noGrp="1"/>
          </p:cNvGraphicFramePr>
          <p:nvPr/>
        </p:nvGraphicFramePr>
        <p:xfrm>
          <a:off x="161538" y="4922519"/>
          <a:ext cx="8820923" cy="1342548"/>
        </p:xfrm>
        <a:graphic>
          <a:graphicData uri="http://schemas.openxmlformats.org/drawingml/2006/table">
            <a:tbl>
              <a:tblPr firstRow="1" firstCol="1" bandRow="1">
                <a:tableStyleId>{5C22544A-7EE6-4342-B048-85BDC9FD1C3A}</a:tableStyleId>
              </a:tblPr>
              <a:tblGrid>
                <a:gridCol w="748014">
                  <a:extLst>
                    <a:ext uri="{9D8B030D-6E8A-4147-A177-3AD203B41FA5}">
                      <a16:colId xmlns:a16="http://schemas.microsoft.com/office/drawing/2014/main" val="20000"/>
                    </a:ext>
                  </a:extLst>
                </a:gridCol>
                <a:gridCol w="626286">
                  <a:extLst>
                    <a:ext uri="{9D8B030D-6E8A-4147-A177-3AD203B41FA5}">
                      <a16:colId xmlns:a16="http://schemas.microsoft.com/office/drawing/2014/main" val="20001"/>
                    </a:ext>
                  </a:extLst>
                </a:gridCol>
                <a:gridCol w="1347837">
                  <a:extLst>
                    <a:ext uri="{9D8B030D-6E8A-4147-A177-3AD203B41FA5}">
                      <a16:colId xmlns:a16="http://schemas.microsoft.com/office/drawing/2014/main" val="20002"/>
                    </a:ext>
                  </a:extLst>
                </a:gridCol>
                <a:gridCol w="889149">
                  <a:extLst>
                    <a:ext uri="{9D8B030D-6E8A-4147-A177-3AD203B41FA5}">
                      <a16:colId xmlns:a16="http://schemas.microsoft.com/office/drawing/2014/main" val="20003"/>
                    </a:ext>
                  </a:extLst>
                </a:gridCol>
                <a:gridCol w="1044397">
                  <a:extLst>
                    <a:ext uri="{9D8B030D-6E8A-4147-A177-3AD203B41FA5}">
                      <a16:colId xmlns:a16="http://schemas.microsoft.com/office/drawing/2014/main" val="20004"/>
                    </a:ext>
                  </a:extLst>
                </a:gridCol>
                <a:gridCol w="1333724">
                  <a:extLst>
                    <a:ext uri="{9D8B030D-6E8A-4147-A177-3AD203B41FA5}">
                      <a16:colId xmlns:a16="http://schemas.microsoft.com/office/drawing/2014/main" val="20005"/>
                    </a:ext>
                  </a:extLst>
                </a:gridCol>
                <a:gridCol w="1273741">
                  <a:extLst>
                    <a:ext uri="{9D8B030D-6E8A-4147-A177-3AD203B41FA5}">
                      <a16:colId xmlns:a16="http://schemas.microsoft.com/office/drawing/2014/main" val="20006"/>
                    </a:ext>
                  </a:extLst>
                </a:gridCol>
                <a:gridCol w="1557775">
                  <a:extLst>
                    <a:ext uri="{9D8B030D-6E8A-4147-A177-3AD203B41FA5}">
                      <a16:colId xmlns:a16="http://schemas.microsoft.com/office/drawing/2014/main" val="20007"/>
                    </a:ext>
                  </a:extLst>
                </a:gridCol>
              </a:tblGrid>
              <a:tr h="268510">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[Signal]</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int_id</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timing_plan_no</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phase_id</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next_phase</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green_duration</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movement_str</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movement_dir_str</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37019">
                <a:tc>
                  <a:txBody>
                    <a:bodyPr/>
                    <a:lstStyle/>
                    <a:p>
                      <a:pPr marL="0" algn="l" defTabSz="457200" rtl="0" eaLnBrk="1" latinLnBrk="0" hangingPunct="1">
                        <a:lnSpc>
                          <a:spcPct val="107000"/>
                        </a:lnSpc>
                        <a:spcAft>
                          <a:spcPts val="0"/>
                        </a:spcAft>
                      </a:pP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5</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2</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120</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1_3_T; 1_2_L; 3_1_T; 3_4_L</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WBT; WBL; EBT; EBL;</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7019">
                <a:tc>
                  <a:txBody>
                    <a:bodyPr/>
                    <a:lstStyle/>
                    <a:p>
                      <a:pPr marL="0" algn="l" defTabSz="457200" rtl="0" eaLnBrk="1" latinLnBrk="0" hangingPunct="1">
                        <a:lnSpc>
                          <a:spcPct val="107000"/>
                        </a:lnSpc>
                        <a:spcAft>
                          <a:spcPts val="0"/>
                        </a:spcAft>
                      </a:pP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5</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2</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70</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2_4_T; 2_3_L; 4_2_T; 4_1_L</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SBT; SBL; NBT; NBL; </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241447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077110"/>
            <a:ext cx="8262124" cy="1035413"/>
          </a:xfrm>
        </p:spPr>
        <p:txBody>
          <a:bodyPr/>
          <a:lstStyle/>
          <a:p>
            <a:pPr algn="l" fontAlgn="auto">
              <a:spcAft>
                <a:spcPts val="0"/>
              </a:spcAft>
              <a:defRPr/>
            </a:pPr>
            <a:r>
              <a:rPr lang="en-US" sz="2400" b="1" dirty="0">
                <a:latin typeface="Arial"/>
                <a:cs typeface="Arial"/>
              </a:rPr>
              <a:t>Step 3:</a:t>
            </a:r>
            <a:r>
              <a:rPr lang="en-US" altLang="zh-CN" sz="2400" dirty="0">
                <a:latin typeface="Arial"/>
                <a:cs typeface="Arial"/>
              </a:rPr>
              <a:t> generate the </a:t>
            </a:r>
            <a:r>
              <a:rPr lang="en-US" altLang="zh-CN" sz="2400" dirty="0">
                <a:solidFill>
                  <a:srgbClr val="FF0000"/>
                </a:solidFill>
                <a:latin typeface="Arial"/>
                <a:cs typeface="Arial"/>
              </a:rPr>
              <a:t>input_timing_status.csv file </a:t>
            </a:r>
            <a:r>
              <a:rPr lang="en-US" altLang="zh-CN" sz="2400" dirty="0">
                <a:latin typeface="Arial"/>
                <a:cs typeface="Arial"/>
              </a:rPr>
              <a:t>with </a:t>
            </a:r>
            <a:r>
              <a:rPr lang="en-US" altLang="zh-CN" sz="2400" dirty="0">
                <a:solidFill>
                  <a:srgbClr val="FF0000"/>
                </a:solidFill>
                <a:latin typeface="Arial"/>
                <a:cs typeface="Arial"/>
              </a:rPr>
              <a:t>timing_generator.exe </a:t>
            </a:r>
            <a:br>
              <a:rPr lang="en-US" altLang="zh-CN" sz="2400" dirty="0">
                <a:solidFill>
                  <a:srgbClr val="FF0000"/>
                </a:solidFill>
                <a:latin typeface="Arial"/>
                <a:cs typeface="Arial"/>
              </a:rPr>
            </a:br>
            <a:r>
              <a:rPr lang="en-US" altLang="zh-CN" sz="2400" dirty="0">
                <a:latin typeface="Arial"/>
                <a:cs typeface="Arial"/>
              </a:rPr>
              <a:t>(Contributed by Prof. </a:t>
            </a:r>
            <a:r>
              <a:rPr lang="en-US" altLang="zh-CN" sz="2400" dirty="0" err="1">
                <a:latin typeface="Arial"/>
                <a:cs typeface="Arial"/>
              </a:rPr>
              <a:t>Pengfei</a:t>
            </a:r>
            <a:r>
              <a:rPr lang="en-US" altLang="zh-CN" sz="2400" dirty="0">
                <a:latin typeface="Arial"/>
                <a:cs typeface="Arial"/>
              </a:rPr>
              <a:t> Taylor Li, Currently maintained by the University of Maryland Prof. Lei Zhang’s Group )</a:t>
            </a:r>
            <a:endParaRPr lang="en-US" sz="2400" dirty="0">
              <a:latin typeface="Arial"/>
              <a:cs typeface="Arial"/>
            </a:endParaRPr>
          </a:p>
        </p:txBody>
      </p:sp>
      <p:sp>
        <p:nvSpPr>
          <p:cNvPr id="3" name="Content Placeholder 2"/>
          <p:cNvSpPr>
            <a:spLocks noGrp="1"/>
          </p:cNvSpPr>
          <p:nvPr>
            <p:ph idx="1"/>
          </p:nvPr>
        </p:nvSpPr>
        <p:spPr>
          <a:xfrm>
            <a:off x="369856" y="2442723"/>
            <a:ext cx="7996903" cy="148411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Required files include input_timing.csv file and input_signal_timing_plan.csv file</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207</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graphicFrame>
        <p:nvGraphicFramePr>
          <p:cNvPr id="4" name="表格 3"/>
          <p:cNvGraphicFramePr>
            <a:graphicFrameLocks noGrp="1"/>
          </p:cNvGraphicFramePr>
          <p:nvPr/>
        </p:nvGraphicFramePr>
        <p:xfrm>
          <a:off x="369853" y="3419716"/>
          <a:ext cx="8664607" cy="2282830"/>
        </p:xfrm>
        <a:graphic>
          <a:graphicData uri="http://schemas.openxmlformats.org/drawingml/2006/table">
            <a:tbl>
              <a:tblPr firstRow="1" firstCol="1" bandRow="1">
                <a:tableStyleId>{5C22544A-7EE6-4342-B048-85BDC9FD1C3A}</a:tableStyleId>
              </a:tblPr>
              <a:tblGrid>
                <a:gridCol w="1237801">
                  <a:extLst>
                    <a:ext uri="{9D8B030D-6E8A-4147-A177-3AD203B41FA5}">
                      <a16:colId xmlns:a16="http://schemas.microsoft.com/office/drawing/2014/main" val="20000"/>
                    </a:ext>
                  </a:extLst>
                </a:gridCol>
                <a:gridCol w="1486066">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173480">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896300">
                  <a:extLst>
                    <a:ext uri="{9D8B030D-6E8A-4147-A177-3AD203B41FA5}">
                      <a16:colId xmlns:a16="http://schemas.microsoft.com/office/drawing/2014/main" val="20006"/>
                    </a:ext>
                  </a:extLst>
                </a:gridCol>
              </a:tblGrid>
              <a:tr h="182880">
                <a:tc>
                  <a:txBody>
                    <a:bodyPr/>
                    <a:lstStyle/>
                    <a:p>
                      <a:pPr>
                        <a:lnSpc>
                          <a:spcPct val="107000"/>
                        </a:lnSpc>
                        <a:spcAft>
                          <a:spcPts val="0"/>
                        </a:spcAft>
                      </a:pPr>
                      <a:r>
                        <a:rPr lang="en-US" sz="1400" dirty="0" err="1">
                          <a:solidFill>
                            <a:schemeClr val="tx1"/>
                          </a:solidFill>
                          <a:effectLst/>
                        </a:rPr>
                        <a:t>movement_str</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err="1">
                          <a:solidFill>
                            <a:schemeClr val="tx1"/>
                          </a:solidFill>
                          <a:effectLst/>
                        </a:rPr>
                        <a:t>start_time_in_sec</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err="1">
                          <a:solidFill>
                            <a:schemeClr val="tx1"/>
                          </a:solidFill>
                          <a:effectLst/>
                        </a:rPr>
                        <a:t>end_time_in_sec</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signal_status</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from_node_id</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to_node_id</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turn_type</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2880">
                <a:tc>
                  <a:txBody>
                    <a:bodyPr/>
                    <a:lstStyle/>
                    <a:p>
                      <a:pPr>
                        <a:lnSpc>
                          <a:spcPct val="107000"/>
                        </a:lnSpc>
                        <a:spcAft>
                          <a:spcPts val="0"/>
                        </a:spcAft>
                      </a:pPr>
                      <a:r>
                        <a:rPr lang="en-US" sz="1400">
                          <a:solidFill>
                            <a:schemeClr val="tx1"/>
                          </a:solidFill>
                          <a:effectLst/>
                        </a:rPr>
                        <a:t>1_3_T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0</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119</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82880">
                <a:tc>
                  <a:txBody>
                    <a:bodyPr/>
                    <a:lstStyle/>
                    <a:p>
                      <a:pPr>
                        <a:lnSpc>
                          <a:spcPct val="107000"/>
                        </a:lnSpc>
                        <a:spcAft>
                          <a:spcPts val="0"/>
                        </a:spcAft>
                      </a:pPr>
                      <a:r>
                        <a:rPr lang="en-US" sz="1400">
                          <a:solidFill>
                            <a:schemeClr val="tx1"/>
                          </a:solidFill>
                          <a:effectLst/>
                        </a:rPr>
                        <a:t>1_2_L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0</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119</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82880">
                <a:tc>
                  <a:txBody>
                    <a:bodyPr/>
                    <a:lstStyle/>
                    <a:p>
                      <a:pPr>
                        <a:lnSpc>
                          <a:spcPct val="107000"/>
                        </a:lnSpc>
                        <a:spcAft>
                          <a:spcPts val="0"/>
                        </a:spcAft>
                      </a:pPr>
                      <a:r>
                        <a:rPr lang="en-US" sz="1400">
                          <a:solidFill>
                            <a:schemeClr val="tx1"/>
                          </a:solidFill>
                          <a:effectLst/>
                        </a:rPr>
                        <a:t>3_1_T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0</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119</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3</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82880">
                <a:tc>
                  <a:txBody>
                    <a:bodyPr/>
                    <a:lstStyle/>
                    <a:p>
                      <a:pPr>
                        <a:lnSpc>
                          <a:spcPct val="107000"/>
                        </a:lnSpc>
                        <a:spcAft>
                          <a:spcPts val="0"/>
                        </a:spcAft>
                      </a:pPr>
                      <a:r>
                        <a:rPr lang="en-US" sz="1400">
                          <a:solidFill>
                            <a:schemeClr val="tx1"/>
                          </a:solidFill>
                          <a:effectLst/>
                        </a:rPr>
                        <a:t>3_4_L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0</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119</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3</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82880">
                <a:tc>
                  <a:txBody>
                    <a:bodyPr/>
                    <a:lstStyle/>
                    <a:p>
                      <a:pPr>
                        <a:lnSpc>
                          <a:spcPct val="107000"/>
                        </a:lnSpc>
                        <a:spcAft>
                          <a:spcPts val="0"/>
                        </a:spcAft>
                      </a:pPr>
                      <a:r>
                        <a:rPr lang="en-US" sz="1400">
                          <a:solidFill>
                            <a:schemeClr val="tx1"/>
                          </a:solidFill>
                          <a:effectLst/>
                        </a:rPr>
                        <a:t>2_4_T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120</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189</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2</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82880">
                <a:tc>
                  <a:txBody>
                    <a:bodyPr/>
                    <a:lstStyle/>
                    <a:p>
                      <a:pPr>
                        <a:lnSpc>
                          <a:spcPct val="107000"/>
                        </a:lnSpc>
                        <a:spcAft>
                          <a:spcPts val="0"/>
                        </a:spcAft>
                      </a:pPr>
                      <a:r>
                        <a:rPr lang="en-US" sz="1400">
                          <a:solidFill>
                            <a:schemeClr val="tx1"/>
                          </a:solidFill>
                          <a:effectLst/>
                        </a:rPr>
                        <a:t>2_3_L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120</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189</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2</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82880">
                <a:tc>
                  <a:txBody>
                    <a:bodyPr/>
                    <a:lstStyle/>
                    <a:p>
                      <a:pPr>
                        <a:lnSpc>
                          <a:spcPct val="107000"/>
                        </a:lnSpc>
                        <a:spcAft>
                          <a:spcPts val="0"/>
                        </a:spcAft>
                      </a:pPr>
                      <a:r>
                        <a:rPr lang="en-US" sz="1400">
                          <a:solidFill>
                            <a:schemeClr val="tx1"/>
                          </a:solidFill>
                          <a:effectLst/>
                        </a:rPr>
                        <a:t>4_2_T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120</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189</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4</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82880">
                <a:tc>
                  <a:txBody>
                    <a:bodyPr/>
                    <a:lstStyle/>
                    <a:p>
                      <a:pPr>
                        <a:lnSpc>
                          <a:spcPct val="107000"/>
                        </a:lnSpc>
                        <a:spcAft>
                          <a:spcPts val="0"/>
                        </a:spcAft>
                      </a:pPr>
                      <a:r>
                        <a:rPr lang="en-US" sz="1400">
                          <a:solidFill>
                            <a:schemeClr val="tx1"/>
                          </a:solidFill>
                          <a:effectLst/>
                        </a:rPr>
                        <a:t>4_1_L</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120</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189</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4</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5</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L</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82880">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668077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208</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NEXTA GUI instruction</a:t>
            </a:r>
          </a:p>
        </p:txBody>
      </p:sp>
      <p:sp>
        <p:nvSpPr>
          <p:cNvPr id="9" name="Content Placeholder 2"/>
          <p:cNvSpPr>
            <a:spLocks noGrp="1"/>
          </p:cNvSpPr>
          <p:nvPr>
            <p:ph idx="1"/>
          </p:nvPr>
        </p:nvSpPr>
        <p:spPr>
          <a:xfrm>
            <a:off x="360188" y="1923461"/>
            <a:ext cx="8674275" cy="182557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Load the example project</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Choose the Movement layer -&gt; right click the intersection node -&gt; View Movement Properties for Selected Node.</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pic>
        <p:nvPicPr>
          <p:cNvPr id="6" name="图片 5"/>
          <p:cNvPicPr/>
          <p:nvPr/>
        </p:nvPicPr>
        <p:blipFill rotWithShape="1">
          <a:blip r:embed="rId3" cstate="print">
            <a:extLst>
              <a:ext uri="{28A0092B-C50C-407E-A947-70E740481C1C}">
                <a14:useLocalDpi xmlns:a14="http://schemas.microsoft.com/office/drawing/2010/main" val="0"/>
              </a:ext>
            </a:extLst>
          </a:blip>
          <a:srcRect b="5378"/>
          <a:stretch/>
        </p:blipFill>
        <p:spPr bwMode="auto">
          <a:xfrm>
            <a:off x="1055687" y="3144202"/>
            <a:ext cx="6366193" cy="338980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91327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209</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NEXTA GUI instruction</a:t>
            </a:r>
          </a:p>
        </p:txBody>
      </p:sp>
      <p:sp>
        <p:nvSpPr>
          <p:cNvPr id="9" name="Content Placeholder 2"/>
          <p:cNvSpPr>
            <a:spLocks noGrp="1"/>
          </p:cNvSpPr>
          <p:nvPr>
            <p:ph idx="1"/>
          </p:nvPr>
        </p:nvSpPr>
        <p:spPr>
          <a:xfrm>
            <a:off x="360188" y="1923461"/>
            <a:ext cx="8674275" cy="113977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If this section has the phase plan before, thus we could display them in NEXTA.</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pic>
        <p:nvPicPr>
          <p:cNvPr id="11" name="图片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1896" y="3034123"/>
            <a:ext cx="5744210" cy="3449227"/>
          </a:xfrm>
          <a:prstGeom prst="rect">
            <a:avLst/>
          </a:prstGeom>
          <a:noFill/>
          <a:ln>
            <a:noFill/>
          </a:ln>
        </p:spPr>
      </p:pic>
    </p:spTree>
    <p:extLst>
      <p:ext uri="{BB962C8B-B14F-4D97-AF65-F5344CB8AC3E}">
        <p14:creationId xmlns:p14="http://schemas.microsoft.com/office/powerpoint/2010/main" val="415766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94"/>
            <a:ext cx="7656163" cy="991892"/>
          </a:xfrm>
        </p:spPr>
        <p:txBody>
          <a:bodyPr/>
          <a:lstStyle/>
          <a:p>
            <a:pPr algn="l" eaLnBrk="1" fontAlgn="auto" hangingPunct="1">
              <a:spcAft>
                <a:spcPts val="0"/>
              </a:spcAft>
              <a:defRPr/>
            </a:pPr>
            <a:r>
              <a:rPr lang="en-US" sz="3200" b="1" dirty="0">
                <a:latin typeface="Arial"/>
                <a:cs typeface="Arial"/>
              </a:rPr>
              <a:t>1.1 Project Objective and Motivations</a:t>
            </a:r>
          </a:p>
        </p:txBody>
      </p:sp>
      <p:sp>
        <p:nvSpPr>
          <p:cNvPr id="3" name="Content Placeholder 2"/>
          <p:cNvSpPr>
            <a:spLocks noGrp="1"/>
          </p:cNvSpPr>
          <p:nvPr>
            <p:ph idx="1"/>
          </p:nvPr>
        </p:nvSpPr>
        <p:spPr>
          <a:xfrm>
            <a:off x="457200" y="1600200"/>
            <a:ext cx="8229600" cy="5002078"/>
          </a:xfrm>
        </p:spPr>
        <p:txBody>
          <a:bodyPr rtlCol="0">
            <a:noAutofit/>
          </a:bodyPr>
          <a:lstStyle/>
          <a:p>
            <a:pPr marL="114300" indent="0" eaLnBrk="1" fontAlgn="auto" hangingPunct="1">
              <a:spcBef>
                <a:spcPts val="600"/>
              </a:spcBef>
              <a:spcAft>
                <a:spcPts val="0"/>
              </a:spcAft>
              <a:buFont typeface="Arial" pitchFamily="34" charset="0"/>
              <a:buNone/>
              <a:defRPr/>
            </a:pPr>
            <a:r>
              <a:rPr lang="en-US" sz="2400" dirty="0">
                <a:latin typeface="Arial"/>
                <a:cs typeface="Arial"/>
              </a:rPr>
              <a:t>Enhance </a:t>
            </a:r>
            <a:r>
              <a:rPr lang="en-US" sz="2400" dirty="0" err="1">
                <a:solidFill>
                  <a:srgbClr val="FF0000"/>
                </a:solidFill>
                <a:latin typeface="Arial"/>
                <a:cs typeface="Arial"/>
              </a:rPr>
              <a:t>DTALite</a:t>
            </a:r>
            <a:r>
              <a:rPr lang="en-US" sz="2400" dirty="0">
                <a:latin typeface="Arial"/>
                <a:cs typeface="Arial"/>
              </a:rPr>
              <a:t> to provide a rigorous and computationally efficient tool to evaluate </a:t>
            </a:r>
            <a:r>
              <a:rPr lang="en-US" sz="2400" u="sng" dirty="0">
                <a:latin typeface="Arial"/>
                <a:cs typeface="Arial"/>
              </a:rPr>
              <a:t>road pricing </a:t>
            </a:r>
            <a:r>
              <a:rPr lang="en-US" sz="2400" dirty="0">
                <a:latin typeface="Arial"/>
                <a:cs typeface="Arial"/>
              </a:rPr>
              <a:t>and </a:t>
            </a:r>
            <a:r>
              <a:rPr lang="en-US" sz="2400" u="sng" dirty="0">
                <a:latin typeface="Arial"/>
                <a:cs typeface="Arial"/>
              </a:rPr>
              <a:t>crash-reduction strategies</a:t>
            </a:r>
          </a:p>
          <a:p>
            <a:pPr marL="114300" indent="0" eaLnBrk="1" fontAlgn="auto" hangingPunct="1">
              <a:spcAft>
                <a:spcPts val="0"/>
              </a:spcAft>
              <a:buFont typeface="Arial" pitchFamily="34" charset="0"/>
              <a:buNone/>
              <a:defRPr/>
            </a:pPr>
            <a:endParaRPr lang="en-US" sz="2400" u="sng" dirty="0">
              <a:latin typeface="Arial"/>
              <a:cs typeface="Arial"/>
            </a:endParaRPr>
          </a:p>
          <a:p>
            <a:pPr marL="114300" indent="0" eaLnBrk="1" fontAlgn="auto" hangingPunct="1">
              <a:lnSpc>
                <a:spcPct val="110000"/>
              </a:lnSpc>
              <a:spcAft>
                <a:spcPts val="0"/>
              </a:spcAft>
              <a:buFont typeface="Arial" pitchFamily="34" charset="0"/>
              <a:buNone/>
              <a:defRPr/>
            </a:pPr>
            <a:r>
              <a:rPr lang="en-US" sz="2400" dirty="0">
                <a:latin typeface="Arial"/>
                <a:cs typeface="Arial"/>
              </a:rPr>
              <a:t>The enhanced tool will enable practitioners to:</a:t>
            </a:r>
          </a:p>
          <a:p>
            <a:pPr marL="914400" indent="-234950" eaLnBrk="1" fontAlgn="auto" hangingPunct="1">
              <a:lnSpc>
                <a:spcPct val="110000"/>
              </a:lnSpc>
              <a:spcAft>
                <a:spcPts val="0"/>
              </a:spcAft>
              <a:defRPr/>
            </a:pPr>
            <a:r>
              <a:rPr lang="en-US" sz="2400" dirty="0">
                <a:latin typeface="Arial"/>
                <a:cs typeface="Arial"/>
              </a:rPr>
              <a:t>Assess corridor and network-wide effects</a:t>
            </a:r>
          </a:p>
          <a:p>
            <a:pPr marL="914400" indent="-234950" eaLnBrk="1" fontAlgn="auto" hangingPunct="1">
              <a:lnSpc>
                <a:spcPct val="110000"/>
              </a:lnSpc>
              <a:spcAft>
                <a:spcPts val="0"/>
              </a:spcAft>
              <a:defRPr/>
            </a:pPr>
            <a:r>
              <a:rPr lang="en-US" sz="2400" dirty="0">
                <a:latin typeface="Arial"/>
                <a:cs typeface="Arial"/>
              </a:rPr>
              <a:t>Conduct numerous alternatives analyses</a:t>
            </a:r>
          </a:p>
          <a:p>
            <a:pPr marL="914400" indent="-234950" eaLnBrk="1" fontAlgn="auto" hangingPunct="1">
              <a:lnSpc>
                <a:spcPct val="110000"/>
              </a:lnSpc>
              <a:spcAft>
                <a:spcPts val="0"/>
              </a:spcAft>
              <a:defRPr/>
            </a:pPr>
            <a:r>
              <a:rPr lang="en-US" sz="2400" dirty="0">
                <a:latin typeface="Arial"/>
                <a:cs typeface="Arial"/>
              </a:rPr>
              <a:t>Evaluate recurring and non-recurring congestion</a:t>
            </a:r>
          </a:p>
          <a:p>
            <a:pPr marL="914400" indent="-234950" eaLnBrk="1" fontAlgn="auto" hangingPunct="1">
              <a:lnSpc>
                <a:spcPct val="110000"/>
              </a:lnSpc>
              <a:spcAft>
                <a:spcPts val="0"/>
              </a:spcAft>
              <a:defRPr/>
            </a:pPr>
            <a:r>
              <a:rPr lang="en-US" sz="2400" dirty="0">
                <a:latin typeface="Arial"/>
                <a:cs typeface="Arial"/>
              </a:rPr>
              <a:t>Calculate performance measures that can be applied in investment-level planning and decision making</a:t>
            </a: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a:t>
            </a:fld>
            <a:endParaRPr lang="en-US" altLang="en-US" sz="1400" dirty="0">
              <a:cs typeface="Arial" pitchFamily="34" charset="0"/>
            </a:endParaRPr>
          </a:p>
        </p:txBody>
      </p:sp>
      <p:sp>
        <p:nvSpPr>
          <p:cNvPr id="6" name="Title 1"/>
          <p:cNvSpPr txBox="1">
            <a:spLocks/>
          </p:cNvSpPr>
          <p:nvPr/>
        </p:nvSpPr>
        <p:spPr bwMode="auto">
          <a:xfrm>
            <a:off x="565690" y="864028"/>
            <a:ext cx="4114800" cy="813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eaLnBrk="1" fontAlgn="auto" hangingPunct="1">
              <a:spcAft>
                <a:spcPts val="0"/>
              </a:spcAft>
              <a:defRPr/>
            </a:pPr>
            <a:r>
              <a:rPr lang="en-US" sz="2400" b="1" dirty="0">
                <a:latin typeface="Arial"/>
                <a:cs typeface="Arial"/>
              </a:rPr>
              <a:t>Project Objective</a:t>
            </a:r>
          </a:p>
        </p:txBody>
      </p:sp>
    </p:spTree>
    <p:extLst>
      <p:ext uri="{BB962C8B-B14F-4D97-AF65-F5344CB8AC3E}">
        <p14:creationId xmlns:p14="http://schemas.microsoft.com/office/powerpoint/2010/main" val="24901760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210</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4: </a:t>
            </a:r>
            <a:r>
              <a:rPr lang="en-US" altLang="zh-CN" sz="2400" b="1" dirty="0">
                <a:latin typeface="Arial"/>
                <a:cs typeface="Arial"/>
              </a:rPr>
              <a:t>Add/delete a phase in current phase</a:t>
            </a:r>
            <a:endParaRPr lang="en-US" sz="2400" b="1" dirty="0">
              <a:latin typeface="Arial"/>
              <a:cs typeface="Arial"/>
            </a:endParaRPr>
          </a:p>
        </p:txBody>
      </p:sp>
      <p:sp>
        <p:nvSpPr>
          <p:cNvPr id="9" name="Content Placeholder 2"/>
          <p:cNvSpPr>
            <a:spLocks noGrp="1"/>
          </p:cNvSpPr>
          <p:nvPr>
            <p:ph idx="1"/>
          </p:nvPr>
        </p:nvSpPr>
        <p:spPr>
          <a:xfrm>
            <a:off x="360188" y="1923462"/>
            <a:ext cx="8674275" cy="1505538"/>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Add/delete a phase in current phase:</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Check the box before Movement-Phasing Edit Mode</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Double click the phase that you want to add/delete</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pic>
        <p:nvPicPr>
          <p:cNvPr id="12" name="图片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1462" y="3292058"/>
            <a:ext cx="5345077" cy="3328234"/>
          </a:xfrm>
          <a:prstGeom prst="rect">
            <a:avLst/>
          </a:prstGeom>
          <a:noFill/>
          <a:ln>
            <a:noFill/>
          </a:ln>
        </p:spPr>
      </p:pic>
    </p:spTree>
    <p:extLst>
      <p:ext uri="{BB962C8B-B14F-4D97-AF65-F5344CB8AC3E}">
        <p14:creationId xmlns:p14="http://schemas.microsoft.com/office/powerpoint/2010/main" val="40811718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211</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4: Add/delete a phase in current phase</a:t>
            </a:r>
          </a:p>
        </p:txBody>
      </p:sp>
      <p:sp>
        <p:nvSpPr>
          <p:cNvPr id="9" name="Content Placeholder 2"/>
          <p:cNvSpPr>
            <a:spLocks noGrp="1"/>
          </p:cNvSpPr>
          <p:nvPr>
            <p:ph idx="1"/>
          </p:nvPr>
        </p:nvSpPr>
        <p:spPr>
          <a:xfrm>
            <a:off x="360188" y="1923461"/>
            <a:ext cx="8674275" cy="234373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then the corresponding </a:t>
            </a:r>
            <a:r>
              <a:rPr lang="en-US" altLang="zh-CN" sz="2400" dirty="0" err="1">
                <a:latin typeface="Arial"/>
                <a:cs typeface="Arial"/>
              </a:rPr>
              <a:t>movement_str</a:t>
            </a:r>
            <a:r>
              <a:rPr lang="en-US" altLang="zh-CN" sz="2400" dirty="0">
                <a:latin typeface="Arial"/>
                <a:cs typeface="Arial"/>
              </a:rPr>
              <a:t> will be changed in the table below</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Click save timing file button, the </a:t>
            </a:r>
            <a:r>
              <a:rPr lang="en-US" altLang="zh-CN" sz="2400" dirty="0" err="1">
                <a:latin typeface="Arial"/>
                <a:cs typeface="Arial"/>
              </a:rPr>
              <a:t>input_timing</a:t>
            </a:r>
            <a:r>
              <a:rPr lang="en-US" altLang="zh-CN" sz="2400" dirty="0">
                <a:latin typeface="Arial"/>
                <a:cs typeface="Arial"/>
              </a:rPr>
              <a:t> file will be updated in the folder.</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pic>
        <p:nvPicPr>
          <p:cNvPr id="12" name="图片 1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6500" y="3587890"/>
            <a:ext cx="4150351" cy="2584310"/>
          </a:xfrm>
          <a:prstGeom prst="rect">
            <a:avLst/>
          </a:prstGeom>
          <a:noFill/>
          <a:ln>
            <a:noFill/>
          </a:ln>
        </p:spPr>
      </p:pic>
    </p:spTree>
    <p:extLst>
      <p:ext uri="{BB962C8B-B14F-4D97-AF65-F5344CB8AC3E}">
        <p14:creationId xmlns:p14="http://schemas.microsoft.com/office/powerpoint/2010/main" val="271134535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212</a:t>
            </a:fld>
            <a:endParaRPr lang="en-US" altLang="en-US" sz="1400" dirty="0">
              <a:cs typeface="Arial" pitchFamily="34" charset="0"/>
            </a:endParaRPr>
          </a:p>
        </p:txBody>
      </p:sp>
      <p:sp>
        <p:nvSpPr>
          <p:cNvPr id="9" name="Content Placeholder 2"/>
          <p:cNvSpPr>
            <a:spLocks noGrp="1"/>
          </p:cNvSpPr>
          <p:nvPr>
            <p:ph idx="1"/>
          </p:nvPr>
        </p:nvSpPr>
        <p:spPr>
          <a:xfrm>
            <a:off x="360188" y="1923461"/>
            <a:ext cx="8674275" cy="184081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solidFill>
                  <a:srgbClr val="FF0000"/>
                </a:solidFill>
                <a:latin typeface="Arial"/>
                <a:cs typeface="Arial"/>
              </a:rPr>
              <a:t>Input_scenario_setting.csv</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Set traffic flow model to “2&gt; Spatial Queue Model”</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Set signal representation model to “2&gt; phase based signal”</a:t>
            </a:r>
          </a:p>
          <a:p>
            <a:pPr marL="342900" lvl="1" indent="-342900" fontAlgn="auto">
              <a:spcAft>
                <a:spcPts val="0"/>
              </a:spcAft>
              <a:buClr>
                <a:schemeClr val="accent1"/>
              </a:buClr>
              <a:buFont typeface="Arial" pitchFamily="34" charset="0"/>
              <a:buChar char="•"/>
              <a:defRPr/>
            </a:pPr>
            <a:endParaRPr lang="en-US" altLang="zh-CN" sz="2400" dirty="0">
              <a:solidFill>
                <a:srgbClr val="FF0000"/>
              </a:solidFill>
              <a:latin typeface="Arial"/>
              <a:cs typeface="Arial"/>
            </a:endParaRP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7.2 Phase Based Signal Representation Model</a:t>
            </a:r>
          </a:p>
        </p:txBody>
      </p:sp>
      <p:sp>
        <p:nvSpPr>
          <p:cNvPr id="11" name="Title 1"/>
          <p:cNvSpPr txBox="1">
            <a:spLocks/>
          </p:cNvSpPr>
          <p:nvPr/>
        </p:nvSpPr>
        <p:spPr bwMode="auto">
          <a:xfrm>
            <a:off x="213539" y="1046004"/>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5: Run Simulation and Perform Analysis</a:t>
            </a:r>
          </a:p>
        </p:txBody>
      </p:sp>
      <p:pic>
        <p:nvPicPr>
          <p:cNvPr id="3" name="图片 2"/>
          <p:cNvPicPr>
            <a:picLocks noChangeAspect="1"/>
          </p:cNvPicPr>
          <p:nvPr/>
        </p:nvPicPr>
        <p:blipFill>
          <a:blip r:embed="rId3"/>
          <a:stretch>
            <a:fillRect/>
          </a:stretch>
        </p:blipFill>
        <p:spPr>
          <a:xfrm>
            <a:off x="290667" y="3352800"/>
            <a:ext cx="8666667" cy="2619048"/>
          </a:xfrm>
          <a:prstGeom prst="rect">
            <a:avLst/>
          </a:prstGeom>
        </p:spPr>
      </p:pic>
    </p:spTree>
    <p:extLst>
      <p:ext uri="{BB962C8B-B14F-4D97-AF65-F5344CB8AC3E}">
        <p14:creationId xmlns:p14="http://schemas.microsoft.com/office/powerpoint/2010/main" val="3669332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213</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1: Prepare the </a:t>
            </a:r>
            <a:r>
              <a:rPr lang="en-US" altLang="zh-CN" sz="2400" b="1" dirty="0" err="1">
                <a:latin typeface="Arial"/>
                <a:cs typeface="Arial"/>
              </a:rPr>
              <a:t>Synchro</a:t>
            </a:r>
            <a:r>
              <a:rPr lang="en-US" altLang="zh-CN" sz="2400" b="1" dirty="0">
                <a:latin typeface="Arial"/>
                <a:cs typeface="Arial"/>
              </a:rPr>
              <a:t> dataset</a:t>
            </a:r>
          </a:p>
        </p:txBody>
      </p:sp>
      <p:sp>
        <p:nvSpPr>
          <p:cNvPr id="9" name="Content Placeholder 2"/>
          <p:cNvSpPr>
            <a:spLocks noGrp="1"/>
          </p:cNvSpPr>
          <p:nvPr>
            <p:ph idx="1"/>
          </p:nvPr>
        </p:nvSpPr>
        <p:spPr>
          <a:xfrm>
            <a:off x="360188" y="1923462"/>
            <a:ext cx="8674275" cy="977832"/>
          </a:xfrm>
        </p:spPr>
        <p:txBody>
          <a:bodyPr rtlCol="0">
            <a:normAutofit/>
          </a:bodyPr>
          <a:lstStyle/>
          <a:p>
            <a:pPr fontAlgn="auto">
              <a:spcAft>
                <a:spcPts val="0"/>
              </a:spcAft>
              <a:defRPr/>
            </a:pPr>
            <a:r>
              <a:rPr lang="en-US" altLang="zh-CN" sz="2400" dirty="0">
                <a:latin typeface="Arial"/>
                <a:cs typeface="Arial"/>
              </a:rPr>
              <a:t>Export to </a:t>
            </a:r>
            <a:r>
              <a:rPr lang="en-US" altLang="zh-CN" sz="2400" dirty="0" err="1">
                <a:latin typeface="Arial"/>
                <a:cs typeface="Arial"/>
              </a:rPr>
              <a:t>LANES.cvs</a:t>
            </a:r>
            <a:r>
              <a:rPr lang="en-US" altLang="zh-CN" sz="2400" dirty="0">
                <a:latin typeface="Arial"/>
                <a:cs typeface="Arial"/>
              </a:rPr>
              <a:t>, LAYOUT.csv, PHASING.csv and TIMING.CSV (UTDF format).</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2" name="图片 11"/>
          <p:cNvPicPr/>
          <p:nvPr/>
        </p:nvPicPr>
        <p:blipFill rotWithShape="1">
          <a:blip r:embed="rId3"/>
          <a:srcRect r="20509"/>
          <a:stretch/>
        </p:blipFill>
        <p:spPr>
          <a:xfrm>
            <a:off x="4158746" y="4107823"/>
            <a:ext cx="4724654" cy="1270635"/>
          </a:xfrm>
          <a:prstGeom prst="rect">
            <a:avLst/>
          </a:prstGeom>
        </p:spPr>
      </p:pic>
      <p:pic>
        <p:nvPicPr>
          <p:cNvPr id="14" name="图片 13" descr="C:\Users\CEE Research Loaner\AppData\Local\Microsoft\Windows\INetCache\Content.Word\Lane.jpg"/>
          <p:cNvPicPr/>
          <p:nvPr/>
        </p:nvPicPr>
        <p:blipFill>
          <a:blip r:embed="rId4">
            <a:extLst>
              <a:ext uri="{28A0092B-C50C-407E-A947-70E740481C1C}">
                <a14:useLocalDpi xmlns:a14="http://schemas.microsoft.com/office/drawing/2010/main" val="0"/>
              </a:ext>
            </a:extLst>
          </a:blip>
          <a:srcRect/>
          <a:stretch>
            <a:fillRect/>
          </a:stretch>
        </p:blipFill>
        <p:spPr bwMode="auto">
          <a:xfrm>
            <a:off x="360188" y="3123343"/>
            <a:ext cx="3604293" cy="3137958"/>
          </a:xfrm>
          <a:prstGeom prst="rect">
            <a:avLst/>
          </a:prstGeom>
          <a:noFill/>
          <a:ln>
            <a:noFill/>
          </a:ln>
        </p:spPr>
      </p:pic>
    </p:spTree>
    <p:extLst>
      <p:ext uri="{BB962C8B-B14F-4D97-AF65-F5344CB8AC3E}">
        <p14:creationId xmlns:p14="http://schemas.microsoft.com/office/powerpoint/2010/main" val="4074693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214</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1: Prepare the </a:t>
            </a:r>
            <a:r>
              <a:rPr lang="en-US" altLang="zh-CN" sz="2400" b="1" dirty="0" err="1">
                <a:latin typeface="Arial"/>
                <a:cs typeface="Arial"/>
              </a:rPr>
              <a:t>Synchro</a:t>
            </a:r>
            <a:r>
              <a:rPr lang="en-US" altLang="zh-CN" sz="2400" b="1" dirty="0">
                <a:latin typeface="Arial"/>
                <a:cs typeface="Arial"/>
              </a:rPr>
              <a:t> dataset</a:t>
            </a:r>
          </a:p>
        </p:txBody>
      </p:sp>
      <p:sp>
        <p:nvSpPr>
          <p:cNvPr id="9" name="Content Placeholder 2"/>
          <p:cNvSpPr>
            <a:spLocks noGrp="1"/>
          </p:cNvSpPr>
          <p:nvPr>
            <p:ph idx="1"/>
          </p:nvPr>
        </p:nvSpPr>
        <p:spPr>
          <a:xfrm>
            <a:off x="360188" y="1923462"/>
            <a:ext cx="8674275" cy="977832"/>
          </a:xfrm>
        </p:spPr>
        <p:txBody>
          <a:bodyPr rtlCol="0">
            <a:normAutofit/>
          </a:bodyPr>
          <a:lstStyle/>
          <a:p>
            <a:pPr fontAlgn="auto">
              <a:spcAft>
                <a:spcPts val="0"/>
              </a:spcAft>
              <a:defRPr/>
            </a:pPr>
            <a:r>
              <a:rPr lang="en-US" altLang="zh-CN" sz="2400" dirty="0">
                <a:latin typeface="Arial"/>
                <a:cs typeface="Arial"/>
              </a:rPr>
              <a:t>Export to </a:t>
            </a:r>
            <a:r>
              <a:rPr lang="en-US" altLang="zh-CN" sz="2400" dirty="0" err="1">
                <a:latin typeface="Arial"/>
                <a:cs typeface="Arial"/>
              </a:rPr>
              <a:t>LANES.cvs</a:t>
            </a:r>
            <a:r>
              <a:rPr lang="en-US" altLang="zh-CN" sz="2400" dirty="0">
                <a:latin typeface="Arial"/>
                <a:cs typeface="Arial"/>
              </a:rPr>
              <a:t>, LAYOUT.csv, PHASING.csv and TIMING.CSV (UTDF format).</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3" name="图片 12" descr="C:\Users\CEE Research Loaner\AppData\Local\Microsoft\Windows\INetCache\Content.Word\General view.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8551" y="2762250"/>
            <a:ext cx="5930900" cy="4095750"/>
          </a:xfrm>
          <a:prstGeom prst="rect">
            <a:avLst/>
          </a:prstGeom>
          <a:noFill/>
          <a:ln>
            <a:noFill/>
          </a:ln>
        </p:spPr>
      </p:pic>
    </p:spTree>
    <p:extLst>
      <p:ext uri="{BB962C8B-B14F-4D97-AF65-F5344CB8AC3E}">
        <p14:creationId xmlns:p14="http://schemas.microsoft.com/office/powerpoint/2010/main" val="42040863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215</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Use </a:t>
            </a:r>
            <a:r>
              <a:rPr lang="en-US" altLang="zh-CN" sz="2400" b="1" dirty="0" err="1">
                <a:latin typeface="Arial"/>
                <a:cs typeface="Arial"/>
              </a:rPr>
              <a:t>nexta</a:t>
            </a:r>
            <a:r>
              <a:rPr lang="en-US" altLang="zh-CN" sz="2400" b="1" dirty="0">
                <a:latin typeface="Arial"/>
                <a:cs typeface="Arial"/>
              </a:rPr>
              <a:t> to import the </a:t>
            </a:r>
            <a:r>
              <a:rPr lang="en-US" altLang="zh-CN" sz="2400" b="1" dirty="0" err="1">
                <a:latin typeface="Arial"/>
                <a:cs typeface="Arial"/>
              </a:rPr>
              <a:t>synchro</a:t>
            </a:r>
            <a:r>
              <a:rPr lang="en-US" altLang="zh-CN" sz="2400" b="1" dirty="0">
                <a:latin typeface="Arial"/>
                <a:cs typeface="Arial"/>
              </a:rPr>
              <a:t> UTDF format.</a:t>
            </a:r>
          </a:p>
        </p:txBody>
      </p:sp>
      <p:sp>
        <p:nvSpPr>
          <p:cNvPr id="9" name="Content Placeholder 2"/>
          <p:cNvSpPr>
            <a:spLocks noGrp="1"/>
          </p:cNvSpPr>
          <p:nvPr>
            <p:ph idx="1"/>
          </p:nvPr>
        </p:nvSpPr>
        <p:spPr>
          <a:xfrm>
            <a:off x="360188" y="1923461"/>
            <a:ext cx="8674275" cy="150553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Open NEXTA, click tools -&gt; Import </a:t>
            </a:r>
            <a:r>
              <a:rPr lang="en-US" altLang="zh-CN" sz="2400" dirty="0" err="1">
                <a:latin typeface="Arial"/>
                <a:cs typeface="Arial"/>
              </a:rPr>
              <a:t>Synchro</a:t>
            </a:r>
            <a:r>
              <a:rPr lang="en-US" altLang="zh-CN" sz="2400" dirty="0">
                <a:latin typeface="Arial"/>
                <a:cs typeface="Arial"/>
              </a:rPr>
              <a:t> UTDF File:</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3" name="图片 1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102" y="2697411"/>
            <a:ext cx="7118556" cy="3639219"/>
          </a:xfrm>
          <a:prstGeom prst="rect">
            <a:avLst/>
          </a:prstGeom>
          <a:noFill/>
          <a:ln>
            <a:noFill/>
          </a:ln>
        </p:spPr>
      </p:pic>
    </p:spTree>
    <p:extLst>
      <p:ext uri="{BB962C8B-B14F-4D97-AF65-F5344CB8AC3E}">
        <p14:creationId xmlns:p14="http://schemas.microsoft.com/office/powerpoint/2010/main" val="177150068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216</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Use </a:t>
            </a:r>
            <a:r>
              <a:rPr lang="en-US" altLang="zh-CN" sz="2400" b="1" dirty="0" err="1">
                <a:latin typeface="Arial"/>
                <a:cs typeface="Arial"/>
              </a:rPr>
              <a:t>nexta</a:t>
            </a:r>
            <a:r>
              <a:rPr lang="en-US" altLang="zh-CN" sz="2400" b="1" dirty="0">
                <a:latin typeface="Arial"/>
                <a:cs typeface="Arial"/>
              </a:rPr>
              <a:t> to import the </a:t>
            </a:r>
            <a:r>
              <a:rPr lang="en-US" altLang="zh-CN" sz="2400" b="1" dirty="0" err="1">
                <a:latin typeface="Arial"/>
                <a:cs typeface="Arial"/>
              </a:rPr>
              <a:t>synchro</a:t>
            </a:r>
            <a:r>
              <a:rPr lang="en-US" altLang="zh-CN" sz="2400" b="1" dirty="0">
                <a:latin typeface="Arial"/>
                <a:cs typeface="Arial"/>
              </a:rPr>
              <a:t> UTDF format.</a:t>
            </a:r>
          </a:p>
        </p:txBody>
      </p:sp>
      <p:sp>
        <p:nvSpPr>
          <p:cNvPr id="9" name="Content Placeholder 2"/>
          <p:cNvSpPr>
            <a:spLocks noGrp="1"/>
          </p:cNvSpPr>
          <p:nvPr>
            <p:ph idx="1"/>
          </p:nvPr>
        </p:nvSpPr>
        <p:spPr>
          <a:xfrm>
            <a:off x="360188" y="1923461"/>
            <a:ext cx="8674275" cy="150553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Open LAYOUT.csv File </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1" name="图片 10"/>
          <p:cNvPicPr/>
          <p:nvPr/>
        </p:nvPicPr>
        <p:blipFill>
          <a:blip r:embed="rId3"/>
          <a:stretch>
            <a:fillRect/>
          </a:stretch>
        </p:blipFill>
        <p:spPr>
          <a:xfrm>
            <a:off x="775274" y="2510455"/>
            <a:ext cx="7441051" cy="3745965"/>
          </a:xfrm>
          <a:prstGeom prst="rect">
            <a:avLst/>
          </a:prstGeom>
        </p:spPr>
      </p:pic>
    </p:spTree>
    <p:extLst>
      <p:ext uri="{BB962C8B-B14F-4D97-AF65-F5344CB8AC3E}">
        <p14:creationId xmlns:p14="http://schemas.microsoft.com/office/powerpoint/2010/main" val="4230412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217</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Use </a:t>
            </a:r>
            <a:r>
              <a:rPr lang="en-US" altLang="zh-CN" sz="2400" b="1" dirty="0" err="1">
                <a:latin typeface="Arial"/>
                <a:cs typeface="Arial"/>
              </a:rPr>
              <a:t>nexta</a:t>
            </a:r>
            <a:r>
              <a:rPr lang="en-US" altLang="zh-CN" sz="2400" b="1" dirty="0">
                <a:latin typeface="Arial"/>
                <a:cs typeface="Arial"/>
              </a:rPr>
              <a:t> to import the </a:t>
            </a:r>
            <a:r>
              <a:rPr lang="en-US" altLang="zh-CN" sz="2400" b="1" dirty="0" err="1">
                <a:latin typeface="Arial"/>
                <a:cs typeface="Arial"/>
              </a:rPr>
              <a:t>synchro</a:t>
            </a:r>
            <a:r>
              <a:rPr lang="en-US" altLang="zh-CN" sz="2400" b="1" dirty="0">
                <a:latin typeface="Arial"/>
                <a:cs typeface="Arial"/>
              </a:rPr>
              <a:t> UTDF format.</a:t>
            </a:r>
          </a:p>
        </p:txBody>
      </p:sp>
      <p:sp>
        <p:nvSpPr>
          <p:cNvPr id="9" name="Content Placeholder 2"/>
          <p:cNvSpPr>
            <a:spLocks noGrp="1"/>
          </p:cNvSpPr>
          <p:nvPr>
            <p:ph idx="1"/>
          </p:nvPr>
        </p:nvSpPr>
        <p:spPr>
          <a:xfrm>
            <a:off x="360188" y="1923461"/>
            <a:ext cx="8674275" cy="234373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The </a:t>
            </a:r>
            <a:r>
              <a:rPr lang="en-US" altLang="zh-CN" sz="2400" dirty="0" err="1">
                <a:latin typeface="Arial"/>
                <a:cs typeface="Arial"/>
              </a:rPr>
              <a:t>synchro</a:t>
            </a:r>
            <a:r>
              <a:rPr lang="en-US" altLang="zh-CN" sz="2400" dirty="0">
                <a:latin typeface="Arial"/>
                <a:cs typeface="Arial"/>
              </a:rPr>
              <a:t> data will be imported to NEXTA.</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3" name="图片 12"/>
          <p:cNvPicPr/>
          <p:nvPr/>
        </p:nvPicPr>
        <p:blipFill>
          <a:blip r:embed="rId3"/>
          <a:stretch>
            <a:fillRect/>
          </a:stretch>
        </p:blipFill>
        <p:spPr>
          <a:xfrm>
            <a:off x="605589" y="2472690"/>
            <a:ext cx="7517970" cy="3671436"/>
          </a:xfrm>
          <a:prstGeom prst="rect">
            <a:avLst/>
          </a:prstGeom>
        </p:spPr>
      </p:pic>
    </p:spTree>
    <p:extLst>
      <p:ext uri="{BB962C8B-B14F-4D97-AF65-F5344CB8AC3E}">
        <p14:creationId xmlns:p14="http://schemas.microsoft.com/office/powerpoint/2010/main" val="29498792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218</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Use </a:t>
            </a:r>
            <a:r>
              <a:rPr lang="en-US" altLang="zh-CN" sz="2400" b="1" dirty="0" err="1">
                <a:latin typeface="Arial"/>
                <a:cs typeface="Arial"/>
              </a:rPr>
              <a:t>nexta</a:t>
            </a:r>
            <a:r>
              <a:rPr lang="en-US" altLang="zh-CN" sz="2400" b="1" dirty="0">
                <a:latin typeface="Arial"/>
                <a:cs typeface="Arial"/>
              </a:rPr>
              <a:t> to import the </a:t>
            </a:r>
            <a:r>
              <a:rPr lang="en-US" altLang="zh-CN" sz="2400" b="1" dirty="0" err="1">
                <a:latin typeface="Arial"/>
                <a:cs typeface="Arial"/>
              </a:rPr>
              <a:t>synchro</a:t>
            </a:r>
            <a:r>
              <a:rPr lang="en-US" altLang="zh-CN" sz="2400" b="1" dirty="0">
                <a:latin typeface="Arial"/>
                <a:cs typeface="Arial"/>
              </a:rPr>
              <a:t> UTDF format.</a:t>
            </a:r>
          </a:p>
        </p:txBody>
      </p:sp>
      <p:sp>
        <p:nvSpPr>
          <p:cNvPr id="9" name="Content Placeholder 2"/>
          <p:cNvSpPr>
            <a:spLocks noGrp="1"/>
          </p:cNvSpPr>
          <p:nvPr>
            <p:ph idx="1"/>
          </p:nvPr>
        </p:nvSpPr>
        <p:spPr>
          <a:xfrm>
            <a:off x="360188" y="1923461"/>
            <a:ext cx="8674275" cy="206941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Save the project in the same folder</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1" name="图片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454" y="2585085"/>
            <a:ext cx="7559229" cy="3678555"/>
          </a:xfrm>
          <a:prstGeom prst="rect">
            <a:avLst/>
          </a:prstGeom>
          <a:noFill/>
          <a:ln>
            <a:noFill/>
          </a:ln>
        </p:spPr>
      </p:pic>
    </p:spTree>
    <p:extLst>
      <p:ext uri="{BB962C8B-B14F-4D97-AF65-F5344CB8AC3E}">
        <p14:creationId xmlns:p14="http://schemas.microsoft.com/office/powerpoint/2010/main" val="451423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219</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2: Use </a:t>
            </a:r>
            <a:r>
              <a:rPr lang="en-US" altLang="zh-CN" sz="2400" b="1" dirty="0" err="1">
                <a:latin typeface="Arial"/>
                <a:cs typeface="Arial"/>
              </a:rPr>
              <a:t>nexta</a:t>
            </a:r>
            <a:r>
              <a:rPr lang="en-US" altLang="zh-CN" sz="2400" b="1" dirty="0">
                <a:latin typeface="Arial"/>
                <a:cs typeface="Arial"/>
              </a:rPr>
              <a:t> to import the </a:t>
            </a:r>
            <a:r>
              <a:rPr lang="en-US" altLang="zh-CN" sz="2400" b="1" dirty="0" err="1">
                <a:latin typeface="Arial"/>
                <a:cs typeface="Arial"/>
              </a:rPr>
              <a:t>synchro</a:t>
            </a:r>
            <a:r>
              <a:rPr lang="en-US" altLang="zh-CN" sz="2400" b="1" dirty="0">
                <a:latin typeface="Arial"/>
                <a:cs typeface="Arial"/>
              </a:rPr>
              <a:t> UTDF format.</a:t>
            </a:r>
          </a:p>
        </p:txBody>
      </p:sp>
      <p:sp>
        <p:nvSpPr>
          <p:cNvPr id="9" name="Content Placeholder 2"/>
          <p:cNvSpPr>
            <a:spLocks noGrp="1"/>
          </p:cNvSpPr>
          <p:nvPr>
            <p:ph idx="1"/>
          </p:nvPr>
        </p:nvSpPr>
        <p:spPr>
          <a:xfrm>
            <a:off x="360188" y="1923461"/>
            <a:ext cx="8674275" cy="206941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The network and the signal data will be automatically saved into the folder.</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2" name="图片 11"/>
          <p:cNvPicPr/>
          <p:nvPr/>
        </p:nvPicPr>
        <p:blipFill>
          <a:blip r:embed="rId3"/>
          <a:stretch>
            <a:fillRect/>
          </a:stretch>
        </p:blipFill>
        <p:spPr>
          <a:xfrm>
            <a:off x="1889759" y="2765107"/>
            <a:ext cx="4916337" cy="3718243"/>
          </a:xfrm>
          <a:prstGeom prst="rect">
            <a:avLst/>
          </a:prstGeom>
        </p:spPr>
      </p:pic>
    </p:spTree>
    <p:extLst>
      <p:ext uri="{BB962C8B-B14F-4D97-AF65-F5344CB8AC3E}">
        <p14:creationId xmlns:p14="http://schemas.microsoft.com/office/powerpoint/2010/main" val="3492915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7958" y="891876"/>
            <a:ext cx="3055076" cy="836667"/>
          </a:xfrm>
        </p:spPr>
        <p:txBody>
          <a:bodyPr/>
          <a:lstStyle/>
          <a:p>
            <a:pPr algn="l"/>
            <a:r>
              <a:rPr lang="en-US" sz="2400" b="1" dirty="0">
                <a:latin typeface="Arial"/>
                <a:cs typeface="Arial"/>
              </a:rPr>
              <a:t>Motivations</a:t>
            </a:r>
          </a:p>
        </p:txBody>
      </p:sp>
      <p:sp>
        <p:nvSpPr>
          <p:cNvPr id="3" name="Content Placeholder 2"/>
          <p:cNvSpPr>
            <a:spLocks noGrp="1"/>
          </p:cNvSpPr>
          <p:nvPr>
            <p:ph idx="1"/>
          </p:nvPr>
        </p:nvSpPr>
        <p:spPr>
          <a:xfrm>
            <a:off x="402956" y="1728543"/>
            <a:ext cx="8462075" cy="2378508"/>
          </a:xfrm>
        </p:spPr>
        <p:txBody>
          <a:bodyPr>
            <a:normAutofit/>
          </a:bodyPr>
          <a:lstStyle/>
          <a:p>
            <a:pPr marL="342900" lvl="1" indent="-342900">
              <a:buFont typeface="Arial" pitchFamily="34" charset="0"/>
              <a:buChar char="•"/>
            </a:pPr>
            <a:r>
              <a:rPr lang="en-US" sz="2400" dirty="0">
                <a:latin typeface="Arial"/>
                <a:cs typeface="Arial"/>
              </a:rPr>
              <a:t>Existing technical barriers (based on DTA user survey, TRB network modeling committee, 2009)</a:t>
            </a:r>
          </a:p>
          <a:p>
            <a:pPr marL="0" lvl="1" indent="0">
              <a:buNone/>
            </a:pPr>
            <a:r>
              <a:rPr lang="en-US" sz="2400" dirty="0">
                <a:latin typeface="Arial"/>
                <a:cs typeface="Arial"/>
              </a:rPr>
              <a:t>     - Require </a:t>
            </a:r>
            <a:r>
              <a:rPr lang="en-US" sz="2400" dirty="0">
                <a:solidFill>
                  <a:srgbClr val="FF0000"/>
                </a:solidFill>
                <a:latin typeface="Arial"/>
                <a:cs typeface="Arial"/>
              </a:rPr>
              <a:t>too many input data</a:t>
            </a:r>
            <a:r>
              <a:rPr lang="en-US" sz="2400" dirty="0">
                <a:latin typeface="Arial"/>
                <a:cs typeface="Arial"/>
              </a:rPr>
              <a:t>: 47%</a:t>
            </a:r>
          </a:p>
          <a:p>
            <a:pPr marL="0" lvl="1" indent="0">
              <a:buNone/>
            </a:pPr>
            <a:r>
              <a:rPr lang="en-US" sz="2400" dirty="0">
                <a:latin typeface="Arial"/>
                <a:cs typeface="Arial"/>
              </a:rPr>
              <a:t>     - Take </a:t>
            </a:r>
            <a:r>
              <a:rPr lang="en-US" sz="2400" dirty="0">
                <a:solidFill>
                  <a:srgbClr val="FF0000"/>
                </a:solidFill>
                <a:latin typeface="Arial"/>
                <a:cs typeface="Arial"/>
              </a:rPr>
              <a:t>too long </a:t>
            </a:r>
            <a:r>
              <a:rPr lang="en-US" sz="2400" dirty="0">
                <a:latin typeface="Arial"/>
                <a:cs typeface="Arial"/>
              </a:rPr>
              <a:t>to run: 35%</a:t>
            </a:r>
            <a:endParaRPr lang="en-US" sz="2400" dirty="0">
              <a:solidFill>
                <a:srgbClr val="FF0000"/>
              </a:solidFill>
              <a:latin typeface="Arial"/>
              <a:cs typeface="Arial"/>
            </a:endParaRPr>
          </a:p>
          <a:p>
            <a:pPr marL="0" lvl="1" indent="0">
              <a:buNone/>
            </a:pPr>
            <a:r>
              <a:rPr lang="en-US" sz="2400" dirty="0">
                <a:solidFill>
                  <a:srgbClr val="FF0000"/>
                </a:solidFill>
                <a:latin typeface="Arial"/>
                <a:cs typeface="Arial"/>
              </a:rPr>
              <a:t>    </a:t>
            </a:r>
            <a:r>
              <a:rPr lang="en-US" sz="2400" dirty="0">
                <a:latin typeface="Arial"/>
                <a:cs typeface="Arial"/>
              </a:rPr>
              <a:t> - </a:t>
            </a:r>
            <a:r>
              <a:rPr lang="en-US" sz="2400" dirty="0">
                <a:solidFill>
                  <a:srgbClr val="FF0000"/>
                </a:solidFill>
                <a:latin typeface="Arial"/>
                <a:cs typeface="Arial"/>
              </a:rPr>
              <a:t>Model is unclear</a:t>
            </a:r>
            <a:r>
              <a:rPr lang="en-US" sz="2400" dirty="0">
                <a:latin typeface="Arial"/>
                <a:cs typeface="Arial"/>
              </a:rPr>
              <a:t>: 35%</a:t>
            </a:r>
          </a:p>
          <a:p>
            <a:pPr marL="914400" lvl="2" indent="0">
              <a:buNone/>
            </a:pPr>
            <a:endParaRPr lang="en-US" dirty="0"/>
          </a:p>
          <a:p>
            <a:pPr lvl="2"/>
            <a:endParaRPr lang="en-US" dirty="0"/>
          </a:p>
        </p:txBody>
      </p:sp>
      <p:sp>
        <p:nvSpPr>
          <p:cNvPr id="5" name="Content Placeholder 2"/>
          <p:cNvSpPr txBox="1">
            <a:spLocks/>
          </p:cNvSpPr>
          <p:nvPr/>
        </p:nvSpPr>
        <p:spPr>
          <a:xfrm>
            <a:off x="307802" y="3991827"/>
            <a:ext cx="8557229" cy="2491523"/>
          </a:xfrm>
          <a:prstGeom prst="rect">
            <a:avLst/>
          </a:prstGeom>
        </p:spPr>
        <p:txBody>
          <a:bodyPr vert="horz" lIns="91440" tIns="45720" rIns="91440" bIns="45720" rtlCol="0">
            <a:normAutofit lnSpcReduction="10000"/>
          </a:bodyPr>
          <a:lstStyle/>
          <a:p>
            <a:pPr marL="342900" marR="0" lvl="1" indent="-342900" latinLnBrk="0">
              <a:lnSpc>
                <a:spcPct val="100000"/>
              </a:lnSpc>
              <a:spcBef>
                <a:spcPct val="20000"/>
              </a:spcBef>
              <a:buClrTx/>
              <a:buSzTx/>
              <a:buFont typeface="Arial" pitchFamily="34" charset="0"/>
              <a:buChar char="•"/>
              <a:tabLst/>
              <a:defRPr/>
            </a:pPr>
            <a:r>
              <a:rPr lang="en-US" sz="2400" dirty="0">
                <a:latin typeface="Arial"/>
                <a:cs typeface="Arial"/>
              </a:rPr>
              <a:t>Our goals</a:t>
            </a:r>
          </a:p>
          <a:p>
            <a:pPr marL="0" marR="0" lvl="1" latinLnBrk="0">
              <a:lnSpc>
                <a:spcPct val="100000"/>
              </a:lnSpc>
              <a:spcBef>
                <a:spcPct val="20000"/>
              </a:spcBef>
              <a:buClrTx/>
              <a:buSzTx/>
              <a:tabLst/>
              <a:defRPr/>
            </a:pPr>
            <a:r>
              <a:rPr lang="en-US" altLang="zh-CN" sz="2400" dirty="0">
                <a:latin typeface="Arial"/>
                <a:cs typeface="Arial"/>
              </a:rPr>
              <a:t>     - </a:t>
            </a:r>
            <a:r>
              <a:rPr kumimoji="0" lang="en-US" sz="2400" b="0" i="0" u="none" strike="noStrike" kern="1200" cap="none" spc="0" normalizeH="0" baseline="0" noProof="0" dirty="0">
                <a:ln>
                  <a:noFill/>
                </a:ln>
                <a:solidFill>
                  <a:srgbClr val="FF0000"/>
                </a:solidFill>
                <a:effectLst/>
                <a:uLnTx/>
                <a:uFillTx/>
                <a:latin typeface="Arial"/>
                <a:ea typeface="+mn-ea"/>
                <a:cs typeface="Arial"/>
              </a:rPr>
              <a:t>Simplified</a:t>
            </a:r>
            <a:r>
              <a:rPr kumimoji="0" lang="en-US" sz="2400" b="0" i="0" u="none" strike="noStrike" kern="1200" cap="none" spc="0" normalizeH="0" noProof="0" dirty="0">
                <a:ln>
                  <a:noFill/>
                </a:ln>
                <a:solidFill>
                  <a:srgbClr val="FF0000"/>
                </a:solidFill>
                <a:effectLst/>
                <a:uLnTx/>
                <a:uFillTx/>
                <a:latin typeface="Arial"/>
                <a:ea typeface="+mn-ea"/>
                <a:cs typeface="Arial"/>
              </a:rPr>
              <a:t> data input </a:t>
            </a:r>
            <a:r>
              <a:rPr kumimoji="0" lang="en-US" sz="2400" b="0" i="0" u="none" strike="noStrike" kern="1200" cap="none" spc="0" normalizeH="0" noProof="0" dirty="0">
                <a:ln>
                  <a:noFill/>
                </a:ln>
                <a:solidFill>
                  <a:schemeClr val="tx1"/>
                </a:solidFill>
                <a:effectLst/>
                <a:uLnTx/>
                <a:uFillTx/>
                <a:latin typeface="Arial"/>
                <a:ea typeface="+mn-ea"/>
                <a:cs typeface="Arial"/>
              </a:rPr>
              <a:t>from static traffic assignment</a:t>
            </a:r>
            <a:endParaRPr lang="en-US" sz="2400" noProof="0" dirty="0">
              <a:latin typeface="Arial"/>
              <a:cs typeface="Arial"/>
            </a:endParaRPr>
          </a:p>
          <a:p>
            <a:pPr marL="0" marR="0" lvl="1" latinLnBrk="0">
              <a:lnSpc>
                <a:spcPct val="100000"/>
              </a:lnSpc>
              <a:spcBef>
                <a:spcPct val="20000"/>
              </a:spcBef>
              <a:buClrTx/>
              <a:buSzTx/>
              <a:tabLst/>
              <a:defRPr/>
            </a:pPr>
            <a:r>
              <a:rPr lang="en-US" sz="2400" baseline="0" dirty="0">
                <a:latin typeface="Arial"/>
                <a:cs typeface="Arial"/>
              </a:rPr>
              <a:t>     </a:t>
            </a:r>
            <a:r>
              <a:rPr lang="en-US" altLang="zh-CN" sz="2400" dirty="0">
                <a:latin typeface="Arial"/>
                <a:cs typeface="Arial"/>
              </a:rPr>
              <a:t>- </a:t>
            </a:r>
            <a:r>
              <a:rPr lang="en-US" sz="2400" baseline="0" dirty="0">
                <a:latin typeface="Arial"/>
                <a:cs typeface="Arial"/>
              </a:rPr>
              <a:t>Use</a:t>
            </a:r>
            <a:r>
              <a:rPr lang="en-US" sz="2400" dirty="0">
                <a:latin typeface="Arial"/>
                <a:cs typeface="Arial"/>
              </a:rPr>
              <a:t> </a:t>
            </a:r>
            <a:r>
              <a:rPr lang="en-US" sz="2400" dirty="0">
                <a:solidFill>
                  <a:srgbClr val="FF0000"/>
                </a:solidFill>
                <a:latin typeface="Arial"/>
                <a:cs typeface="Arial"/>
              </a:rPr>
              <a:t>parallel computing </a:t>
            </a:r>
            <a:r>
              <a:rPr lang="en-US" sz="2400" dirty="0">
                <a:latin typeface="Arial"/>
                <a:cs typeface="Arial"/>
              </a:rPr>
              <a:t>capability, simplified routing and       </a:t>
            </a:r>
          </a:p>
          <a:p>
            <a:pPr marL="0" marR="0" lvl="1" latinLnBrk="0">
              <a:lnSpc>
                <a:spcPct val="100000"/>
              </a:lnSpc>
              <a:spcBef>
                <a:spcPct val="20000"/>
              </a:spcBef>
              <a:buClrTx/>
              <a:buSzTx/>
              <a:tabLst/>
              <a:defRPr/>
            </a:pPr>
            <a:r>
              <a:rPr lang="en-US" sz="2400" dirty="0">
                <a:latin typeface="Arial"/>
                <a:cs typeface="Arial"/>
              </a:rPr>
              <a:t>       simulation</a:t>
            </a:r>
          </a:p>
          <a:p>
            <a:pPr marL="0" marR="0" lvl="1" latinLnBrk="0">
              <a:lnSpc>
                <a:spcPct val="100000"/>
              </a:lnSpc>
              <a:spcBef>
                <a:spcPct val="20000"/>
              </a:spcBef>
              <a:buClrTx/>
              <a:buSzTx/>
              <a:tabLst/>
              <a:defRPr/>
            </a:pPr>
            <a:r>
              <a:rPr lang="en-US" sz="2400" dirty="0">
                <a:solidFill>
                  <a:srgbClr val="FF0000"/>
                </a:solidFill>
                <a:latin typeface="Arial"/>
                <a:cs typeface="Arial"/>
              </a:rPr>
              <a:t>    </a:t>
            </a:r>
            <a:r>
              <a:rPr lang="en-US" altLang="zh-CN" sz="2400" dirty="0">
                <a:latin typeface="Arial"/>
                <a:cs typeface="Arial"/>
              </a:rPr>
              <a:t> - </a:t>
            </a:r>
            <a:r>
              <a:rPr lang="en-US" sz="2400" dirty="0">
                <a:solidFill>
                  <a:srgbClr val="FF0000"/>
                </a:solidFill>
                <a:latin typeface="Arial"/>
                <a:cs typeface="Arial"/>
              </a:rPr>
              <a:t>Open-source </a:t>
            </a:r>
            <a:r>
              <a:rPr lang="en-US" altLang="zh-CN" sz="2400" dirty="0"/>
              <a:t>Visualization: </a:t>
            </a:r>
            <a:r>
              <a:rPr lang="en-US" altLang="zh-CN" sz="2400" dirty="0">
                <a:solidFill>
                  <a:srgbClr val="FF0000"/>
                </a:solidFill>
              </a:rPr>
              <a:t>Seeing is believing</a:t>
            </a:r>
          </a:p>
          <a:p>
            <a:pPr marL="0" marR="0" lvl="1" latinLnBrk="0">
              <a:lnSpc>
                <a:spcPct val="100000"/>
              </a:lnSpc>
              <a:spcBef>
                <a:spcPct val="20000"/>
              </a:spcBef>
              <a:buClrTx/>
              <a:buSzTx/>
              <a:tabLst/>
              <a:defRPr/>
            </a:pPr>
            <a:r>
              <a:rPr lang="en-US" altLang="zh-CN" sz="2400" dirty="0"/>
              <a:t>    </a:t>
            </a:r>
            <a:r>
              <a:rPr lang="en-US" altLang="zh-CN" sz="2400" dirty="0">
                <a:latin typeface="Arial"/>
                <a:cs typeface="Arial"/>
              </a:rPr>
              <a:t> - </a:t>
            </a:r>
            <a:r>
              <a:rPr lang="en-US" altLang="zh-CN" sz="2400" dirty="0"/>
              <a:t>Excel Tools: </a:t>
            </a:r>
            <a:r>
              <a:rPr lang="en-US" altLang="zh-CN" sz="2400" dirty="0">
                <a:solidFill>
                  <a:srgbClr val="FF0000"/>
                </a:solidFill>
              </a:rPr>
              <a:t>Start from basics</a:t>
            </a:r>
            <a:endParaRPr lang="en-US" sz="2400" dirty="0">
              <a:latin typeface="Arial"/>
              <a:cs typeface="Arial"/>
            </a:endParaRPr>
          </a:p>
          <a:p>
            <a:pPr marL="1143000" marR="0" lvl="2" indent="-2286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400" dirty="0">
              <a:latin typeface="Arial"/>
              <a:cs typeface="Arial"/>
            </a:endParaRPr>
          </a:p>
        </p:txBody>
      </p:sp>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a:t>
            </a:fld>
            <a:endParaRPr lang="en-US" altLang="en-US" sz="1400" dirty="0">
              <a:cs typeface="Arial" pitchFamily="34" charset="0"/>
            </a:endParaRPr>
          </a:p>
        </p:txBody>
      </p:sp>
      <p:sp>
        <p:nvSpPr>
          <p:cNvPr id="8" name="Title 1"/>
          <p:cNvSpPr txBox="1">
            <a:spLocks/>
          </p:cNvSpPr>
          <p:nvPr/>
        </p:nvSpPr>
        <p:spPr bwMode="auto">
          <a:xfrm>
            <a:off x="-16790" y="-20990"/>
            <a:ext cx="7890547"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eaLnBrk="1" fontAlgn="auto" hangingPunct="1">
              <a:spcAft>
                <a:spcPts val="0"/>
              </a:spcAft>
              <a:defRPr/>
            </a:pPr>
            <a:r>
              <a:rPr lang="en-US" sz="3200" b="1" dirty="0">
                <a:latin typeface="Arial"/>
                <a:cs typeface="Arial"/>
              </a:rPr>
              <a:t>1.1 Project Objective and Motivations</a:t>
            </a:r>
          </a:p>
        </p:txBody>
      </p:sp>
    </p:spTree>
    <p:extLst>
      <p:ext uri="{BB962C8B-B14F-4D97-AF65-F5344CB8AC3E}">
        <p14:creationId xmlns:p14="http://schemas.microsoft.com/office/powerpoint/2010/main" val="6296349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220</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1"/>
            <a:ext cx="8674275" cy="248089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In this step, we have two networks (a) </a:t>
            </a:r>
            <a:r>
              <a:rPr lang="en-US" altLang="zh-CN" sz="2400" dirty="0" err="1">
                <a:latin typeface="Arial"/>
                <a:cs typeface="Arial"/>
              </a:rPr>
              <a:t>DTALite</a:t>
            </a:r>
            <a:r>
              <a:rPr lang="en-US" altLang="zh-CN" sz="2400" dirty="0">
                <a:latin typeface="Arial"/>
                <a:cs typeface="Arial"/>
              </a:rPr>
              <a:t> main network (b) the imported </a:t>
            </a:r>
            <a:r>
              <a:rPr lang="en-US" altLang="zh-CN" sz="2400" dirty="0" err="1">
                <a:latin typeface="Arial"/>
                <a:cs typeface="Arial"/>
              </a:rPr>
              <a:t>synchro</a:t>
            </a:r>
            <a:r>
              <a:rPr lang="en-US" altLang="zh-CN" sz="2400" dirty="0">
                <a:latin typeface="Arial"/>
                <a:cs typeface="Arial"/>
              </a:rPr>
              <a:t> network in </a:t>
            </a:r>
            <a:r>
              <a:rPr lang="en-US" altLang="zh-CN" sz="2400" dirty="0" err="1">
                <a:latin typeface="Arial"/>
                <a:cs typeface="Arial"/>
              </a:rPr>
              <a:t>DTALite</a:t>
            </a:r>
            <a:r>
              <a:rPr lang="en-US" altLang="zh-CN" sz="2400" dirty="0">
                <a:latin typeface="Arial"/>
                <a:cs typeface="Arial"/>
              </a:rPr>
              <a:t> format.</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Rename the input_node.csv and input_link.csv to input_node_2.csv and input_link_2.csv and copy to our old </a:t>
            </a:r>
            <a:r>
              <a:rPr lang="en-US" altLang="zh-CN" sz="2400" dirty="0" err="1">
                <a:latin typeface="Arial"/>
                <a:cs typeface="Arial"/>
              </a:rPr>
              <a:t>DTALite</a:t>
            </a:r>
            <a:r>
              <a:rPr lang="en-US" altLang="zh-CN" sz="2400" dirty="0">
                <a:latin typeface="Arial"/>
                <a:cs typeface="Arial"/>
              </a:rPr>
              <a:t> network. </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2" name="图片 1"/>
          <p:cNvPicPr>
            <a:picLocks noChangeAspect="1"/>
          </p:cNvPicPr>
          <p:nvPr/>
        </p:nvPicPr>
        <p:blipFill>
          <a:blip r:embed="rId3"/>
          <a:stretch>
            <a:fillRect/>
          </a:stretch>
        </p:blipFill>
        <p:spPr>
          <a:xfrm>
            <a:off x="2291085" y="3973779"/>
            <a:ext cx="4185915" cy="2813736"/>
          </a:xfrm>
          <a:prstGeom prst="rect">
            <a:avLst/>
          </a:prstGeom>
        </p:spPr>
      </p:pic>
    </p:spTree>
    <p:extLst>
      <p:ext uri="{BB962C8B-B14F-4D97-AF65-F5344CB8AC3E}">
        <p14:creationId xmlns:p14="http://schemas.microsoft.com/office/powerpoint/2010/main" val="1300031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221</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1"/>
            <a:ext cx="8674275" cy="248089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Then, open the new project in NEXTA. </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6" name="图片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615" y="2558097"/>
            <a:ext cx="6132346" cy="3692525"/>
          </a:xfrm>
          <a:prstGeom prst="rect">
            <a:avLst/>
          </a:prstGeom>
          <a:noFill/>
          <a:ln>
            <a:noFill/>
          </a:ln>
        </p:spPr>
      </p:pic>
    </p:spTree>
    <p:extLst>
      <p:ext uri="{BB962C8B-B14F-4D97-AF65-F5344CB8AC3E}">
        <p14:creationId xmlns:p14="http://schemas.microsoft.com/office/powerpoint/2010/main" val="141200404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222</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1"/>
            <a:ext cx="8674275" cy="121597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Use lock/unlock reference network tool in reference line layer</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1" name="图片 10"/>
          <p:cNvPicPr/>
          <p:nvPr/>
        </p:nvPicPr>
        <p:blipFill rotWithShape="1">
          <a:blip r:embed="rId3" cstate="print">
            <a:extLst>
              <a:ext uri="{28A0092B-C50C-407E-A947-70E740481C1C}">
                <a14:useLocalDpi xmlns:a14="http://schemas.microsoft.com/office/drawing/2010/main" val="0"/>
              </a:ext>
            </a:extLst>
          </a:blip>
          <a:srcRect r="14616" b="8284"/>
          <a:stretch/>
        </p:blipFill>
        <p:spPr bwMode="auto">
          <a:xfrm>
            <a:off x="1356360" y="3109654"/>
            <a:ext cx="6045164" cy="3662938"/>
          </a:xfrm>
          <a:prstGeom prst="rect">
            <a:avLst/>
          </a:prstGeom>
          <a:noFill/>
          <a:ln>
            <a:noFill/>
          </a:ln>
        </p:spPr>
      </p:pic>
    </p:spTree>
    <p:extLst>
      <p:ext uri="{BB962C8B-B14F-4D97-AF65-F5344CB8AC3E}">
        <p14:creationId xmlns:p14="http://schemas.microsoft.com/office/powerpoint/2010/main" val="398424957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223</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1"/>
            <a:ext cx="8674275" cy="248089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Move, zoom in and zoom out imported </a:t>
            </a:r>
            <a:r>
              <a:rPr lang="en-US" altLang="zh-CN" sz="2400" dirty="0" err="1">
                <a:latin typeface="Arial"/>
                <a:cs typeface="Arial"/>
              </a:rPr>
              <a:t>synchro</a:t>
            </a:r>
            <a:r>
              <a:rPr lang="en-US" altLang="zh-CN" sz="2400" dirty="0">
                <a:latin typeface="Arial"/>
                <a:cs typeface="Arial"/>
              </a:rPr>
              <a:t> network </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1" name="图片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6857" y="2626390"/>
            <a:ext cx="5937885" cy="3630295"/>
          </a:xfrm>
          <a:prstGeom prst="rect">
            <a:avLst/>
          </a:prstGeom>
          <a:noFill/>
          <a:ln>
            <a:noFill/>
          </a:ln>
        </p:spPr>
      </p:pic>
    </p:spTree>
    <p:extLst>
      <p:ext uri="{BB962C8B-B14F-4D97-AF65-F5344CB8AC3E}">
        <p14:creationId xmlns:p14="http://schemas.microsoft.com/office/powerpoint/2010/main" val="369460110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224</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1"/>
            <a:ext cx="8674275" cy="3197179"/>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But now the node and Link ID of the two networks are different, we need to map them with our old </a:t>
            </a:r>
            <a:r>
              <a:rPr lang="en-US" altLang="zh-CN" sz="2400" dirty="0" err="1">
                <a:latin typeface="Arial"/>
                <a:cs typeface="Arial"/>
              </a:rPr>
              <a:t>DTALite</a:t>
            </a:r>
            <a:r>
              <a:rPr lang="en-US" altLang="zh-CN" sz="2400" dirty="0">
                <a:latin typeface="Arial"/>
                <a:cs typeface="Arial"/>
              </a:rPr>
              <a:t> Network.</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Based on this, we could have the input_node_mapping.csv table generated by ourselves manually.</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(e.g., Node_id_1 is the node id from the old </a:t>
            </a:r>
            <a:r>
              <a:rPr lang="en-US" altLang="zh-CN" sz="2400" dirty="0" err="1">
                <a:latin typeface="Arial"/>
                <a:cs typeface="Arial"/>
              </a:rPr>
              <a:t>DTALite</a:t>
            </a:r>
            <a:r>
              <a:rPr lang="en-US" altLang="zh-CN" sz="2400" dirty="0">
                <a:latin typeface="Arial"/>
                <a:cs typeface="Arial"/>
              </a:rPr>
              <a:t> network, node_id_2 is the mapping node from </a:t>
            </a:r>
            <a:r>
              <a:rPr lang="en-US" altLang="zh-CN" sz="2400" dirty="0" err="1">
                <a:latin typeface="Arial"/>
                <a:cs typeface="Arial"/>
              </a:rPr>
              <a:t>synchro</a:t>
            </a:r>
            <a:r>
              <a:rPr lang="en-US" altLang="zh-CN" sz="2400" dirty="0">
                <a:latin typeface="Arial"/>
                <a:cs typeface="Arial"/>
              </a:rPr>
              <a:t> exported network.)</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graphicFrame>
        <p:nvGraphicFramePr>
          <p:cNvPr id="2" name="表格 1"/>
          <p:cNvGraphicFramePr>
            <a:graphicFrameLocks noGrp="1"/>
          </p:cNvGraphicFramePr>
          <p:nvPr/>
        </p:nvGraphicFramePr>
        <p:xfrm>
          <a:off x="2849880" y="5150039"/>
          <a:ext cx="3291840" cy="1547020"/>
        </p:xfrm>
        <a:graphic>
          <a:graphicData uri="http://schemas.openxmlformats.org/drawingml/2006/table">
            <a:tbl>
              <a:tblPr firstRow="1" firstCol="1" bandRow="1">
                <a:tableStyleId>{5C22544A-7EE6-4342-B048-85BDC9FD1C3A}</a:tableStyleId>
              </a:tblPr>
              <a:tblGrid>
                <a:gridCol w="1654361">
                  <a:extLst>
                    <a:ext uri="{9D8B030D-6E8A-4147-A177-3AD203B41FA5}">
                      <a16:colId xmlns:a16="http://schemas.microsoft.com/office/drawing/2014/main" val="20000"/>
                    </a:ext>
                  </a:extLst>
                </a:gridCol>
                <a:gridCol w="1637479">
                  <a:extLst>
                    <a:ext uri="{9D8B030D-6E8A-4147-A177-3AD203B41FA5}">
                      <a16:colId xmlns:a16="http://schemas.microsoft.com/office/drawing/2014/main" val="20001"/>
                    </a:ext>
                  </a:extLst>
                </a:gridCol>
              </a:tblGrid>
              <a:tr h="309404">
                <a:tc>
                  <a:txBody>
                    <a:bodyPr/>
                    <a:lstStyle/>
                    <a:p>
                      <a:pPr>
                        <a:lnSpc>
                          <a:spcPct val="107000"/>
                        </a:lnSpc>
                        <a:spcAft>
                          <a:spcPts val="0"/>
                        </a:spcAft>
                      </a:pPr>
                      <a:r>
                        <a:rPr lang="en-US" sz="1400" dirty="0">
                          <a:solidFill>
                            <a:schemeClr val="tx1"/>
                          </a:solidFill>
                          <a:effectLst/>
                        </a:rPr>
                        <a:t>node_id_1</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node_id_2</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09404">
                <a:tc>
                  <a:txBody>
                    <a:bodyPr/>
                    <a:lstStyle/>
                    <a:p>
                      <a:pPr>
                        <a:lnSpc>
                          <a:spcPct val="107000"/>
                        </a:lnSpc>
                        <a:spcAft>
                          <a:spcPts val="0"/>
                        </a:spcAft>
                      </a:pPr>
                      <a:r>
                        <a:rPr lang="en-US" sz="1400" dirty="0">
                          <a:solidFill>
                            <a:schemeClr val="tx1"/>
                          </a:solidFill>
                          <a:effectLst/>
                        </a:rPr>
                        <a:t>3346</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251</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09404">
                <a:tc>
                  <a:txBody>
                    <a:bodyPr/>
                    <a:lstStyle/>
                    <a:p>
                      <a:pPr>
                        <a:lnSpc>
                          <a:spcPct val="107000"/>
                        </a:lnSpc>
                        <a:spcAft>
                          <a:spcPts val="0"/>
                        </a:spcAft>
                      </a:pPr>
                      <a:r>
                        <a:rPr lang="en-US" sz="1400">
                          <a:solidFill>
                            <a:schemeClr val="tx1"/>
                          </a:solidFill>
                          <a:effectLst/>
                        </a:rPr>
                        <a:t>3335</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1208</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9404">
                <a:tc>
                  <a:txBody>
                    <a:bodyPr/>
                    <a:lstStyle/>
                    <a:p>
                      <a:pPr>
                        <a:lnSpc>
                          <a:spcPct val="107000"/>
                        </a:lnSpc>
                        <a:spcAft>
                          <a:spcPts val="0"/>
                        </a:spcAft>
                      </a:pPr>
                      <a:r>
                        <a:rPr lang="en-US" sz="1400">
                          <a:solidFill>
                            <a:schemeClr val="tx1"/>
                          </a:solidFill>
                          <a:effectLst/>
                        </a:rPr>
                        <a:t>3338</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1505</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9404">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a:t>
                      </a:r>
                      <a:endParaRPr lang="zh-CN" sz="14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29501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225</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2"/>
            <a:ext cx="8674275" cy="2432926"/>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Get input_node_mapping.csv file in the last step</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Copy the input_timing_2.csv from the </a:t>
            </a:r>
            <a:r>
              <a:rPr lang="en-US" altLang="zh-CN" sz="2400" dirty="0" err="1">
                <a:latin typeface="Arial"/>
                <a:cs typeface="Arial"/>
              </a:rPr>
              <a:t>Synchro</a:t>
            </a:r>
            <a:r>
              <a:rPr lang="en-US" altLang="zh-CN" sz="2400" dirty="0">
                <a:latin typeface="Arial"/>
                <a:cs typeface="Arial"/>
              </a:rPr>
              <a:t> to the new folder.</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Then we could run the simulation of timing_movement_generater.exe and get the result of input_timing_mapping.csv:</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2" name="图片 11"/>
          <p:cNvPicPr/>
          <p:nvPr/>
        </p:nvPicPr>
        <p:blipFill>
          <a:blip r:embed="rId3"/>
          <a:stretch>
            <a:fillRect/>
          </a:stretch>
        </p:blipFill>
        <p:spPr>
          <a:xfrm>
            <a:off x="563606" y="4591685"/>
            <a:ext cx="8120790" cy="1210310"/>
          </a:xfrm>
          <a:prstGeom prst="rect">
            <a:avLst/>
          </a:prstGeom>
        </p:spPr>
      </p:pic>
    </p:spTree>
    <p:extLst>
      <p:ext uri="{BB962C8B-B14F-4D97-AF65-F5344CB8AC3E}">
        <p14:creationId xmlns:p14="http://schemas.microsoft.com/office/powerpoint/2010/main" val="4803350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226</a:t>
            </a:fld>
            <a:endParaRPr lang="en-US" altLang="en-US" sz="1400" dirty="0">
              <a:cs typeface="Arial" pitchFamily="34" charset="0"/>
            </a:endParaRPr>
          </a:p>
        </p:txBody>
      </p:sp>
      <p:sp>
        <p:nvSpPr>
          <p:cNvPr id="10" name="Title 1"/>
          <p:cNvSpPr txBox="1">
            <a:spLocks/>
          </p:cNvSpPr>
          <p:nvPr/>
        </p:nvSpPr>
        <p:spPr bwMode="auto">
          <a:xfrm>
            <a:off x="213539" y="1039480"/>
            <a:ext cx="88209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Step 3: Mapping two networks</a:t>
            </a:r>
          </a:p>
        </p:txBody>
      </p:sp>
      <p:sp>
        <p:nvSpPr>
          <p:cNvPr id="9" name="Content Placeholder 2"/>
          <p:cNvSpPr>
            <a:spLocks noGrp="1"/>
          </p:cNvSpPr>
          <p:nvPr>
            <p:ph idx="1"/>
          </p:nvPr>
        </p:nvSpPr>
        <p:spPr>
          <a:xfrm>
            <a:off x="360188" y="1923462"/>
            <a:ext cx="8674275" cy="2023698"/>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latin typeface="Arial"/>
                <a:cs typeface="Arial"/>
              </a:rPr>
              <a:t>Verify the input phasing results and add required next phase number. in main DTA network</a:t>
            </a:r>
          </a:p>
          <a:p>
            <a:pPr marL="342900" lvl="1" indent="-342900" fontAlgn="auto">
              <a:spcAft>
                <a:spcPts val="0"/>
              </a:spcAft>
              <a:buClr>
                <a:schemeClr val="accent1"/>
              </a:buClr>
              <a:buFont typeface="Arial" pitchFamily="34" charset="0"/>
              <a:buChar char="•"/>
              <a:defRPr/>
            </a:pPr>
            <a:r>
              <a:rPr lang="en-US" altLang="zh-CN" sz="2400" dirty="0">
                <a:latin typeface="Arial"/>
                <a:cs typeface="Arial"/>
              </a:rPr>
              <a:t>Make sure the imported phasing data are correctly display in NEXTA.</a:t>
            </a:r>
          </a:p>
        </p:txBody>
      </p:sp>
      <p:sp>
        <p:nvSpPr>
          <p:cNvPr id="8"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7.3 Importing data from </a:t>
            </a:r>
            <a:r>
              <a:rPr lang="en-US" sz="3200" b="1" dirty="0" err="1">
                <a:latin typeface="Arial"/>
                <a:cs typeface="Arial"/>
              </a:rPr>
              <a:t>synchro</a:t>
            </a:r>
            <a:r>
              <a:rPr lang="en-US" sz="3200" b="1" dirty="0">
                <a:latin typeface="Arial"/>
                <a:cs typeface="Arial"/>
              </a:rPr>
              <a:t> to </a:t>
            </a:r>
            <a:r>
              <a:rPr lang="en-US" sz="3200" b="1" dirty="0" err="1">
                <a:latin typeface="Arial"/>
                <a:cs typeface="Arial"/>
              </a:rPr>
              <a:t>DTALite</a:t>
            </a:r>
            <a:endParaRPr lang="en-US" sz="3200" b="1" dirty="0">
              <a:latin typeface="Arial"/>
              <a:cs typeface="Arial"/>
            </a:endParaRPr>
          </a:p>
        </p:txBody>
      </p:sp>
      <p:pic>
        <p:nvPicPr>
          <p:cNvPr id="13" name="图片 12"/>
          <p:cNvPicPr/>
          <p:nvPr/>
        </p:nvPicPr>
        <p:blipFill>
          <a:blip r:embed="rId3"/>
          <a:stretch>
            <a:fillRect/>
          </a:stretch>
        </p:blipFill>
        <p:spPr>
          <a:xfrm>
            <a:off x="1411525" y="3639184"/>
            <a:ext cx="2912110" cy="2926080"/>
          </a:xfrm>
          <a:prstGeom prst="rect">
            <a:avLst/>
          </a:prstGeom>
        </p:spPr>
      </p:pic>
      <p:pic>
        <p:nvPicPr>
          <p:cNvPr id="14" name="图片 13"/>
          <p:cNvPicPr/>
          <p:nvPr/>
        </p:nvPicPr>
        <p:blipFill>
          <a:blip r:embed="rId4"/>
          <a:stretch>
            <a:fillRect/>
          </a:stretch>
        </p:blipFill>
        <p:spPr>
          <a:xfrm>
            <a:off x="4624001" y="3639184"/>
            <a:ext cx="2635885" cy="2926080"/>
          </a:xfrm>
          <a:prstGeom prst="rect">
            <a:avLst/>
          </a:prstGeom>
        </p:spPr>
      </p:pic>
    </p:spTree>
    <p:extLst>
      <p:ext uri="{BB962C8B-B14F-4D97-AF65-F5344CB8AC3E}">
        <p14:creationId xmlns:p14="http://schemas.microsoft.com/office/powerpoint/2010/main" val="16331098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default NEMA phasing for a signalized intersection</a:t>
            </a:r>
          </a:p>
        </p:txBody>
      </p:sp>
      <p:sp>
        <p:nvSpPr>
          <p:cNvPr id="3" name="Content Placeholder 2"/>
          <p:cNvSpPr>
            <a:spLocks noGrp="1"/>
          </p:cNvSpPr>
          <p:nvPr>
            <p:ph idx="1"/>
          </p:nvPr>
        </p:nvSpPr>
        <p:spPr/>
        <p:txBody>
          <a:bodyPr/>
          <a:lstStyle/>
          <a:p>
            <a:r>
              <a:rPr lang="en-US" dirty="0"/>
              <a:t>If a node is designated as a </a:t>
            </a:r>
            <a:r>
              <a:rPr lang="en-US" dirty="0" err="1"/>
              <a:t>pretimed</a:t>
            </a:r>
            <a:r>
              <a:rPr lang="en-US" dirty="0"/>
              <a:t> signal, and there is no input timing information provided, then </a:t>
            </a:r>
            <a:r>
              <a:rPr lang="en-US" dirty="0" err="1"/>
              <a:t>NeXTA</a:t>
            </a:r>
            <a:r>
              <a:rPr lang="en-US" dirty="0"/>
              <a:t> can generate the default NEMA phasing</a:t>
            </a:r>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227</a:t>
            </a:fld>
            <a:endParaRPr lang="en-US" altLang="en-US" dirty="0"/>
          </a:p>
        </p:txBody>
      </p:sp>
    </p:spTree>
    <p:extLst>
      <p:ext uri="{BB962C8B-B14F-4D97-AF65-F5344CB8AC3E}">
        <p14:creationId xmlns:p14="http://schemas.microsoft.com/office/powerpoint/2010/main" val="37430048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228</a:t>
            </a:fld>
            <a:endParaRPr lang="en-US" altLang="en-US" dirty="0"/>
          </a:p>
        </p:txBody>
      </p:sp>
      <p:pic>
        <p:nvPicPr>
          <p:cNvPr id="5" name="Picture 4"/>
          <p:cNvPicPr>
            <a:picLocks noChangeAspect="1"/>
          </p:cNvPicPr>
          <p:nvPr/>
        </p:nvPicPr>
        <p:blipFill>
          <a:blip r:embed="rId2"/>
          <a:stretch>
            <a:fillRect/>
          </a:stretch>
        </p:blipFill>
        <p:spPr>
          <a:xfrm>
            <a:off x="457200" y="392672"/>
            <a:ext cx="8251350" cy="4568793"/>
          </a:xfrm>
          <a:prstGeom prst="rect">
            <a:avLst/>
          </a:prstGeom>
        </p:spPr>
      </p:pic>
    </p:spTree>
    <p:extLst>
      <p:ext uri="{BB962C8B-B14F-4D97-AF65-F5344CB8AC3E}">
        <p14:creationId xmlns:p14="http://schemas.microsoft.com/office/powerpoint/2010/main" val="25434864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229</a:t>
            </a:fld>
            <a:endParaRPr lang="en-US" altLang="en-US" dirty="0"/>
          </a:p>
        </p:txBody>
      </p:sp>
      <p:pic>
        <p:nvPicPr>
          <p:cNvPr id="5" name="Picture 4"/>
          <p:cNvPicPr>
            <a:picLocks noChangeAspect="1"/>
          </p:cNvPicPr>
          <p:nvPr/>
        </p:nvPicPr>
        <p:blipFill>
          <a:blip r:embed="rId2"/>
          <a:stretch>
            <a:fillRect/>
          </a:stretch>
        </p:blipFill>
        <p:spPr>
          <a:xfrm>
            <a:off x="457200" y="397934"/>
            <a:ext cx="7969960" cy="4803245"/>
          </a:xfrm>
          <a:prstGeom prst="rect">
            <a:avLst/>
          </a:prstGeom>
        </p:spPr>
      </p:pic>
    </p:spTree>
    <p:extLst>
      <p:ext uri="{BB962C8B-B14F-4D97-AF65-F5344CB8AC3E}">
        <p14:creationId xmlns:p14="http://schemas.microsoft.com/office/powerpoint/2010/main" val="2141775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eaLnBrk="1" fontAlgn="auto" hangingPunct="1">
              <a:spcAft>
                <a:spcPts val="0"/>
              </a:spcAft>
              <a:defRPr/>
            </a:pPr>
            <a:r>
              <a:rPr lang="en-US" sz="3200" b="1" dirty="0">
                <a:latin typeface="Arial"/>
                <a:cs typeface="Arial"/>
              </a:rPr>
              <a:t>1.2 What </a:t>
            </a:r>
            <a:r>
              <a:rPr lang="en-US" sz="3200" b="1" dirty="0" err="1">
                <a:latin typeface="Arial"/>
                <a:cs typeface="Arial"/>
              </a:rPr>
              <a:t>NeXTA</a:t>
            </a:r>
            <a:r>
              <a:rPr lang="en-US" sz="3200" b="1" dirty="0">
                <a:latin typeface="Arial"/>
                <a:cs typeface="Arial"/>
              </a:rPr>
              <a:t>/</a:t>
            </a:r>
            <a:r>
              <a:rPr lang="en-US" sz="3200" b="1" dirty="0" err="1">
                <a:latin typeface="Arial"/>
                <a:cs typeface="Arial"/>
              </a:rPr>
              <a:t>DTALite</a:t>
            </a:r>
            <a:r>
              <a:rPr lang="en-US" sz="3200" b="1" dirty="0">
                <a:latin typeface="Arial"/>
                <a:cs typeface="Arial"/>
              </a:rPr>
              <a:t> Can Do</a:t>
            </a:r>
          </a:p>
        </p:txBody>
      </p:sp>
      <p:sp>
        <p:nvSpPr>
          <p:cNvPr id="3" name="Content Placeholder 2"/>
          <p:cNvSpPr>
            <a:spLocks noGrp="1"/>
          </p:cNvSpPr>
          <p:nvPr>
            <p:ph idx="1"/>
          </p:nvPr>
        </p:nvSpPr>
        <p:spPr>
          <a:xfrm>
            <a:off x="361000" y="1226448"/>
            <a:ext cx="8508826" cy="5189517"/>
          </a:xfrm>
        </p:spPr>
        <p:txBody>
          <a:bodyPr>
            <a:noAutofit/>
          </a:bodyPr>
          <a:lstStyle/>
          <a:p>
            <a:pPr marL="240030" indent="-514350">
              <a:buFont typeface="+mj-lt"/>
              <a:buAutoNum type="arabicPeriod"/>
            </a:pPr>
            <a:r>
              <a:rPr lang="en-US" sz="2400" dirty="0">
                <a:latin typeface="Arial"/>
                <a:cs typeface="Arial"/>
              </a:rPr>
              <a:t>Open-source </a:t>
            </a:r>
            <a:r>
              <a:rPr lang="en-US" altLang="zh-CN" sz="2400" dirty="0">
                <a:latin typeface="Arial"/>
                <a:cs typeface="Arial"/>
              </a:rPr>
              <a:t>t</a:t>
            </a:r>
            <a:r>
              <a:rPr lang="en-US" sz="2400" dirty="0">
                <a:latin typeface="Arial"/>
                <a:cs typeface="Arial"/>
              </a:rPr>
              <a:t>raffic simulation/modeling Data Hub</a:t>
            </a:r>
          </a:p>
          <a:p>
            <a:pPr marL="548640" lvl="2" indent="0">
              <a:buNone/>
            </a:pPr>
            <a:r>
              <a:rPr lang="en-US" sz="2000" dirty="0">
                <a:latin typeface="Arial"/>
                <a:cs typeface="Arial"/>
              </a:rPr>
              <a:t>(1) Connection with signal optimization (</a:t>
            </a:r>
            <a:r>
              <a:rPr lang="en-US" sz="2000" dirty="0" err="1">
                <a:latin typeface="Arial"/>
                <a:cs typeface="Arial"/>
              </a:rPr>
              <a:t>Synchro</a:t>
            </a:r>
            <a:r>
              <a:rPr lang="en-US" sz="2000" dirty="0">
                <a:latin typeface="Arial"/>
                <a:cs typeface="Arial"/>
              </a:rPr>
              <a:t>) or microscopic simulation (VISSIM)</a:t>
            </a:r>
          </a:p>
          <a:p>
            <a:pPr marL="548640" lvl="2" indent="0">
              <a:buNone/>
            </a:pPr>
            <a:r>
              <a:rPr lang="en-US" sz="2000" dirty="0">
                <a:latin typeface="Arial"/>
                <a:cs typeface="Arial"/>
              </a:rPr>
              <a:t>(2) Integrated simulated and measured data management tools</a:t>
            </a:r>
          </a:p>
          <a:p>
            <a:pPr marL="514350" indent="-514350">
              <a:buFont typeface="+mj-lt"/>
              <a:buAutoNum type="arabicPeriod"/>
            </a:pPr>
            <a:r>
              <a:rPr lang="en-US" sz="2400" dirty="0">
                <a:latin typeface="Arial"/>
                <a:cs typeface="Arial"/>
              </a:rPr>
              <a:t>Large-scale dynamic traffic assignment</a:t>
            </a:r>
          </a:p>
          <a:p>
            <a:pPr marL="548640" lvl="2" indent="0">
              <a:buNone/>
            </a:pPr>
            <a:r>
              <a:rPr lang="en-US" sz="2000" dirty="0">
                <a:latin typeface="Arial"/>
                <a:cs typeface="Arial"/>
              </a:rPr>
              <a:t>(1) Typical network size: 2000 zones, 20K links,1-2 Million vehicles </a:t>
            </a:r>
          </a:p>
          <a:p>
            <a:pPr marL="514350" indent="-514350">
              <a:buFont typeface="+mj-lt"/>
              <a:buAutoNum type="arabicPeriod"/>
            </a:pPr>
            <a:r>
              <a:rPr lang="en-US" sz="2400" dirty="0">
                <a:latin typeface="Arial"/>
                <a:cs typeface="Arial"/>
              </a:rPr>
              <a:t>Network scenario analysis </a:t>
            </a:r>
          </a:p>
          <a:p>
            <a:pPr marL="548640" lvl="2" indent="0">
              <a:buNone/>
            </a:pPr>
            <a:r>
              <a:rPr lang="en-US" sz="2000" dirty="0">
                <a:latin typeface="Arial"/>
                <a:cs typeface="Arial"/>
              </a:rPr>
              <a:t>(1) Road pricing application: Consider time-dependent toll, Heterogeneous Value of times</a:t>
            </a:r>
          </a:p>
          <a:p>
            <a:pPr marL="548640" lvl="2" indent="0">
              <a:buNone/>
            </a:pPr>
            <a:r>
              <a:rPr lang="en-US" sz="2000" dirty="0">
                <a:latin typeface="Arial"/>
                <a:cs typeface="Arial"/>
              </a:rPr>
              <a:t>(2) Emission study: Fast simulation for emission analysis (with MOVES Lite)</a:t>
            </a:r>
          </a:p>
          <a:p>
            <a:pPr marL="548640" lvl="2" indent="0">
              <a:buNone/>
            </a:pPr>
            <a:r>
              <a:rPr lang="en-US" sz="2000" dirty="0">
                <a:latin typeface="Arial"/>
                <a:cs typeface="Arial"/>
              </a:rPr>
              <a:t>(3) Safety planning: Predict annual crash rates based on link type and traffic volume</a:t>
            </a: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23</a:t>
            </a:fld>
            <a:endParaRPr lang="en-US" altLang="en-US" sz="1400" dirty="0">
              <a:cs typeface="Arial" pitchFamily="34" charset="0"/>
            </a:endParaRPr>
          </a:p>
        </p:txBody>
      </p:sp>
    </p:spTree>
    <p:extLst>
      <p:ext uri="{BB962C8B-B14F-4D97-AF65-F5344CB8AC3E}">
        <p14:creationId xmlns:p14="http://schemas.microsoft.com/office/powerpoint/2010/main" val="34860262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0CCC9531-D95B-4E28-9E1E-B43B6DF0555A}" type="slidenum">
              <a:rPr lang="en-US" altLang="en-US" sz="1400">
                <a:solidFill>
                  <a:schemeClr val="tx1"/>
                </a:solidFill>
              </a:rPr>
              <a:pPr eaLnBrk="1" hangingPunct="1"/>
              <a:t>230</a:t>
            </a:fld>
            <a:endParaRPr lang="en-US" altLang="en-US" sz="1400">
              <a:solidFill>
                <a:schemeClr val="tx1"/>
              </a:solidFill>
            </a:endParaRPr>
          </a:p>
        </p:txBody>
      </p:sp>
      <p:sp>
        <p:nvSpPr>
          <p:cNvPr id="5" name="Title 1"/>
          <p:cNvSpPr txBox="1">
            <a:spLocks/>
          </p:cNvSpPr>
          <p:nvPr/>
        </p:nvSpPr>
        <p:spPr bwMode="auto">
          <a:xfrm>
            <a:off x="538163" y="-182563"/>
            <a:ext cx="7772400" cy="1144588"/>
          </a:xfrm>
          <a:prstGeom prst="rect">
            <a:avLst/>
          </a:prstGeom>
          <a:noFill/>
          <a:ln w="9525">
            <a:noFill/>
            <a:miter lim="800000"/>
            <a:headEnd/>
            <a:tailEnd/>
          </a:ln>
        </p:spPr>
        <p:txBody>
          <a:bodyPr anchor="b"/>
          <a:lstStyle/>
          <a:p>
            <a:pPr eaLnBrk="0" hangingPunct="0">
              <a:spcBef>
                <a:spcPct val="0"/>
              </a:spcBef>
              <a:buClrTx/>
              <a:buFont typeface="Wingdings 2" panose="05020102010507070707" pitchFamily="18" charset="2"/>
              <a:buNone/>
              <a:defRPr/>
            </a:pPr>
            <a:r>
              <a:rPr lang="en-US" sz="3600" dirty="0">
                <a:solidFill>
                  <a:srgbClr val="FF0000"/>
                </a:solidFill>
              </a:rPr>
              <a:t>Movement &amp; Phase Numbering</a:t>
            </a:r>
            <a:endParaRPr lang="en-US" sz="3600" kern="0" dirty="0">
              <a:solidFill>
                <a:srgbClr val="FF0000"/>
              </a:solidFill>
              <a:latin typeface="+mj-lt"/>
              <a:ea typeface="+mj-ea"/>
              <a:cs typeface="+mj-cs"/>
            </a:endParaRPr>
          </a:p>
        </p:txBody>
      </p:sp>
      <p:sp>
        <p:nvSpPr>
          <p:cNvPr id="12293"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endParaRPr lang="en-US" altLang="en-US"/>
          </a:p>
        </p:txBody>
      </p:sp>
      <p:sp>
        <p:nvSpPr>
          <p:cNvPr id="12294" name="Rectangle 5"/>
          <p:cNvSpPr>
            <a:spLocks noChangeArrowheads="1"/>
          </p:cNvSpPr>
          <p:nvPr/>
        </p:nvSpPr>
        <p:spPr bwMode="auto">
          <a:xfrm>
            <a:off x="0" y="8286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endParaRPr lang="en-US" altLang="en-US"/>
          </a:p>
        </p:txBody>
      </p:sp>
      <p:pic>
        <p:nvPicPr>
          <p:cNvPr id="12295" name="Picture 2"/>
          <p:cNvPicPr>
            <a:picLocks noChangeAspect="1" noChangeArrowheads="1"/>
          </p:cNvPicPr>
          <p:nvPr/>
        </p:nvPicPr>
        <p:blipFill>
          <a:blip r:embed="rId3">
            <a:extLst>
              <a:ext uri="{28A0092B-C50C-407E-A947-70E740481C1C}">
                <a14:useLocalDpi xmlns:a14="http://schemas.microsoft.com/office/drawing/2010/main" val="0"/>
              </a:ext>
            </a:extLst>
          </a:blip>
          <a:srcRect l="38197" t="29869" r="18721" b="32957"/>
          <a:stretch>
            <a:fillRect/>
          </a:stretch>
        </p:blipFill>
        <p:spPr bwMode="auto">
          <a:xfrm>
            <a:off x="595313" y="1233488"/>
            <a:ext cx="34337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296" name="Rectangle 7"/>
          <p:cNvSpPr>
            <a:spLocks noChangeArrowheads="1"/>
          </p:cNvSpPr>
          <p:nvPr/>
        </p:nvSpPr>
        <p:spPr bwMode="auto">
          <a:xfrm>
            <a:off x="827088" y="3167063"/>
            <a:ext cx="1117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r>
              <a:rPr lang="en-US" altLang="en-US" sz="1600">
                <a:cs typeface="Tahoma" panose="020B0604030504040204" pitchFamily="34" charset="0"/>
              </a:rPr>
              <a:t>HCM 2010</a:t>
            </a:r>
            <a:endParaRPr lang="en-US" altLang="en-US" sz="1600"/>
          </a:p>
        </p:txBody>
      </p:sp>
      <p:sp>
        <p:nvSpPr>
          <p:cNvPr id="12297" name="Rectangle 8"/>
          <p:cNvSpPr>
            <a:spLocks noChangeArrowheads="1"/>
          </p:cNvSpPr>
          <p:nvPr/>
        </p:nvSpPr>
        <p:spPr bwMode="auto">
          <a:xfrm>
            <a:off x="4572000" y="1214438"/>
            <a:ext cx="395605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r>
              <a:rPr lang="en-US" altLang="en-US" sz="1600">
                <a:cs typeface="Tahoma" panose="020B0604030504040204" pitchFamily="34" charset="0"/>
              </a:rPr>
              <a:t>Through </a:t>
            </a:r>
            <a:r>
              <a:rPr lang="el-GR" altLang="en-US" sz="1600">
                <a:cs typeface="Tahoma" panose="020B0604030504040204" pitchFamily="34" charset="0"/>
              </a:rPr>
              <a:t>Φ</a:t>
            </a:r>
            <a:r>
              <a:rPr lang="en-US" altLang="en-US" sz="1600">
                <a:cs typeface="Tahoma" panose="020B0604030504040204" pitchFamily="34" charset="0"/>
              </a:rPr>
              <a:t>: even numbers (2,4,6,8)</a:t>
            </a:r>
          </a:p>
          <a:p>
            <a:pPr eaLnBrk="1" hangingPunct="1">
              <a:buFont typeface="Wingdings 2" panose="05020102010507070707" pitchFamily="18" charset="2"/>
              <a:buNone/>
            </a:pPr>
            <a:r>
              <a:rPr lang="en-US" altLang="en-US" sz="1600">
                <a:cs typeface="Tahoma" panose="020B0604030504040204" pitchFamily="34" charset="0"/>
              </a:rPr>
              <a:t>Left turn </a:t>
            </a:r>
            <a:r>
              <a:rPr lang="el-GR" altLang="en-US" sz="1600">
                <a:cs typeface="Tahoma" panose="020B0604030504040204" pitchFamily="34" charset="0"/>
              </a:rPr>
              <a:t>Φ</a:t>
            </a:r>
            <a:r>
              <a:rPr lang="en-US" altLang="en-US" sz="1600">
                <a:cs typeface="Tahoma" panose="020B0604030504040204" pitchFamily="34" charset="0"/>
              </a:rPr>
              <a:t>: odd numbers (1,3,5,7)</a:t>
            </a:r>
          </a:p>
          <a:p>
            <a:pPr eaLnBrk="1" hangingPunct="1">
              <a:buFont typeface="Wingdings 2" panose="05020102010507070707" pitchFamily="18" charset="2"/>
              <a:buNone/>
            </a:pPr>
            <a:r>
              <a:rPr lang="en-US" altLang="en-US" sz="1600">
                <a:cs typeface="Tahoma" panose="020B0604030504040204" pitchFamily="34" charset="0"/>
              </a:rPr>
              <a:t>3-legged intersection LT can be even #</a:t>
            </a:r>
          </a:p>
          <a:p>
            <a:pPr eaLnBrk="1" hangingPunct="1">
              <a:buFont typeface="Wingdings 2" panose="05020102010507070707" pitchFamily="18" charset="2"/>
              <a:buNone/>
            </a:pP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2 &amp; 6 denote major street</a:t>
            </a:r>
          </a:p>
          <a:p>
            <a:pPr eaLnBrk="1" hangingPunct="1">
              <a:buFont typeface="Wingdings 2" panose="05020102010507070707" pitchFamily="18" charset="2"/>
              <a:buNone/>
            </a:pPr>
            <a:r>
              <a:rPr lang="en-US" altLang="en-US" sz="1600">
                <a:cs typeface="Tahoma" panose="020B0604030504040204" pitchFamily="34" charset="0"/>
              </a:rPr>
              <a:t>Right turn </a:t>
            </a:r>
            <a:r>
              <a:rPr lang="el-GR" altLang="en-US" sz="1600">
                <a:cs typeface="Tahoma" panose="020B0604030504040204" pitchFamily="34" charset="0"/>
              </a:rPr>
              <a:t>Φ</a:t>
            </a:r>
            <a:r>
              <a:rPr lang="en-US" altLang="en-US" sz="1600">
                <a:cs typeface="Tahoma" panose="020B0604030504040204" pitchFamily="34" charset="0"/>
              </a:rPr>
              <a:t> concurrent w/ through in most cases (no special RT </a:t>
            </a:r>
            <a:r>
              <a:rPr lang="el-GR" altLang="en-US" sz="1600">
                <a:cs typeface="Tahoma" panose="020B0604030504040204" pitchFamily="34" charset="0"/>
              </a:rPr>
              <a:t>Φ</a:t>
            </a:r>
            <a:r>
              <a:rPr lang="en-US" altLang="en-US" sz="1600">
                <a:cs typeface="Tahoma" panose="020B0604030504040204" pitchFamily="34" charset="0"/>
              </a:rPr>
              <a:t>)</a:t>
            </a:r>
            <a:endParaRPr lang="en-US" altLang="en-US" sz="1600"/>
          </a:p>
        </p:txBody>
      </p:sp>
      <p:pic>
        <p:nvPicPr>
          <p:cNvPr id="12298" name="Picture 9" descr="NS UDO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063" y="3709988"/>
            <a:ext cx="315753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17067" y="5518835"/>
            <a:ext cx="4572000" cy="646331"/>
          </a:xfrm>
          <a:prstGeom prst="rect">
            <a:avLst/>
          </a:prstGeom>
        </p:spPr>
        <p:txBody>
          <a:bodyPr>
            <a:spAutoFit/>
          </a:bodyPr>
          <a:lstStyle/>
          <a:p>
            <a:r>
              <a:rPr lang="en-US" dirty="0"/>
              <a:t>Contributing Author: </a:t>
            </a:r>
          </a:p>
          <a:p>
            <a:r>
              <a:rPr lang="en-US" dirty="0"/>
              <a:t>Dr. Milan </a:t>
            </a:r>
            <a:r>
              <a:rPr lang="en-US" dirty="0" err="1"/>
              <a:t>Zlatkovic</a:t>
            </a:r>
            <a:endParaRPr lang="en-US" dirty="0"/>
          </a:p>
        </p:txBody>
      </p:sp>
    </p:spTree>
    <p:extLst>
      <p:ext uri="{BB962C8B-B14F-4D97-AF65-F5344CB8AC3E}">
        <p14:creationId xmlns:p14="http://schemas.microsoft.com/office/powerpoint/2010/main" val="19156939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5" descr="Rectangle: Click to edit Master text styles&#10;Second level&#10;Third level&#10;Fourth level&#10;Fifth level"/>
          <p:cNvSpPr txBox="1">
            <a:spLocks/>
          </p:cNvSpPr>
          <p:nvPr/>
        </p:nvSpPr>
        <p:spPr bwMode="auto">
          <a:xfrm>
            <a:off x="382588" y="1179513"/>
            <a:ext cx="845343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spcBef>
                <a:spcPts val="600"/>
              </a:spcBef>
              <a:spcAft>
                <a:spcPts val="600"/>
              </a:spcAft>
              <a:buFont typeface="Wingdings" panose="05000000000000000000" pitchFamily="2" charset="2"/>
              <a:buChar char="Ø"/>
            </a:pPr>
            <a:r>
              <a:rPr lang="en-US" altLang="en-US" sz="2200">
                <a:cs typeface="Tahoma" panose="020B0604030504040204" pitchFamily="34" charset="0"/>
              </a:rPr>
              <a:t>Ring-barrier diagram – graphical representation of phases within sets of rings &amp; barriers (NEMA standard, all traffic controllers)</a:t>
            </a:r>
          </a:p>
          <a:p>
            <a:pPr eaLnBrk="1" hangingPunct="1">
              <a:spcBef>
                <a:spcPts val="600"/>
              </a:spcBef>
              <a:spcAft>
                <a:spcPts val="600"/>
              </a:spcAft>
              <a:buFont typeface="Wingdings" panose="05000000000000000000" pitchFamily="2" charset="2"/>
              <a:buChar char="Ø"/>
            </a:pPr>
            <a:r>
              <a:rPr lang="en-US" altLang="en-US" sz="2200">
                <a:cs typeface="Tahoma" panose="020B0604030504040204" pitchFamily="34" charset="0"/>
              </a:rPr>
              <a:t>Ring – phases that operate in sequence (cannot time simultaneously)</a:t>
            </a:r>
          </a:p>
          <a:p>
            <a:pPr eaLnBrk="1" hangingPunct="1">
              <a:spcBef>
                <a:spcPts val="600"/>
              </a:spcBef>
              <a:spcAft>
                <a:spcPts val="600"/>
              </a:spcAft>
              <a:buFont typeface="Wingdings" panose="05000000000000000000" pitchFamily="2" charset="2"/>
              <a:buChar char="Ø"/>
            </a:pPr>
            <a:r>
              <a:rPr lang="en-US" altLang="en-US" sz="2200">
                <a:cs typeface="Tahoma" panose="020B0604030504040204" pitchFamily="34" charset="0"/>
              </a:rPr>
              <a:t>Barrier - separation of intersecting movements to prevent operating conflicting phases at same time</a:t>
            </a:r>
          </a:p>
        </p:txBody>
      </p:sp>
      <p:sp>
        <p:nvSpPr>
          <p:cNvPr id="13315" name="Slide Number Placeholder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0B8BCACD-7C7F-42C4-83BB-784396789F0F}" type="slidenum">
              <a:rPr lang="en-US" altLang="en-US" sz="1400">
                <a:solidFill>
                  <a:schemeClr val="tx1"/>
                </a:solidFill>
              </a:rPr>
              <a:pPr eaLnBrk="1" hangingPunct="1"/>
              <a:t>231</a:t>
            </a:fld>
            <a:endParaRPr lang="en-US" altLang="en-US" sz="1400">
              <a:solidFill>
                <a:schemeClr val="tx1"/>
              </a:solidFill>
            </a:endParaRPr>
          </a:p>
        </p:txBody>
      </p:sp>
      <p:sp>
        <p:nvSpPr>
          <p:cNvPr id="5" name="Title 1"/>
          <p:cNvSpPr txBox="1">
            <a:spLocks/>
          </p:cNvSpPr>
          <p:nvPr/>
        </p:nvSpPr>
        <p:spPr bwMode="auto">
          <a:xfrm>
            <a:off x="538163" y="-182563"/>
            <a:ext cx="7772400" cy="1144588"/>
          </a:xfrm>
          <a:prstGeom prst="rect">
            <a:avLst/>
          </a:prstGeom>
          <a:noFill/>
          <a:ln w="9525">
            <a:noFill/>
            <a:miter lim="800000"/>
            <a:headEnd/>
            <a:tailEnd/>
          </a:ln>
        </p:spPr>
        <p:txBody>
          <a:bodyPr anchor="b"/>
          <a:lstStyle/>
          <a:p>
            <a:pPr eaLnBrk="0" hangingPunct="0">
              <a:spcBef>
                <a:spcPct val="0"/>
              </a:spcBef>
              <a:buClrTx/>
              <a:buFont typeface="Wingdings 2" panose="05020102010507070707" pitchFamily="18" charset="2"/>
              <a:buNone/>
              <a:defRPr/>
            </a:pPr>
            <a:r>
              <a:rPr lang="en-US" sz="3600" dirty="0">
                <a:solidFill>
                  <a:srgbClr val="FF0000"/>
                </a:solidFill>
              </a:rPr>
              <a:t>Ring-Barrier Phase Structure</a:t>
            </a:r>
            <a:endParaRPr lang="en-US" sz="3600" kern="0" dirty="0">
              <a:solidFill>
                <a:srgbClr val="FF0000"/>
              </a:solidFill>
              <a:latin typeface="+mj-lt"/>
              <a:ea typeface="+mj-ea"/>
              <a:cs typeface="+mj-cs"/>
            </a:endParaRPr>
          </a:p>
        </p:txBody>
      </p:sp>
      <p:sp>
        <p:nvSpPr>
          <p:cNvPr id="13317" name="Rectangle 4"/>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endParaRPr lang="en-US" altLang="en-US"/>
          </a:p>
        </p:txBody>
      </p:sp>
      <p:sp>
        <p:nvSpPr>
          <p:cNvPr id="13318" name="Rectangle 5"/>
          <p:cNvSpPr>
            <a:spLocks noChangeArrowheads="1"/>
          </p:cNvSpPr>
          <p:nvPr/>
        </p:nvSpPr>
        <p:spPr bwMode="auto">
          <a:xfrm>
            <a:off x="0" y="8286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endParaRPr lang="en-US" altLang="en-US"/>
          </a:p>
        </p:txBody>
      </p:sp>
      <p:pic>
        <p:nvPicPr>
          <p:cNvPr id="13319" name="Picture 7" descr="Ring-barri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4688" y="3908425"/>
            <a:ext cx="3779837"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11"/>
          <p:cNvSpPr>
            <a:spLocks noChangeArrowheads="1"/>
          </p:cNvSpPr>
          <p:nvPr/>
        </p:nvSpPr>
        <p:spPr bwMode="auto">
          <a:xfrm>
            <a:off x="4678363" y="3946525"/>
            <a:ext cx="1871662"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r>
              <a:rPr lang="en-US" altLang="en-US" sz="1600">
                <a:cs typeface="Tahoma" panose="020B0604030504040204" pitchFamily="34" charset="0"/>
              </a:rPr>
              <a:t>Split summations:</a:t>
            </a: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1+2+3+4 = C</a:t>
            </a: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5+6+7+8 = C</a:t>
            </a:r>
          </a:p>
          <a:p>
            <a:pPr eaLnBrk="1" hangingPunct="1">
              <a:buFont typeface="Wingdings 2" panose="05020102010507070707" pitchFamily="18" charset="2"/>
              <a:buNone/>
            </a:pPr>
            <a:endParaRPr lang="en-US" altLang="en-US" sz="1600">
              <a:cs typeface="Tahoma" panose="020B0604030504040204" pitchFamily="34" charset="0"/>
            </a:endParaRPr>
          </a:p>
          <a:p>
            <a:pPr eaLnBrk="1" hangingPunct="1">
              <a:buFont typeface="Wingdings 2" panose="05020102010507070707" pitchFamily="18" charset="2"/>
              <a:buNone/>
            </a:pPr>
            <a:r>
              <a:rPr lang="en-US" altLang="en-US" sz="1600" b="1">
                <a:solidFill>
                  <a:srgbClr val="FF0000"/>
                </a:solidFill>
                <a:cs typeface="Tahoma" panose="020B0604030504040204" pitchFamily="34" charset="0"/>
              </a:rPr>
              <a:t>Exceptions?</a:t>
            </a:r>
            <a:endParaRPr lang="en-US" altLang="en-US" sz="1600" b="1">
              <a:solidFill>
                <a:srgbClr val="FF0000"/>
              </a:solidFill>
            </a:endParaRPr>
          </a:p>
        </p:txBody>
      </p:sp>
      <p:sp>
        <p:nvSpPr>
          <p:cNvPr id="13321" name="Rectangle 9"/>
          <p:cNvSpPr>
            <a:spLocks noChangeArrowheads="1"/>
          </p:cNvSpPr>
          <p:nvPr/>
        </p:nvSpPr>
        <p:spPr bwMode="auto">
          <a:xfrm>
            <a:off x="6688138" y="3940175"/>
            <a:ext cx="1690687"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1+2 = </a:t>
            </a:r>
            <a:r>
              <a:rPr lang="el-GR" altLang="en-US" sz="1600">
                <a:cs typeface="Tahoma" panose="020B0604030504040204" pitchFamily="34" charset="0"/>
              </a:rPr>
              <a:t>Φ</a:t>
            </a:r>
            <a:r>
              <a:rPr lang="en-US" altLang="en-US" sz="1600">
                <a:cs typeface="Tahoma" panose="020B0604030504040204" pitchFamily="34" charset="0"/>
              </a:rPr>
              <a:t> 5+6</a:t>
            </a: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3+4 = </a:t>
            </a:r>
            <a:r>
              <a:rPr lang="el-GR" altLang="en-US" sz="1600">
                <a:cs typeface="Tahoma" panose="020B0604030504040204" pitchFamily="34" charset="0"/>
              </a:rPr>
              <a:t>Φ</a:t>
            </a:r>
            <a:r>
              <a:rPr lang="en-US" altLang="en-US" sz="1600">
                <a:cs typeface="Tahoma" panose="020B0604030504040204" pitchFamily="34" charset="0"/>
              </a:rPr>
              <a:t> 7+8</a:t>
            </a:r>
            <a:endParaRPr lang="en-US" altLang="en-US" sz="1600"/>
          </a:p>
        </p:txBody>
      </p:sp>
      <p:pic>
        <p:nvPicPr>
          <p:cNvPr id="13322" name="Picture 10" descr="RBC screensho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11800"/>
            <a:ext cx="9144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454775" y="4817158"/>
            <a:ext cx="2381250" cy="646331"/>
          </a:xfrm>
          <a:prstGeom prst="rect">
            <a:avLst/>
          </a:prstGeom>
          <a:solidFill>
            <a:schemeClr val="bg1">
              <a:lumMod val="95000"/>
            </a:schemeClr>
          </a:solidFill>
        </p:spPr>
        <p:txBody>
          <a:bodyPr wrap="square">
            <a:spAutoFit/>
          </a:bodyPr>
          <a:lstStyle/>
          <a:p>
            <a:r>
              <a:rPr lang="en-US" dirty="0"/>
              <a:t>Contributing Author: </a:t>
            </a:r>
          </a:p>
          <a:p>
            <a:r>
              <a:rPr lang="en-US" dirty="0"/>
              <a:t>Dr. Milan </a:t>
            </a:r>
            <a:r>
              <a:rPr lang="en-US" dirty="0" err="1"/>
              <a:t>Zlatkovic</a:t>
            </a:r>
            <a:endParaRPr lang="en-US" dirty="0"/>
          </a:p>
        </p:txBody>
      </p:sp>
    </p:spTree>
    <p:extLst>
      <p:ext uri="{BB962C8B-B14F-4D97-AF65-F5344CB8AC3E}">
        <p14:creationId xmlns:p14="http://schemas.microsoft.com/office/powerpoint/2010/main" val="37693189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9176"/>
            <a:ext cx="7772400" cy="1470025"/>
          </a:xfrm>
        </p:spPr>
        <p:txBody>
          <a:bodyPr/>
          <a:lstStyle/>
          <a:p>
            <a:r>
              <a:rPr lang="en-US" sz="2800" b="1" dirty="0">
                <a:latin typeface="Arial"/>
                <a:cs typeface="Arial"/>
              </a:rPr>
              <a:t>7.4 </a:t>
            </a:r>
            <a:br>
              <a:rPr lang="en-US" sz="2800" b="1" dirty="0">
                <a:latin typeface="Arial"/>
                <a:cs typeface="Arial"/>
              </a:rPr>
            </a:br>
            <a:r>
              <a:rPr lang="en-US" sz="2800" dirty="0"/>
              <a:t>QEM (Signal Quick Estimation Method) Application</a:t>
            </a:r>
          </a:p>
        </p:txBody>
      </p:sp>
      <p:sp>
        <p:nvSpPr>
          <p:cNvPr id="3" name="Subtitle 2"/>
          <p:cNvSpPr>
            <a:spLocks noGrp="1"/>
          </p:cNvSpPr>
          <p:nvPr>
            <p:ph type="subTitle" idx="1"/>
          </p:nvPr>
        </p:nvSpPr>
        <p:spPr>
          <a:xfrm>
            <a:off x="392641" y="2160058"/>
            <a:ext cx="6400800" cy="1752600"/>
          </a:xfrm>
        </p:spPr>
        <p:txBody>
          <a:bodyPr/>
          <a:lstStyle/>
          <a:p>
            <a:r>
              <a:rPr lang="en-US" sz="1800" dirty="0"/>
              <a:t>Contributing Author: </a:t>
            </a:r>
          </a:p>
          <a:p>
            <a:r>
              <a:rPr lang="en-US" sz="1800" dirty="0"/>
              <a:t>Dr. Milan </a:t>
            </a:r>
            <a:r>
              <a:rPr lang="en-US" sz="1800" dirty="0" err="1"/>
              <a:t>Zlatkovic</a:t>
            </a:r>
            <a:endParaRPr lang="en-US" sz="1800" dirty="0"/>
          </a:p>
          <a:p>
            <a:r>
              <a:rPr lang="en-US" sz="1800" dirty="0"/>
              <a:t>Assistant Professor, </a:t>
            </a:r>
            <a:r>
              <a:rPr lang="en-US" sz="1800" dirty="0">
                <a:hlinkClick r:id="rId2"/>
              </a:rPr>
              <a:t>University of Wyoming</a:t>
            </a:r>
            <a:endParaRPr lang="en-US" sz="1800" dirty="0"/>
          </a:p>
          <a:p>
            <a:r>
              <a:rPr lang="en-US" sz="1800" dirty="0">
                <a:hlinkClick r:id="rId3"/>
              </a:rPr>
              <a:t>http://www.uwyo.edu/civil/faculty_staff/faculty/milan-zlatkovic/index.html</a:t>
            </a:r>
            <a:endParaRPr lang="en-US" sz="1800" dirty="0"/>
          </a:p>
          <a:p>
            <a:endParaRPr lang="en-US" sz="1800" dirty="0"/>
          </a:p>
          <a:p>
            <a:endParaRPr lang="en-US" sz="1800" dirty="0"/>
          </a:p>
          <a:p>
            <a:r>
              <a:rPr lang="en-US" sz="1800" dirty="0"/>
              <a:t>Reference: </a:t>
            </a:r>
          </a:p>
          <a:p>
            <a:r>
              <a:rPr lang="en-US" sz="1800" dirty="0"/>
              <a:t>Integration of signal timing estimation model and dynamic traffic assignment in feedback loops: system design and case study</a:t>
            </a:r>
          </a:p>
          <a:p>
            <a:r>
              <a:rPr lang="en-US" sz="1800" dirty="0"/>
              <a:t>Milan </a:t>
            </a:r>
            <a:r>
              <a:rPr lang="en-US" sz="1800" dirty="0" err="1"/>
              <a:t>Zlatkovic</a:t>
            </a:r>
            <a:r>
              <a:rPr lang="en-US" sz="1800" dirty="0"/>
              <a:t>, Xuesong Zhou</a:t>
            </a:r>
          </a:p>
          <a:p>
            <a:r>
              <a:rPr lang="en-US" sz="1800" dirty="0"/>
              <a:t>Journal of Advanced Transportation 49 (6), 683-699, 2015</a:t>
            </a:r>
          </a:p>
          <a:p>
            <a:endParaRPr lang="en-US" sz="1800" dirty="0"/>
          </a:p>
          <a:p>
            <a:endParaRPr lang="en-US" sz="1800" dirty="0"/>
          </a:p>
        </p:txBody>
      </p:sp>
      <p:pic>
        <p:nvPicPr>
          <p:cNvPr id="6146" name="Picture 2" descr="Milan Zlatkov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3441" y="1566333"/>
            <a:ext cx="2143125"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771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a:xfrm>
            <a:off x="8136468" y="6383867"/>
            <a:ext cx="999596" cy="475721"/>
          </a:xfrm>
        </p:spPr>
        <p:txBody>
          <a:bodyPr/>
          <a:lstStyle/>
          <a:p>
            <a:fld id="{5ED9B224-F6ED-4B00-A163-C617FF633513}" type="slidenum">
              <a:rPr lang="en-US" altLang="en-US" smtClean="0"/>
              <a:pPr/>
              <a:t>233</a:t>
            </a:fld>
            <a:endParaRPr lang="en-US" altLang="en-US" dirty="0"/>
          </a:p>
        </p:txBody>
      </p:sp>
      <p:pic>
        <p:nvPicPr>
          <p:cNvPr id="6" name="Picture 5"/>
          <p:cNvPicPr>
            <a:picLocks noChangeAspect="1"/>
          </p:cNvPicPr>
          <p:nvPr/>
        </p:nvPicPr>
        <p:blipFill>
          <a:blip r:embed="rId2"/>
          <a:stretch>
            <a:fillRect/>
          </a:stretch>
        </p:blipFill>
        <p:spPr>
          <a:xfrm>
            <a:off x="158262" y="792506"/>
            <a:ext cx="8837603" cy="5015627"/>
          </a:xfrm>
          <a:prstGeom prst="rect">
            <a:avLst/>
          </a:prstGeom>
        </p:spPr>
      </p:pic>
    </p:spTree>
    <p:extLst>
      <p:ext uri="{BB962C8B-B14F-4D97-AF65-F5344CB8AC3E}">
        <p14:creationId xmlns:p14="http://schemas.microsoft.com/office/powerpoint/2010/main" val="77222363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Overview</a:t>
            </a:r>
          </a:p>
        </p:txBody>
      </p:sp>
      <p:sp>
        <p:nvSpPr>
          <p:cNvPr id="3" name="Content Placeholder 2"/>
          <p:cNvSpPr>
            <a:spLocks noGrp="1"/>
          </p:cNvSpPr>
          <p:nvPr>
            <p:ph idx="1"/>
          </p:nvPr>
        </p:nvSpPr>
        <p:spPr>
          <a:xfrm>
            <a:off x="457200" y="1219200"/>
            <a:ext cx="8229600" cy="5486400"/>
          </a:xfrm>
        </p:spPr>
        <p:txBody>
          <a:bodyPr>
            <a:normAutofit fontScale="92500" lnSpcReduction="20000"/>
          </a:bodyPr>
          <a:lstStyle/>
          <a:p>
            <a:pPr marL="342900" lvl="1" indent="-342900">
              <a:buFont typeface="Wingdings" pitchFamily="2" charset="2"/>
              <a:buChar char="Ø"/>
            </a:pPr>
            <a:r>
              <a:rPr lang="en-US" sz="2600" dirty="0">
                <a:solidFill>
                  <a:srgbClr val="FF0000"/>
                </a:solidFill>
              </a:rPr>
              <a:t>Challenges for Planners:</a:t>
            </a:r>
          </a:p>
          <a:p>
            <a:pPr marL="742950" lvl="2" indent="-342900">
              <a:buFont typeface="Wingdings" pitchFamily="2" charset="2"/>
              <a:buChar char="Ø"/>
            </a:pPr>
            <a:r>
              <a:rPr lang="en-US" sz="2200" dirty="0">
                <a:solidFill>
                  <a:srgbClr val="FF0000"/>
                </a:solidFill>
              </a:rPr>
              <a:t>How to obtain signal data? Especially for future year with dramatically changed traffic pattern??</a:t>
            </a:r>
          </a:p>
          <a:p>
            <a:pPr marL="742950" lvl="2" indent="-342900">
              <a:buFont typeface="Wingdings" pitchFamily="2" charset="2"/>
              <a:buChar char="Ø"/>
            </a:pPr>
            <a:r>
              <a:rPr lang="en-US" sz="2200" dirty="0">
                <a:solidFill>
                  <a:srgbClr val="FF0000"/>
                </a:solidFill>
              </a:rPr>
              <a:t>How do we obtain movement-specific capacity under prevailing traffic condition (e.g. different turning percentage) for a large number (100-500) of intersections?</a:t>
            </a:r>
          </a:p>
          <a:p>
            <a:pPr marL="342900" lvl="1" indent="-342900">
              <a:buFont typeface="Wingdings" pitchFamily="2" charset="2"/>
              <a:buChar char="Ø"/>
            </a:pPr>
            <a:endParaRPr lang="en-US" sz="2600" dirty="0"/>
          </a:p>
          <a:p>
            <a:pPr marL="342900" lvl="1" indent="-342900">
              <a:buFont typeface="Wingdings" pitchFamily="2" charset="2"/>
              <a:buChar char="Ø"/>
            </a:pPr>
            <a:r>
              <a:rPr lang="en-US" sz="2600" dirty="0"/>
              <a:t>The QEM_SIG Excel spreadsheet that accompanies </a:t>
            </a:r>
            <a:r>
              <a:rPr lang="en-US" sz="2600" dirty="0" err="1"/>
              <a:t>NeXTA</a:t>
            </a:r>
            <a:r>
              <a:rPr lang="en-US" sz="2600" dirty="0"/>
              <a:t> represents a computational engine for estimating signalized intersections operation</a:t>
            </a:r>
          </a:p>
          <a:p>
            <a:pPr marL="342900" lvl="1" indent="-342900">
              <a:buFont typeface="Wingdings" pitchFamily="2" charset="2"/>
              <a:buChar char="Ø"/>
            </a:pPr>
            <a:r>
              <a:rPr lang="en-US" sz="2600" dirty="0"/>
              <a:t>It relies on HCM 2010 and additional methodologies for computing parameters of signalized intersections </a:t>
            </a:r>
          </a:p>
          <a:p>
            <a:pPr marL="342900" lvl="1" indent="-342900">
              <a:buFont typeface="Wingdings" pitchFamily="2" charset="2"/>
              <a:buChar char="Ø"/>
            </a:pPr>
            <a:r>
              <a:rPr lang="en-US" sz="2600" dirty="0"/>
              <a:t>Can be used as a stand-alone application, or integrated with </a:t>
            </a:r>
            <a:r>
              <a:rPr lang="en-US" sz="2600" dirty="0" err="1"/>
              <a:t>NeXTA</a:t>
            </a:r>
            <a:endParaRPr lang="en-US" sz="2600" dirty="0"/>
          </a:p>
          <a:p>
            <a:pPr marL="342900" lvl="1" indent="-342900">
              <a:buFont typeface="Wingdings" pitchFamily="2" charset="2"/>
              <a:buChar char="Ø"/>
            </a:pPr>
            <a:r>
              <a:rPr lang="en-US" sz="2600" dirty="0"/>
              <a:t>It is an open-source Excel application with friendly GUI for data input and viewing results</a:t>
            </a:r>
          </a:p>
        </p:txBody>
      </p:sp>
    </p:spTree>
    <p:extLst>
      <p:ext uri="{BB962C8B-B14F-4D97-AF65-F5344CB8AC3E}">
        <p14:creationId xmlns:p14="http://schemas.microsoft.com/office/powerpoint/2010/main" val="303101646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Sections</a:t>
            </a:r>
          </a:p>
        </p:txBody>
      </p:sp>
      <p:sp>
        <p:nvSpPr>
          <p:cNvPr id="3" name="Content Placeholder 2"/>
          <p:cNvSpPr>
            <a:spLocks noGrp="1"/>
          </p:cNvSpPr>
          <p:nvPr>
            <p:ph idx="1"/>
          </p:nvPr>
        </p:nvSpPr>
        <p:spPr>
          <a:xfrm>
            <a:off x="457200" y="1219200"/>
            <a:ext cx="8382000" cy="5486400"/>
          </a:xfrm>
        </p:spPr>
        <p:txBody>
          <a:bodyPr>
            <a:normAutofit fontScale="92500"/>
          </a:bodyPr>
          <a:lstStyle/>
          <a:p>
            <a:pPr marL="342900" lvl="1" indent="-342900">
              <a:buFont typeface="Wingdings" pitchFamily="2" charset="2"/>
              <a:buChar char="Ø"/>
            </a:pPr>
            <a:r>
              <a:rPr lang="en-US" sz="2600" dirty="0"/>
              <a:t>Sheet 1 – input/output sheet for communication with </a:t>
            </a:r>
            <a:r>
              <a:rPr lang="en-US" sz="2600" dirty="0" err="1"/>
              <a:t>NeXTA</a:t>
            </a:r>
            <a:endParaRPr lang="en-US" sz="2600" dirty="0"/>
          </a:p>
          <a:p>
            <a:pPr marL="342900" lvl="1" indent="-342900">
              <a:buFont typeface="Wingdings" pitchFamily="2" charset="2"/>
              <a:buChar char="Ø"/>
            </a:pPr>
            <a:r>
              <a:rPr lang="en-US" sz="2600" dirty="0"/>
              <a:t>Input sheet – data input section; this is the only section where the user needs to input intersection data</a:t>
            </a:r>
          </a:p>
          <a:p>
            <a:pPr marL="342900" lvl="1" indent="-342900">
              <a:buFont typeface="Wingdings" pitchFamily="2" charset="2"/>
              <a:buChar char="Ø"/>
            </a:pPr>
            <a:r>
              <a:rPr lang="en-US" sz="2600" dirty="0"/>
              <a:t>Phase designation – assigns phases to intersection movements, determines left turn treatment and defines ring-barrier structure</a:t>
            </a:r>
          </a:p>
          <a:p>
            <a:pPr marL="342900" lvl="1" indent="-342900">
              <a:buFont typeface="Wingdings" pitchFamily="2" charset="2"/>
              <a:buChar char="Ø"/>
            </a:pPr>
            <a:r>
              <a:rPr lang="en-US" sz="2600" dirty="0"/>
              <a:t>Lane volumes – calculation of lane volumes (HCM 2010 Chapter 31)</a:t>
            </a:r>
          </a:p>
          <a:p>
            <a:pPr marL="342900" lvl="1" indent="-342900">
              <a:buFont typeface="Wingdings" pitchFamily="2" charset="2"/>
              <a:buChar char="Ø"/>
            </a:pPr>
            <a:r>
              <a:rPr lang="en-US" sz="2600" dirty="0"/>
              <a:t>Phase calculation – calculation of the cycle length, green time (splits) allocations, movement capacities, V/C ratios, and Levels of Service (LOS)</a:t>
            </a:r>
          </a:p>
          <a:p>
            <a:pPr marL="342900" lvl="1" indent="-342900">
              <a:buFont typeface="Wingdings" pitchFamily="2" charset="2"/>
              <a:buChar char="Ø"/>
            </a:pPr>
            <a:r>
              <a:rPr lang="en-US" sz="2600" dirty="0"/>
              <a:t>Phasing – calculates phasing data for correct export to Synchro</a:t>
            </a:r>
          </a:p>
          <a:p>
            <a:pPr marL="342900" lvl="1" indent="-342900">
              <a:buFont typeface="Wingdings" pitchFamily="2" charset="2"/>
              <a:buChar char="Ø"/>
            </a:pPr>
            <a:r>
              <a:rPr lang="en-US" sz="2600" dirty="0"/>
              <a:t>Summary sheet – output sheet with calculation results</a:t>
            </a:r>
          </a:p>
        </p:txBody>
      </p:sp>
    </p:spTree>
    <p:extLst>
      <p:ext uri="{BB962C8B-B14F-4D97-AF65-F5344CB8AC3E}">
        <p14:creationId xmlns:p14="http://schemas.microsoft.com/office/powerpoint/2010/main" val="365615078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Input Sheet 1/2</a:t>
            </a:r>
          </a:p>
        </p:txBody>
      </p:sp>
      <p:sp>
        <p:nvSpPr>
          <p:cNvPr id="3" name="Content Placeholder 2"/>
          <p:cNvSpPr>
            <a:spLocks noGrp="1"/>
          </p:cNvSpPr>
          <p:nvPr>
            <p:ph idx="1"/>
          </p:nvPr>
        </p:nvSpPr>
        <p:spPr>
          <a:xfrm>
            <a:off x="457200" y="1219200"/>
            <a:ext cx="8382000" cy="5486400"/>
          </a:xfrm>
        </p:spPr>
        <p:txBody>
          <a:bodyPr>
            <a:normAutofit lnSpcReduction="10000"/>
          </a:bodyPr>
          <a:lstStyle/>
          <a:p>
            <a:pPr marL="342900" lvl="1" indent="-342900">
              <a:buFont typeface="Wingdings" pitchFamily="2" charset="2"/>
              <a:buChar char="Ø"/>
            </a:pPr>
            <a:r>
              <a:rPr lang="en-US" sz="2600" dirty="0"/>
              <a:t>Street names – optional</a:t>
            </a:r>
          </a:p>
          <a:p>
            <a:pPr marL="342900" lvl="1" indent="-342900">
              <a:buFont typeface="Wingdings" pitchFamily="2" charset="2"/>
              <a:buChar char="Ø"/>
            </a:pPr>
            <a:r>
              <a:rPr lang="en-US" sz="2600" dirty="0"/>
              <a:t>Intersection lane configuration – required for stand-alone application; not needed for use with </a:t>
            </a:r>
            <a:r>
              <a:rPr lang="en-US" sz="2600" dirty="0" err="1"/>
              <a:t>NeXTA</a:t>
            </a:r>
            <a:endParaRPr lang="en-US" sz="2600" dirty="0"/>
          </a:p>
          <a:p>
            <a:pPr marL="342900" lvl="1" indent="-342900">
              <a:buFont typeface="Wingdings" pitchFamily="2" charset="2"/>
              <a:buChar char="Ø"/>
            </a:pPr>
            <a:r>
              <a:rPr lang="en-US" sz="2600" dirty="0"/>
              <a:t>Turning volumes for each movement – required for stand-alone application; not needed for use with </a:t>
            </a:r>
            <a:r>
              <a:rPr lang="en-US" sz="2600" dirty="0" err="1"/>
              <a:t>NeXTA</a:t>
            </a:r>
            <a:endParaRPr lang="en-US" sz="2600" dirty="0"/>
          </a:p>
          <a:p>
            <a:pPr marL="342900" lvl="1" indent="-342900">
              <a:buFont typeface="Wingdings" pitchFamily="2" charset="2"/>
              <a:buChar char="Ø"/>
            </a:pPr>
            <a:r>
              <a:rPr lang="en-US" sz="2600" dirty="0"/>
              <a:t>Approach through speeds – important if the speeds are greater than 45 mph; not needed for use with </a:t>
            </a:r>
            <a:r>
              <a:rPr lang="en-US" sz="2600" dirty="0" err="1"/>
              <a:t>NeXTA</a:t>
            </a:r>
            <a:endParaRPr lang="en-US" sz="2600" dirty="0"/>
          </a:p>
          <a:p>
            <a:pPr marL="342900" lvl="1" indent="-342900">
              <a:buFont typeface="Wingdings" pitchFamily="2" charset="2"/>
              <a:buChar char="Ø"/>
            </a:pPr>
            <a:r>
              <a:rPr lang="en-US" sz="2600" dirty="0"/>
              <a:t>Presence of pedestrians – should be enabled for urban intersections</a:t>
            </a:r>
          </a:p>
          <a:p>
            <a:pPr marL="342900" lvl="1" indent="-342900">
              <a:buFont typeface="Wingdings" pitchFamily="2" charset="2"/>
              <a:buChar char="Ø"/>
            </a:pPr>
            <a:r>
              <a:rPr lang="en-US" sz="2600" dirty="0"/>
              <a:t>Manual selection of left turn treatment – optional for stand-alone application; not needed for use with </a:t>
            </a:r>
            <a:r>
              <a:rPr lang="en-US" sz="2600" dirty="0" err="1"/>
              <a:t>NeXTA</a:t>
            </a:r>
            <a:endParaRPr lang="en-US" sz="2600" dirty="0"/>
          </a:p>
          <a:p>
            <a:pPr marL="342900" lvl="1" indent="-342900">
              <a:buFont typeface="Wingdings" pitchFamily="2" charset="2"/>
              <a:buChar char="Ø"/>
            </a:pPr>
            <a:r>
              <a:rPr lang="en-US" sz="2600" dirty="0"/>
              <a:t>Right Turn on Red (RTOR %) – 50-75% for exclusive right turn lanes, &lt; 10% for shared</a:t>
            </a:r>
          </a:p>
        </p:txBody>
      </p:sp>
    </p:spTree>
    <p:extLst>
      <p:ext uri="{BB962C8B-B14F-4D97-AF65-F5344CB8AC3E}">
        <p14:creationId xmlns:p14="http://schemas.microsoft.com/office/powerpoint/2010/main" val="154201294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Input Sheet 2/2</a:t>
            </a:r>
          </a:p>
        </p:txBody>
      </p:sp>
      <p:sp>
        <p:nvSpPr>
          <p:cNvPr id="3" name="Content Placeholder 2"/>
          <p:cNvSpPr>
            <a:spLocks noGrp="1"/>
          </p:cNvSpPr>
          <p:nvPr>
            <p:ph idx="1"/>
          </p:nvPr>
        </p:nvSpPr>
        <p:spPr>
          <a:xfrm>
            <a:off x="457200" y="1219200"/>
            <a:ext cx="8382000" cy="5486400"/>
          </a:xfrm>
        </p:spPr>
        <p:txBody>
          <a:bodyPr>
            <a:normAutofit lnSpcReduction="10000"/>
          </a:bodyPr>
          <a:lstStyle/>
          <a:p>
            <a:pPr marL="342900" lvl="1" indent="-342900">
              <a:buFont typeface="Wingdings" pitchFamily="2" charset="2"/>
              <a:buChar char="Ø"/>
            </a:pPr>
            <a:r>
              <a:rPr lang="en-US" sz="2600" dirty="0"/>
              <a:t>Ideal saturation flow rate (Ideal So) – default value = 1900 </a:t>
            </a:r>
            <a:r>
              <a:rPr lang="en-US" sz="2600" dirty="0" err="1"/>
              <a:t>vphpl</a:t>
            </a:r>
            <a:r>
              <a:rPr lang="en-US" sz="2600" dirty="0"/>
              <a:t>; can be changed to reflect local conditions</a:t>
            </a:r>
          </a:p>
          <a:p>
            <a:pPr marL="342900" lvl="1" indent="-342900">
              <a:buFont typeface="Wingdings" pitchFamily="2" charset="2"/>
              <a:buChar char="Ø"/>
            </a:pPr>
            <a:r>
              <a:rPr lang="en-US" sz="2600" dirty="0"/>
              <a:t>Peak Hour Factor (PHF) – should be entered if known; otherwise, a default value of 0.9 can be used</a:t>
            </a:r>
          </a:p>
          <a:p>
            <a:pPr marL="342900" lvl="1" indent="-342900">
              <a:buFont typeface="Wingdings" pitchFamily="2" charset="2"/>
              <a:buChar char="Ø"/>
            </a:pPr>
            <a:r>
              <a:rPr lang="en-US" sz="2600" dirty="0"/>
              <a:t>Percentage of heavy vehicles (HGV %) – should be entered for local conditions; otherwise, a default value of 3% can be used</a:t>
            </a:r>
          </a:p>
          <a:p>
            <a:pPr marL="342900" lvl="1" indent="-342900">
              <a:buFont typeface="Wingdings" pitchFamily="2" charset="2"/>
              <a:buChar char="Ø"/>
            </a:pPr>
            <a:r>
              <a:rPr lang="en-US" sz="2600" dirty="0"/>
              <a:t>Lost Time (s) per phase – 4 seconds by default; can be changed to reflect local conditions</a:t>
            </a:r>
          </a:p>
          <a:p>
            <a:pPr marL="342900" lvl="1" indent="-342900">
              <a:buFont typeface="Wingdings" pitchFamily="2" charset="2"/>
              <a:buChar char="Ø"/>
            </a:pPr>
            <a:r>
              <a:rPr lang="en-US" sz="2600" dirty="0"/>
              <a:t>Area Type selection – “CBD” (Central business district) and “Other”; should be selected for the analyzed network</a:t>
            </a:r>
          </a:p>
          <a:p>
            <a:pPr marL="342900" lvl="1" indent="-342900">
              <a:buFont typeface="Wingdings" pitchFamily="2" charset="2"/>
              <a:buChar char="Ø"/>
            </a:pPr>
            <a:r>
              <a:rPr lang="en-US" sz="2600" dirty="0"/>
              <a:t>Minimum and maximum desired cycle lengths – by default, the cycle length is between 40 s (minimum) and 150 s (maximum)</a:t>
            </a:r>
          </a:p>
        </p:txBody>
      </p:sp>
    </p:spTree>
    <p:extLst>
      <p:ext uri="{BB962C8B-B14F-4D97-AF65-F5344CB8AC3E}">
        <p14:creationId xmlns:p14="http://schemas.microsoft.com/office/powerpoint/2010/main" val="38286586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238</a:t>
            </a:fld>
            <a:endParaRPr lang="en-US" altLang="en-US" dirty="0"/>
          </a:p>
        </p:txBody>
      </p:sp>
      <p:pic>
        <p:nvPicPr>
          <p:cNvPr id="5" name="Picture 4"/>
          <p:cNvPicPr>
            <a:picLocks noChangeAspect="1"/>
          </p:cNvPicPr>
          <p:nvPr/>
        </p:nvPicPr>
        <p:blipFill>
          <a:blip r:embed="rId2"/>
          <a:stretch>
            <a:fillRect/>
          </a:stretch>
        </p:blipFill>
        <p:spPr>
          <a:xfrm>
            <a:off x="321732" y="141698"/>
            <a:ext cx="6366933" cy="6455158"/>
          </a:xfrm>
          <a:prstGeom prst="rect">
            <a:avLst/>
          </a:prstGeom>
        </p:spPr>
      </p:pic>
    </p:spTree>
    <p:extLst>
      <p:ext uri="{BB962C8B-B14F-4D97-AF65-F5344CB8AC3E}">
        <p14:creationId xmlns:p14="http://schemas.microsoft.com/office/powerpoint/2010/main" val="39535982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239</a:t>
            </a:fld>
            <a:endParaRPr lang="en-US" altLang="en-US" dirty="0"/>
          </a:p>
        </p:txBody>
      </p:sp>
      <p:pic>
        <p:nvPicPr>
          <p:cNvPr id="5" name="Picture 4"/>
          <p:cNvPicPr>
            <a:picLocks noChangeAspect="1"/>
          </p:cNvPicPr>
          <p:nvPr/>
        </p:nvPicPr>
        <p:blipFill>
          <a:blip r:embed="rId2"/>
          <a:stretch>
            <a:fillRect/>
          </a:stretch>
        </p:blipFill>
        <p:spPr>
          <a:xfrm>
            <a:off x="237392" y="575562"/>
            <a:ext cx="11220816" cy="4792142"/>
          </a:xfrm>
          <a:prstGeom prst="rect">
            <a:avLst/>
          </a:prstGeom>
        </p:spPr>
      </p:pic>
    </p:spTree>
    <p:extLst>
      <p:ext uri="{BB962C8B-B14F-4D97-AF65-F5344CB8AC3E}">
        <p14:creationId xmlns:p14="http://schemas.microsoft.com/office/powerpoint/2010/main" val="409674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99480" y="852407"/>
            <a:ext cx="3564610" cy="874750"/>
          </a:xfrm>
        </p:spPr>
        <p:txBody>
          <a:bodyPr/>
          <a:lstStyle/>
          <a:p>
            <a:pPr algn="l"/>
            <a:r>
              <a:rPr lang="en-US" sz="2400" b="1" dirty="0">
                <a:latin typeface="Arial"/>
                <a:cs typeface="Arial"/>
              </a:rPr>
              <a:t>1) Fast Simulation </a:t>
            </a:r>
          </a:p>
        </p:txBody>
      </p:sp>
      <p:sp>
        <p:nvSpPr>
          <p:cNvPr id="4" name="Content Placeholder 3"/>
          <p:cNvSpPr>
            <a:spLocks noGrp="1"/>
          </p:cNvSpPr>
          <p:nvPr>
            <p:ph sz="quarter" idx="1"/>
          </p:nvPr>
        </p:nvSpPr>
        <p:spPr>
          <a:xfrm>
            <a:off x="399480" y="1603846"/>
            <a:ext cx="8229600" cy="4525963"/>
          </a:xfrm>
        </p:spPr>
        <p:txBody>
          <a:bodyPr/>
          <a:lstStyle/>
          <a:p>
            <a:pPr marL="274320" lvl="1">
              <a:spcBef>
                <a:spcPts val="600"/>
              </a:spcBef>
              <a:buClr>
                <a:schemeClr val="accent1"/>
              </a:buClr>
            </a:pPr>
            <a:r>
              <a:rPr lang="en-US" sz="2400" dirty="0">
                <a:latin typeface="Arial"/>
                <a:cs typeface="Arial"/>
              </a:rPr>
              <a:t>A rigorous and computationally efficient tool to evaluate numerous alternatives analyses</a:t>
            </a:r>
          </a:p>
          <a:p>
            <a:endParaRPr lang="en-US" dirty="0">
              <a:latin typeface="Arial"/>
              <a:cs typeface="Aria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488769"/>
            <a:ext cx="5595560" cy="41148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22840" y="2108545"/>
            <a:ext cx="2727480" cy="2954655"/>
          </a:xfrm>
          <a:prstGeom prst="rect">
            <a:avLst/>
          </a:prstGeom>
          <a:noFill/>
        </p:spPr>
        <p:txBody>
          <a:bodyPr wrap="square" rtlCol="0">
            <a:spAutoFit/>
          </a:bodyPr>
          <a:lstStyle/>
          <a:p>
            <a:r>
              <a:rPr lang="en-US" b="1" dirty="0">
                <a:latin typeface="Arial"/>
                <a:cs typeface="Arial"/>
              </a:rPr>
              <a:t>Network Statistics</a:t>
            </a:r>
          </a:p>
          <a:p>
            <a:r>
              <a:rPr lang="en-US" sz="1200" b="1" i="1" dirty="0">
                <a:latin typeface="Arial"/>
                <a:cs typeface="Arial"/>
              </a:rPr>
              <a:t>Triangle Corridor Network (NC, USA)</a:t>
            </a:r>
            <a:endParaRPr lang="en-US" sz="1200" b="1" dirty="0">
              <a:latin typeface="Arial"/>
              <a:cs typeface="Arial"/>
            </a:endParaRPr>
          </a:p>
          <a:p>
            <a:endParaRPr lang="en-US" b="1" dirty="0">
              <a:latin typeface="Arial"/>
              <a:cs typeface="Arial"/>
            </a:endParaRPr>
          </a:p>
          <a:p>
            <a:r>
              <a:rPr lang="en-US" dirty="0">
                <a:latin typeface="Arial"/>
                <a:cs typeface="Arial"/>
              </a:rPr>
              <a:t>Zones = 2,389</a:t>
            </a:r>
          </a:p>
          <a:p>
            <a:r>
              <a:rPr lang="en-US" dirty="0">
                <a:latin typeface="Arial"/>
                <a:cs typeface="Arial"/>
              </a:rPr>
              <a:t>Nodes = 9,528</a:t>
            </a:r>
          </a:p>
          <a:p>
            <a:r>
              <a:rPr lang="en-US" dirty="0">
                <a:latin typeface="Arial"/>
                <a:cs typeface="Arial"/>
              </a:rPr>
              <a:t>Links = 20,258</a:t>
            </a:r>
          </a:p>
          <a:p>
            <a:r>
              <a:rPr lang="en-US" dirty="0">
                <a:latin typeface="Arial"/>
                <a:cs typeface="Arial"/>
              </a:rPr>
              <a:t>Signals = 1,914</a:t>
            </a:r>
          </a:p>
          <a:p>
            <a:r>
              <a:rPr lang="en-US" dirty="0">
                <a:latin typeface="Arial"/>
                <a:cs typeface="Arial"/>
              </a:rPr>
              <a:t>AM Trips = 1,064,703 </a:t>
            </a:r>
          </a:p>
          <a:p>
            <a:r>
              <a:rPr lang="en-US" dirty="0">
                <a:latin typeface="Arial"/>
                <a:cs typeface="Arial"/>
              </a:rPr>
              <a:t>Households = 490,000</a:t>
            </a:r>
          </a:p>
          <a:p>
            <a:endParaRPr lang="en-US" b="1" dirty="0">
              <a:solidFill>
                <a:srgbClr val="FF0000"/>
              </a:solidFill>
              <a:latin typeface="Arial"/>
              <a:cs typeface="Arial"/>
            </a:endParaRPr>
          </a:p>
        </p:txBody>
      </p:sp>
      <p:sp>
        <p:nvSpPr>
          <p:cNvPr id="7" name="Rectangle 6"/>
          <p:cNvSpPr/>
          <p:nvPr/>
        </p:nvSpPr>
        <p:spPr>
          <a:xfrm>
            <a:off x="6172200" y="4850969"/>
            <a:ext cx="2635232" cy="646331"/>
          </a:xfrm>
          <a:prstGeom prst="rect">
            <a:avLst/>
          </a:prstGeom>
        </p:spPr>
        <p:txBody>
          <a:bodyPr wrap="none">
            <a:spAutoFit/>
          </a:bodyPr>
          <a:lstStyle/>
          <a:p>
            <a:r>
              <a:rPr lang="en-US" dirty="0">
                <a:latin typeface="Arial"/>
                <a:cs typeface="Arial"/>
              </a:rPr>
              <a:t>2 min. 45 sec. / iteration</a:t>
            </a:r>
          </a:p>
          <a:p>
            <a:r>
              <a:rPr lang="en-US" dirty="0">
                <a:latin typeface="Arial"/>
                <a:cs typeface="Arial"/>
              </a:rPr>
              <a:t>1hour for 20 iterations</a:t>
            </a:r>
          </a:p>
        </p:txBody>
      </p:sp>
      <p:sp>
        <p:nvSpPr>
          <p:cNvPr id="8" name="Rectangle 7"/>
          <p:cNvSpPr/>
          <p:nvPr/>
        </p:nvSpPr>
        <p:spPr>
          <a:xfrm>
            <a:off x="5302232" y="5765369"/>
            <a:ext cx="3505200" cy="923330"/>
          </a:xfrm>
          <a:prstGeom prst="rect">
            <a:avLst/>
          </a:prstGeom>
        </p:spPr>
        <p:txBody>
          <a:bodyPr wrap="square">
            <a:spAutoFit/>
          </a:bodyPr>
          <a:lstStyle/>
          <a:p>
            <a:r>
              <a:rPr lang="en-US" dirty="0">
                <a:latin typeface="Arial"/>
                <a:cs typeface="Arial"/>
              </a:rPr>
              <a:t>Computer System Specification:</a:t>
            </a:r>
          </a:p>
          <a:p>
            <a:pPr marL="297180" lvl="1" indent="0">
              <a:buNone/>
            </a:pPr>
            <a:r>
              <a:rPr lang="en-US" sz="1200" dirty="0">
                <a:latin typeface="Arial"/>
                <a:cs typeface="Arial"/>
              </a:rPr>
              <a:t>    CPU: Intel i7-2960XM @ 2.70 GHz *8</a:t>
            </a:r>
          </a:p>
          <a:p>
            <a:pPr marL="297180" lvl="1" indent="0">
              <a:buNone/>
            </a:pPr>
            <a:r>
              <a:rPr lang="en-US" sz="1200" dirty="0">
                <a:latin typeface="Arial"/>
                <a:cs typeface="Arial"/>
              </a:rPr>
              <a:t>    Memory: 16.0 GB</a:t>
            </a:r>
          </a:p>
          <a:p>
            <a:pPr marL="297180" lvl="1" indent="0">
              <a:buNone/>
            </a:pPr>
            <a:r>
              <a:rPr lang="en-US" sz="1200" dirty="0">
                <a:latin typeface="Arial"/>
                <a:cs typeface="Arial"/>
              </a:rPr>
              <a:t>    System Type: 64-bit Windows 7</a:t>
            </a:r>
          </a:p>
        </p:txBody>
      </p:sp>
      <p:sp>
        <p:nvSpPr>
          <p:cNvPr id="9"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24</a:t>
            </a:fld>
            <a:endParaRPr lang="en-US" altLang="en-US" sz="1400" dirty="0">
              <a:cs typeface="Arial" pitchFamily="34" charset="0"/>
            </a:endParaRPr>
          </a:p>
        </p:txBody>
      </p:sp>
      <p:sp>
        <p:nvSpPr>
          <p:cNvPr id="10" name="Title 1"/>
          <p:cNvSpPr txBox="1">
            <a:spLocks/>
          </p:cNvSpPr>
          <p:nvPr/>
        </p:nvSpPr>
        <p:spPr bwMode="auto">
          <a:xfrm>
            <a:off x="0" y="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eaLnBrk="1" fontAlgn="auto" hangingPunct="1">
              <a:spcAft>
                <a:spcPts val="0"/>
              </a:spcAft>
              <a:defRPr/>
            </a:pPr>
            <a:r>
              <a:rPr lang="en-US" sz="3200" b="1" dirty="0">
                <a:latin typeface="Arial"/>
                <a:cs typeface="Arial"/>
              </a:rPr>
              <a:t>1.2 What </a:t>
            </a:r>
            <a:r>
              <a:rPr lang="en-US" sz="3200" b="1" dirty="0" err="1">
                <a:latin typeface="Arial"/>
                <a:cs typeface="Arial"/>
              </a:rPr>
              <a:t>NeXTA</a:t>
            </a:r>
            <a:r>
              <a:rPr lang="en-US" sz="3200" b="1" dirty="0">
                <a:latin typeface="Arial"/>
                <a:cs typeface="Arial"/>
              </a:rPr>
              <a:t>/</a:t>
            </a:r>
            <a:r>
              <a:rPr lang="en-US" sz="3200" b="1" dirty="0" err="1">
                <a:latin typeface="Arial"/>
                <a:cs typeface="Arial"/>
              </a:rPr>
              <a:t>DTALite</a:t>
            </a:r>
            <a:r>
              <a:rPr lang="en-US" sz="3200" b="1" dirty="0">
                <a:latin typeface="Arial"/>
                <a:cs typeface="Arial"/>
              </a:rPr>
              <a:t> Can Do</a:t>
            </a:r>
          </a:p>
        </p:txBody>
      </p:sp>
    </p:spTree>
    <p:extLst>
      <p:ext uri="{BB962C8B-B14F-4D97-AF65-F5344CB8AC3E}">
        <p14:creationId xmlns:p14="http://schemas.microsoft.com/office/powerpoint/2010/main" val="22643645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240</a:t>
            </a:fld>
            <a:endParaRPr lang="en-US" altLang="en-US" dirty="0"/>
          </a:p>
        </p:txBody>
      </p:sp>
      <p:pic>
        <p:nvPicPr>
          <p:cNvPr id="5" name="Picture 4"/>
          <p:cNvPicPr>
            <a:picLocks noChangeAspect="1"/>
          </p:cNvPicPr>
          <p:nvPr/>
        </p:nvPicPr>
        <p:blipFill>
          <a:blip r:embed="rId2"/>
          <a:stretch>
            <a:fillRect/>
          </a:stretch>
        </p:blipFill>
        <p:spPr>
          <a:xfrm>
            <a:off x="152400" y="379413"/>
            <a:ext cx="8839200" cy="6115050"/>
          </a:xfrm>
          <a:prstGeom prst="rect">
            <a:avLst/>
          </a:prstGeom>
        </p:spPr>
      </p:pic>
    </p:spTree>
    <p:extLst>
      <p:ext uri="{BB962C8B-B14F-4D97-AF65-F5344CB8AC3E}">
        <p14:creationId xmlns:p14="http://schemas.microsoft.com/office/powerpoint/2010/main" val="117156281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EM Summary sheet.jpg"/>
          <p:cNvPicPr>
            <a:picLocks noChangeAspect="1"/>
          </p:cNvPicPr>
          <p:nvPr/>
        </p:nvPicPr>
        <p:blipFill>
          <a:blip r:embed="rId3" cstate="print"/>
          <a:stretch>
            <a:fillRect/>
          </a:stretch>
        </p:blipFill>
        <p:spPr>
          <a:xfrm>
            <a:off x="4356847" y="1524001"/>
            <a:ext cx="4787153" cy="4114800"/>
          </a:xfrm>
          <a:prstGeom prst="rect">
            <a:avLst/>
          </a:prstGeom>
        </p:spPr>
      </p:pic>
      <p:sp>
        <p:nvSpPr>
          <p:cNvPr id="2" name="Title 1"/>
          <p:cNvSpPr>
            <a:spLocks noGrp="1"/>
          </p:cNvSpPr>
          <p:nvPr>
            <p:ph type="title"/>
          </p:nvPr>
        </p:nvSpPr>
        <p:spPr/>
        <p:txBody>
          <a:bodyPr>
            <a:normAutofit/>
          </a:bodyPr>
          <a:lstStyle/>
          <a:p>
            <a:r>
              <a:rPr lang="en-US" dirty="0"/>
              <a:t>QEM Application: Summary Sheet</a:t>
            </a:r>
          </a:p>
        </p:txBody>
      </p:sp>
      <p:sp>
        <p:nvSpPr>
          <p:cNvPr id="3" name="Content Placeholder 2"/>
          <p:cNvSpPr>
            <a:spLocks noGrp="1"/>
          </p:cNvSpPr>
          <p:nvPr>
            <p:ph idx="1"/>
          </p:nvPr>
        </p:nvSpPr>
        <p:spPr>
          <a:xfrm>
            <a:off x="457200" y="1447800"/>
            <a:ext cx="8382000" cy="5257800"/>
          </a:xfrm>
        </p:spPr>
        <p:txBody>
          <a:bodyPr>
            <a:normAutofit/>
          </a:bodyPr>
          <a:lstStyle/>
          <a:p>
            <a:pPr marL="342900" lvl="1" indent="-342900">
              <a:buFont typeface="Wingdings" pitchFamily="2" charset="2"/>
              <a:buChar char="Ø"/>
            </a:pPr>
            <a:r>
              <a:rPr lang="en-US" sz="2600" dirty="0"/>
              <a:t>Turning volumes (</a:t>
            </a:r>
            <a:r>
              <a:rPr lang="en-US" sz="2600" dirty="0" err="1"/>
              <a:t>vph</a:t>
            </a:r>
            <a:r>
              <a:rPr lang="en-US" sz="2600" dirty="0"/>
              <a:t>)</a:t>
            </a:r>
          </a:p>
          <a:p>
            <a:pPr marL="342900" lvl="1" indent="-342900">
              <a:buFont typeface="Wingdings" pitchFamily="2" charset="2"/>
              <a:buChar char="Ø"/>
            </a:pPr>
            <a:r>
              <a:rPr lang="en-US" sz="2600" dirty="0"/>
              <a:t>Phase designations</a:t>
            </a:r>
          </a:p>
          <a:p>
            <a:pPr marL="342900" lvl="1" indent="-342900">
              <a:buFont typeface="Wingdings" pitchFamily="2" charset="2"/>
              <a:buChar char="Ø"/>
            </a:pPr>
            <a:r>
              <a:rPr lang="en-US" sz="2600" dirty="0"/>
              <a:t>Number of lanes</a:t>
            </a:r>
          </a:p>
          <a:p>
            <a:pPr marL="342900" lvl="1" indent="-342900">
              <a:buFont typeface="Wingdings" pitchFamily="2" charset="2"/>
              <a:buChar char="Ø"/>
            </a:pPr>
            <a:r>
              <a:rPr lang="en-US" sz="2600" dirty="0"/>
              <a:t>Split durations (s)</a:t>
            </a:r>
          </a:p>
          <a:p>
            <a:pPr marL="342900" lvl="1" indent="-342900">
              <a:buFont typeface="Wingdings" pitchFamily="2" charset="2"/>
              <a:buChar char="Ø"/>
            </a:pPr>
            <a:r>
              <a:rPr lang="en-US" sz="2600" dirty="0"/>
              <a:t>Movement capacities (</a:t>
            </a:r>
            <a:r>
              <a:rPr lang="en-US" sz="2600" dirty="0" err="1"/>
              <a:t>vph</a:t>
            </a:r>
            <a:r>
              <a:rPr lang="en-US" sz="2600" dirty="0"/>
              <a:t>)</a:t>
            </a:r>
          </a:p>
          <a:p>
            <a:pPr marL="342900" lvl="1" indent="-342900">
              <a:buFont typeface="Wingdings" pitchFamily="2" charset="2"/>
              <a:buChar char="Ø"/>
            </a:pPr>
            <a:r>
              <a:rPr lang="en-US" sz="2600" dirty="0"/>
              <a:t>V/C ratios</a:t>
            </a:r>
          </a:p>
          <a:p>
            <a:pPr marL="342900" lvl="1" indent="-342900">
              <a:buFont typeface="Wingdings" pitchFamily="2" charset="2"/>
              <a:buChar char="Ø"/>
            </a:pPr>
            <a:r>
              <a:rPr lang="en-US" sz="2600" dirty="0"/>
              <a:t>Control delays (s)</a:t>
            </a:r>
          </a:p>
          <a:p>
            <a:pPr marL="342900" lvl="1" indent="-342900">
              <a:buFont typeface="Wingdings" pitchFamily="2" charset="2"/>
              <a:buChar char="Ø"/>
            </a:pPr>
            <a:r>
              <a:rPr lang="en-US" sz="2600" dirty="0"/>
              <a:t>Intersection LOS</a:t>
            </a:r>
          </a:p>
          <a:p>
            <a:pPr marL="342900" lvl="1" indent="-342900">
              <a:buFont typeface="Wingdings" pitchFamily="2" charset="2"/>
              <a:buChar char="Ø"/>
            </a:pPr>
            <a:r>
              <a:rPr lang="en-US" sz="2600" dirty="0"/>
              <a:t>Phase data table</a:t>
            </a:r>
          </a:p>
        </p:txBody>
      </p:sp>
      <p:sp>
        <p:nvSpPr>
          <p:cNvPr id="6" name="Rectangle 5"/>
          <p:cNvSpPr/>
          <p:nvPr/>
        </p:nvSpPr>
        <p:spPr>
          <a:xfrm>
            <a:off x="4800600" y="5715000"/>
            <a:ext cx="3048000" cy="369332"/>
          </a:xfrm>
          <a:prstGeom prst="rect">
            <a:avLst/>
          </a:prstGeom>
        </p:spPr>
        <p:txBody>
          <a:bodyPr wrap="square">
            <a:spAutoFit/>
          </a:bodyPr>
          <a:lstStyle/>
          <a:p>
            <a:pPr algn="ctr"/>
            <a:r>
              <a:rPr lang="en-US" dirty="0"/>
              <a:t>Fig. 20 QEM Summary Sheet</a:t>
            </a:r>
          </a:p>
        </p:txBody>
      </p:sp>
    </p:spTree>
    <p:extLst>
      <p:ext uri="{BB962C8B-B14F-4D97-AF65-F5344CB8AC3E}">
        <p14:creationId xmlns:p14="http://schemas.microsoft.com/office/powerpoint/2010/main" val="129239328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024" y="2130425"/>
            <a:ext cx="8337176" cy="1470025"/>
          </a:xfrm>
        </p:spPr>
        <p:txBody>
          <a:bodyPr/>
          <a:lstStyle/>
          <a:p>
            <a:r>
              <a:rPr lang="en-US" b="1" dirty="0">
                <a:latin typeface="Arial"/>
                <a:cs typeface="Arial"/>
              </a:rPr>
              <a:t>Module 8: VRP Code</a:t>
            </a:r>
          </a:p>
        </p:txBody>
      </p:sp>
      <p:sp>
        <p:nvSpPr>
          <p:cNvPr id="5" name="文本框 4"/>
          <p:cNvSpPr txBox="1"/>
          <p:nvPr/>
        </p:nvSpPr>
        <p:spPr>
          <a:xfrm>
            <a:off x="276225" y="6124575"/>
            <a:ext cx="8458200" cy="276999"/>
          </a:xfrm>
          <a:prstGeom prst="rect">
            <a:avLst/>
          </a:prstGeom>
          <a:noFill/>
        </p:spPr>
        <p:txBody>
          <a:bodyPr wrap="square" rtlCol="0">
            <a:spAutoFit/>
          </a:bodyPr>
          <a:lstStyle/>
          <a:p>
            <a:pPr lvl="0" defTabSz="914400"/>
            <a:r>
              <a:rPr lang="en-US" altLang="zh-CN" sz="1200" dirty="0">
                <a:hlinkClick r:id="rId3"/>
              </a:rPr>
              <a:t>https://github.com/xzhou99/Agent-Plus/blob/master/cpp_source_code_v2_VRP/AgentPlus_VRP/AgentPlus/AgentPlus.cpp  </a:t>
            </a:r>
            <a:endParaRPr lang="zh-CN" altLang="zh-CN" sz="1200" dirty="0"/>
          </a:p>
        </p:txBody>
      </p:sp>
      <p:sp>
        <p:nvSpPr>
          <p:cNvPr id="8" name="文本框 7"/>
          <p:cNvSpPr txBox="1"/>
          <p:nvPr/>
        </p:nvSpPr>
        <p:spPr>
          <a:xfrm>
            <a:off x="121024" y="5819775"/>
            <a:ext cx="1945901" cy="369332"/>
          </a:xfrm>
          <a:prstGeom prst="rect">
            <a:avLst/>
          </a:prstGeom>
          <a:noFill/>
        </p:spPr>
        <p:txBody>
          <a:bodyPr wrap="square" rtlCol="0">
            <a:spAutoFit/>
          </a:bodyPr>
          <a:lstStyle/>
          <a:p>
            <a:r>
              <a:rPr lang="en-US" altLang="zh-CN" dirty="0"/>
              <a:t>Source code link:</a:t>
            </a:r>
            <a:endParaRPr lang="zh-CN" altLang="en-US" dirty="0"/>
          </a:p>
        </p:txBody>
      </p:sp>
    </p:spTree>
    <p:extLst>
      <p:ext uri="{BB962C8B-B14F-4D97-AF65-F5344CB8AC3E}">
        <p14:creationId xmlns:p14="http://schemas.microsoft.com/office/powerpoint/2010/main" val="289100229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77112" y="1900156"/>
            <a:ext cx="6587221" cy="3948193"/>
          </a:xfrm>
          <a:prstGeom prst="rect">
            <a:avLst/>
          </a:prstGeom>
        </p:spPr>
      </p:pic>
      <p:sp>
        <p:nvSpPr>
          <p:cNvPr id="9" name="文本框 8"/>
          <p:cNvSpPr txBox="1"/>
          <p:nvPr/>
        </p:nvSpPr>
        <p:spPr>
          <a:xfrm>
            <a:off x="175186" y="462971"/>
            <a:ext cx="7444814" cy="584775"/>
          </a:xfrm>
          <a:prstGeom prst="rect">
            <a:avLst/>
          </a:prstGeom>
          <a:noFill/>
        </p:spPr>
        <p:txBody>
          <a:bodyPr wrap="square" rtlCol="0">
            <a:spAutoFit/>
          </a:bodyPr>
          <a:lstStyle/>
          <a:p>
            <a:pPr algn="just"/>
            <a:r>
              <a:rPr lang="en-US" altLang="zh-CN" sz="3200" b="1" dirty="0" err="1">
                <a:latin typeface="Times New Roman" panose="02020603050405020304" pitchFamily="18" charset="0"/>
                <a:cs typeface="Times New Roman" panose="02020603050405020304" pitchFamily="18" charset="0"/>
              </a:rPr>
              <a:t>Lagrangian</a:t>
            </a:r>
            <a:r>
              <a:rPr lang="en-US" altLang="zh-CN" sz="3200" b="1" dirty="0">
                <a:latin typeface="Times New Roman" panose="02020603050405020304" pitchFamily="18" charset="0"/>
                <a:cs typeface="Times New Roman" panose="02020603050405020304" pitchFamily="18" charset="0"/>
              </a:rPr>
              <a:t> Relaxation Model</a:t>
            </a:r>
          </a:p>
        </p:txBody>
      </p:sp>
      <p:sp>
        <p:nvSpPr>
          <p:cNvPr id="7" name="矩形 6"/>
          <p:cNvSpPr/>
          <p:nvPr/>
        </p:nvSpPr>
        <p:spPr>
          <a:xfrm>
            <a:off x="2885570" y="2200239"/>
            <a:ext cx="3153280" cy="47625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63369" y="2200239"/>
            <a:ext cx="486281" cy="47625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76511" y="1772232"/>
            <a:ext cx="1971115" cy="553998"/>
          </a:xfrm>
          <a:prstGeom prst="rect">
            <a:avLst/>
          </a:prstGeom>
          <a:noFill/>
        </p:spPr>
        <p:txBody>
          <a:bodyPr wrap="square" rtlCol="0">
            <a:spAutoFit/>
          </a:bodyPr>
          <a:lstStyle/>
          <a:p>
            <a:pPr algn="just"/>
            <a:r>
              <a:rPr lang="en-US" altLang="zh-CN" sz="1500" dirty="0" err="1">
                <a:solidFill>
                  <a:srgbClr val="0070C0"/>
                </a:solidFill>
                <a:latin typeface="Times New Roman" panose="02020603050405020304" pitchFamily="18" charset="0"/>
                <a:cs typeface="Times New Roman" panose="02020603050405020304" pitchFamily="18" charset="0"/>
              </a:rPr>
              <a:t>Lagarangian</a:t>
            </a:r>
            <a:r>
              <a:rPr lang="en-US" altLang="zh-CN" sz="1500" dirty="0">
                <a:solidFill>
                  <a:srgbClr val="0070C0"/>
                </a:solidFill>
                <a:latin typeface="Times New Roman" panose="02020603050405020304" pitchFamily="18" charset="0"/>
                <a:cs typeface="Times New Roman" panose="02020603050405020304" pitchFamily="18" charset="0"/>
              </a:rPr>
              <a:t> Relaxation</a:t>
            </a:r>
          </a:p>
        </p:txBody>
      </p:sp>
      <p:sp>
        <p:nvSpPr>
          <p:cNvPr id="11" name="文本框 10"/>
          <p:cNvSpPr txBox="1"/>
          <p:nvPr/>
        </p:nvSpPr>
        <p:spPr>
          <a:xfrm>
            <a:off x="175186" y="2466203"/>
            <a:ext cx="2118231" cy="553998"/>
          </a:xfrm>
          <a:prstGeom prst="rect">
            <a:avLst/>
          </a:prstGeom>
          <a:noFill/>
        </p:spPr>
        <p:txBody>
          <a:bodyPr wrap="square" rtlCol="0">
            <a:spAutoFit/>
          </a:bodyPr>
          <a:lstStyle/>
          <a:p>
            <a:pPr algn="just"/>
            <a:r>
              <a:rPr lang="en-US" altLang="zh-CN" sz="1500" dirty="0" err="1">
                <a:solidFill>
                  <a:srgbClr val="00B050"/>
                </a:solidFill>
                <a:latin typeface="Times New Roman" panose="02020603050405020304" pitchFamily="18" charset="0"/>
                <a:cs typeface="Times New Roman" panose="02020603050405020304" pitchFamily="18" charset="0"/>
              </a:rPr>
              <a:t>Lagarangian</a:t>
            </a:r>
            <a:r>
              <a:rPr lang="en-US" altLang="zh-CN" sz="1500" dirty="0">
                <a:solidFill>
                  <a:srgbClr val="00B050"/>
                </a:solidFill>
                <a:latin typeface="Times New Roman" panose="02020603050405020304" pitchFamily="18" charset="0"/>
                <a:cs typeface="Times New Roman" panose="02020603050405020304" pitchFamily="18" charset="0"/>
              </a:rPr>
              <a:t> Multipliers mean passengers’ profit</a:t>
            </a:r>
          </a:p>
        </p:txBody>
      </p:sp>
    </p:spTree>
    <p:extLst>
      <p:ext uri="{BB962C8B-B14F-4D97-AF65-F5344CB8AC3E}">
        <p14:creationId xmlns:p14="http://schemas.microsoft.com/office/powerpoint/2010/main" val="422681971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05135" y="660862"/>
            <a:ext cx="1857040" cy="461665"/>
          </a:xfrm>
          <a:prstGeom prst="rect">
            <a:avLst/>
          </a:prstGeom>
          <a:noFill/>
        </p:spPr>
        <p:txBody>
          <a:bodyPr wrap="square" rtlCol="0">
            <a:spAutoFit/>
          </a:bodyPr>
          <a:lstStyle/>
          <a:p>
            <a:pPr algn="just"/>
            <a:r>
              <a:rPr lang="en-US" altLang="zh-CN" sz="2400" b="1" dirty="0">
                <a:latin typeface="Times New Roman" panose="02020603050405020304" pitchFamily="18" charset="0"/>
                <a:cs typeface="Times New Roman" panose="02020603050405020304" pitchFamily="18" charset="0"/>
              </a:rPr>
              <a:t>Input Data</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353952" y="665973"/>
            <a:ext cx="1856598" cy="461665"/>
          </a:xfrm>
          <a:prstGeom prst="rect">
            <a:avLst/>
          </a:prstGeom>
          <a:noFill/>
        </p:spPr>
        <p:txBody>
          <a:bodyPr wrap="square" rtlCol="0">
            <a:spAutoFit/>
          </a:bodyPr>
          <a:lstStyle/>
          <a:p>
            <a:pPr algn="just"/>
            <a:r>
              <a:rPr lang="en-US" altLang="zh-CN" sz="2400" b="1" dirty="0">
                <a:latin typeface="Times New Roman" panose="02020603050405020304" pitchFamily="18" charset="0"/>
                <a:cs typeface="Times New Roman" panose="02020603050405020304" pitchFamily="18" charset="0"/>
              </a:rPr>
              <a:t>Output Data</a:t>
            </a:r>
            <a:endParaRPr lang="zh-CN" altLang="en-US" sz="2400"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6353952" y="1446021"/>
            <a:ext cx="2683966" cy="1477328"/>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1. </a:t>
            </a:r>
            <a:r>
              <a:rPr lang="en-US" altLang="zh-CN" dirty="0" err="1">
                <a:latin typeface="Times New Roman" panose="02020603050405020304" pitchFamily="18" charset="0"/>
                <a:cs typeface="Times New Roman" panose="02020603050405020304" pitchFamily="18" charset="0"/>
              </a:rPr>
              <a:t>Lagrangian</a:t>
            </a:r>
            <a:r>
              <a:rPr lang="en-US" altLang="zh-CN" dirty="0">
                <a:latin typeface="Times New Roman" panose="02020603050405020304" pitchFamily="18" charset="0"/>
                <a:cs typeface="Times New Roman" panose="02020603050405020304" pitchFamily="18" charset="0"/>
              </a:rPr>
              <a:t> lower bound and primal upper bound</a:t>
            </a:r>
          </a:p>
          <a:p>
            <a:pPr algn="just"/>
            <a:r>
              <a:rPr lang="en-US" altLang="zh-CN" dirty="0">
                <a:latin typeface="Times New Roman" panose="02020603050405020304" pitchFamily="18" charset="0"/>
                <a:cs typeface="Times New Roman" panose="02020603050405020304" pitchFamily="18" charset="0"/>
              </a:rPr>
              <a:t>2. Passenger and vehicles’ assignments and time-space routes</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673123" y="4304844"/>
            <a:ext cx="4367437" cy="952549"/>
          </a:xfrm>
          <a:prstGeom prst="rect">
            <a:avLst/>
          </a:prstGeom>
        </p:spPr>
      </p:pic>
      <p:sp>
        <p:nvSpPr>
          <p:cNvPr id="14" name="文本框 13"/>
          <p:cNvSpPr txBox="1"/>
          <p:nvPr/>
        </p:nvSpPr>
        <p:spPr>
          <a:xfrm>
            <a:off x="175186" y="2062889"/>
            <a:ext cx="1336114" cy="369332"/>
          </a:xfrm>
          <a:prstGeom prst="rect">
            <a:avLst/>
          </a:prstGeom>
          <a:noFill/>
        </p:spPr>
        <p:txBody>
          <a:bodyPr wrap="square" rtlCol="0">
            <a:spAutoFit/>
          </a:bodyPr>
          <a:lstStyle/>
          <a:p>
            <a:pPr algn="just"/>
            <a:r>
              <a:rPr lang="en-US" altLang="zh-CN" b="1" dirty="0" err="1">
                <a:latin typeface="Times New Roman" panose="02020603050405020304" pitchFamily="18" charset="0"/>
                <a:cs typeface="Times New Roman" panose="02020603050405020304" pitchFamily="18" charset="0"/>
              </a:rPr>
              <a:t>Input_node</a:t>
            </a:r>
            <a:endParaRPr lang="zh-CN" altLang="en-US"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175186" y="3491151"/>
            <a:ext cx="1259914" cy="369332"/>
          </a:xfrm>
          <a:prstGeom prst="rect">
            <a:avLst/>
          </a:prstGeom>
          <a:noFill/>
        </p:spPr>
        <p:txBody>
          <a:bodyPr wrap="square" rtlCol="0">
            <a:spAutoFit/>
          </a:bodyPr>
          <a:lstStyle/>
          <a:p>
            <a:pPr algn="just"/>
            <a:r>
              <a:rPr lang="en-US" altLang="zh-CN" b="1" dirty="0" err="1">
                <a:latin typeface="Times New Roman" panose="02020603050405020304" pitchFamily="18" charset="0"/>
                <a:cs typeface="Times New Roman" panose="02020603050405020304" pitchFamily="18" charset="0"/>
              </a:rPr>
              <a:t>Input_link</a:t>
            </a:r>
            <a:endParaRPr lang="zh-CN" altLang="en-US"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175186" y="4569355"/>
            <a:ext cx="1399614" cy="369332"/>
          </a:xfrm>
          <a:prstGeom prst="rect">
            <a:avLst/>
          </a:prstGeom>
          <a:noFill/>
        </p:spPr>
        <p:txBody>
          <a:bodyPr wrap="square" rtlCol="0">
            <a:spAutoFit/>
          </a:bodyPr>
          <a:lstStyle/>
          <a:p>
            <a:pPr algn="just"/>
            <a:r>
              <a:rPr lang="en-US" altLang="zh-CN" b="1" dirty="0" err="1">
                <a:latin typeface="Times New Roman" panose="02020603050405020304" pitchFamily="18" charset="0"/>
                <a:cs typeface="Times New Roman" panose="02020603050405020304" pitchFamily="18" charset="0"/>
              </a:rPr>
              <a:t>Input_agent</a:t>
            </a:r>
            <a:endParaRPr lang="zh-CN" altLang="en-US" b="1" dirty="0">
              <a:latin typeface="Times New Roman" panose="02020603050405020304" pitchFamily="18" charset="0"/>
              <a:cs typeface="Times New Roman" panose="02020603050405020304" pitchFamily="18" charset="0"/>
            </a:endParaRPr>
          </a:p>
        </p:txBody>
      </p:sp>
      <p:pic>
        <p:nvPicPr>
          <p:cNvPr id="19" name="图片 18"/>
          <p:cNvPicPr>
            <a:picLocks noChangeAspect="1"/>
          </p:cNvPicPr>
          <p:nvPr/>
        </p:nvPicPr>
        <p:blipFill>
          <a:blip r:embed="rId3"/>
          <a:stretch>
            <a:fillRect/>
          </a:stretch>
        </p:blipFill>
        <p:spPr>
          <a:xfrm>
            <a:off x="1704749" y="1643864"/>
            <a:ext cx="4552118" cy="1435352"/>
          </a:xfrm>
          <a:prstGeom prst="rect">
            <a:avLst/>
          </a:prstGeom>
        </p:spPr>
      </p:pic>
      <p:sp>
        <p:nvSpPr>
          <p:cNvPr id="17" name="矩形 16"/>
          <p:cNvSpPr/>
          <p:nvPr/>
        </p:nvSpPr>
        <p:spPr>
          <a:xfrm>
            <a:off x="4095216" y="1632163"/>
            <a:ext cx="600075" cy="158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p:cNvSpPr txBox="1"/>
          <p:nvPr/>
        </p:nvSpPr>
        <p:spPr>
          <a:xfrm>
            <a:off x="2862705" y="1119253"/>
            <a:ext cx="2085975"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solidFill>
                  <a:srgbClr val="FF0000"/>
                </a:solidFill>
                <a:latin typeface="Times New Roman" panose="02020603050405020304" pitchFamily="18" charset="0"/>
                <a:cs typeface="Times New Roman" panose="02020603050405020304" pitchFamily="18" charset="0"/>
              </a:rPr>
              <a:t>Initial profit of passengers</a:t>
            </a:r>
            <a:endParaRPr lang="zh-CN" altLang="en-US" sz="1350" dirty="0">
              <a:solidFill>
                <a:srgbClr val="FF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4"/>
          <a:srcRect t="1900" b="58532"/>
          <a:stretch/>
        </p:blipFill>
        <p:spPr>
          <a:xfrm>
            <a:off x="1795743" y="3299984"/>
            <a:ext cx="3152937" cy="808463"/>
          </a:xfrm>
          <a:prstGeom prst="rect">
            <a:avLst/>
          </a:prstGeom>
        </p:spPr>
      </p:pic>
    </p:spTree>
    <p:extLst>
      <p:ext uri="{BB962C8B-B14F-4D97-AF65-F5344CB8AC3E}">
        <p14:creationId xmlns:p14="http://schemas.microsoft.com/office/powerpoint/2010/main" val="145533696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2406" y="181272"/>
            <a:ext cx="2867019" cy="584775"/>
          </a:xfrm>
          <a:prstGeom prst="rect">
            <a:avLst/>
          </a:prstGeom>
          <a:noFill/>
        </p:spPr>
        <p:txBody>
          <a:bodyPr wrap="square" rtlCol="0">
            <a:spAutoFit/>
          </a:bodyPr>
          <a:lstStyle/>
          <a:p>
            <a:pPr algn="just"/>
            <a:r>
              <a:rPr lang="en-US" altLang="zh-CN" sz="3200" b="1" dirty="0">
                <a:latin typeface="Times New Roman" panose="02020603050405020304" pitchFamily="18" charset="0"/>
                <a:cs typeface="Times New Roman" panose="02020603050405020304" pitchFamily="18" charset="0"/>
              </a:rPr>
              <a:t>Main functions</a:t>
            </a:r>
            <a:endParaRPr lang="zh-CN" altLang="en-US" sz="3200"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5207001" y="543558"/>
            <a:ext cx="2369723" cy="369332"/>
          </a:xfrm>
          <a:prstGeom prst="rect">
            <a:avLst/>
          </a:prstGeom>
          <a:noFill/>
        </p:spPr>
        <p:txBody>
          <a:bodyPr wrap="square" rtlCol="0">
            <a:spAutoFit/>
          </a:bodyPr>
          <a:lstStyle/>
          <a:p>
            <a:pPr algn="just"/>
            <a:r>
              <a:rPr lang="en-US" altLang="zh-CN" dirty="0" err="1">
                <a:latin typeface="Times New Roman" panose="02020603050405020304" pitchFamily="18" charset="0"/>
                <a:cs typeface="Times New Roman" panose="02020603050405020304" pitchFamily="18" charset="0"/>
              </a:rPr>
              <a:t>Generate_string_key</a:t>
            </a:r>
            <a:r>
              <a:rPr lang="en-US" altLang="zh-CN" dirty="0">
                <a:latin typeface="Times New Roman" panose="02020603050405020304" pitchFamily="18" charset="0"/>
                <a:cs typeface="Times New Roman" panose="02020603050405020304" pitchFamily="18" charset="0"/>
              </a:rPr>
              <a:t>():</a:t>
            </a:r>
          </a:p>
        </p:txBody>
      </p:sp>
      <p:pic>
        <p:nvPicPr>
          <p:cNvPr id="11" name="图片 10"/>
          <p:cNvPicPr>
            <a:picLocks noChangeAspect="1"/>
          </p:cNvPicPr>
          <p:nvPr/>
        </p:nvPicPr>
        <p:blipFill>
          <a:blip r:embed="rId2"/>
          <a:stretch>
            <a:fillRect/>
          </a:stretch>
        </p:blipFill>
        <p:spPr>
          <a:xfrm>
            <a:off x="152406" y="1016001"/>
            <a:ext cx="4063868" cy="4582405"/>
          </a:xfrm>
          <a:prstGeom prst="rect">
            <a:avLst/>
          </a:prstGeom>
        </p:spPr>
      </p:pic>
      <p:pic>
        <p:nvPicPr>
          <p:cNvPr id="2" name="图片 1"/>
          <p:cNvPicPr>
            <a:picLocks noChangeAspect="1"/>
          </p:cNvPicPr>
          <p:nvPr/>
        </p:nvPicPr>
        <p:blipFill rotWithShape="1">
          <a:blip r:embed="rId3"/>
          <a:srcRect r="37307"/>
          <a:stretch/>
        </p:blipFill>
        <p:spPr>
          <a:xfrm>
            <a:off x="4508501" y="1171832"/>
            <a:ext cx="4626777" cy="2257168"/>
          </a:xfrm>
          <a:prstGeom prst="rect">
            <a:avLst/>
          </a:prstGeom>
        </p:spPr>
      </p:pic>
      <p:sp>
        <p:nvSpPr>
          <p:cNvPr id="19" name="文本框 18"/>
          <p:cNvSpPr txBox="1"/>
          <p:nvPr/>
        </p:nvSpPr>
        <p:spPr>
          <a:xfrm>
            <a:off x="4508501" y="4530902"/>
            <a:ext cx="4438650" cy="646331"/>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Including </a:t>
            </a:r>
            <a:r>
              <a:rPr lang="en-US" altLang="zh-CN" dirty="0" err="1">
                <a:latin typeface="Times New Roman" panose="02020603050405020304" pitchFamily="18" charset="0"/>
                <a:cs typeface="Times New Roman" panose="02020603050405020304" pitchFamily="18" charset="0"/>
              </a:rPr>
              <a:t>nodeID</a:t>
            </a:r>
            <a:r>
              <a:rPr lang="en-US" altLang="zh-CN" dirty="0">
                <a:latin typeface="Times New Roman" panose="02020603050405020304" pitchFamily="18" charset="0"/>
                <a:cs typeface="Times New Roman" panose="02020603050405020304" pitchFamily="18" charset="0"/>
              </a:rPr>
              <a:t>, passenger ID, and pickup or delivery state</a:t>
            </a:r>
          </a:p>
        </p:txBody>
      </p:sp>
      <p:sp>
        <p:nvSpPr>
          <p:cNvPr id="20" name="文本框 19"/>
          <p:cNvSpPr txBox="1"/>
          <p:nvPr/>
        </p:nvSpPr>
        <p:spPr>
          <a:xfrm>
            <a:off x="4508501" y="5197550"/>
            <a:ext cx="4438650" cy="646331"/>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Convenient for visiting in dynamic programming</a:t>
            </a:r>
          </a:p>
        </p:txBody>
      </p:sp>
      <p:sp>
        <p:nvSpPr>
          <p:cNvPr id="12" name="文本框 11"/>
          <p:cNvSpPr txBox="1"/>
          <p:nvPr/>
        </p:nvSpPr>
        <p:spPr>
          <a:xfrm>
            <a:off x="4508501" y="3407052"/>
            <a:ext cx="4438650" cy="923330"/>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Such as: n4_1[1]_3[2]_4[2], means node 4 with pickup of p1, delivery of p3 and delivery of p4</a:t>
            </a:r>
          </a:p>
        </p:txBody>
      </p:sp>
    </p:spTree>
    <p:extLst>
      <p:ext uri="{BB962C8B-B14F-4D97-AF65-F5344CB8AC3E}">
        <p14:creationId xmlns:p14="http://schemas.microsoft.com/office/powerpoint/2010/main" val="64044522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2336" y="326385"/>
            <a:ext cx="2329889" cy="584775"/>
          </a:xfrm>
          <a:prstGeom prst="rect">
            <a:avLst/>
          </a:prstGeom>
          <a:noFill/>
        </p:spPr>
        <p:txBody>
          <a:bodyPr wrap="square" rtlCol="0">
            <a:spAutoFit/>
          </a:bodyPr>
          <a:lstStyle/>
          <a:p>
            <a:pPr algn="just"/>
            <a:r>
              <a:rPr lang="en-US" altLang="zh-CN" sz="3200" b="1" dirty="0">
                <a:latin typeface="Times New Roman" panose="02020603050405020304" pitchFamily="18" charset="0"/>
                <a:cs typeface="Times New Roman" panose="02020603050405020304" pitchFamily="18" charset="0"/>
              </a:rPr>
              <a:t>Main Class</a:t>
            </a:r>
          </a:p>
        </p:txBody>
      </p:sp>
      <p:graphicFrame>
        <p:nvGraphicFramePr>
          <p:cNvPr id="2" name="表格 1"/>
          <p:cNvGraphicFramePr>
            <a:graphicFrameLocks noGrp="1"/>
          </p:cNvGraphicFramePr>
          <p:nvPr/>
        </p:nvGraphicFramePr>
        <p:xfrm>
          <a:off x="180974" y="1403486"/>
          <a:ext cx="8782052" cy="3825240"/>
        </p:xfrm>
        <a:graphic>
          <a:graphicData uri="http://schemas.openxmlformats.org/drawingml/2006/table">
            <a:tbl>
              <a:tblPr firstRow="1" bandRow="1">
                <a:tableStyleId>{5C22544A-7EE6-4342-B048-85BDC9FD1C3A}</a:tableStyleId>
              </a:tblPr>
              <a:tblGrid>
                <a:gridCol w="2451102">
                  <a:extLst>
                    <a:ext uri="{9D8B030D-6E8A-4147-A177-3AD203B41FA5}">
                      <a16:colId xmlns:a16="http://schemas.microsoft.com/office/drawing/2014/main" val="20000"/>
                    </a:ext>
                  </a:extLst>
                </a:gridCol>
                <a:gridCol w="2276474">
                  <a:extLst>
                    <a:ext uri="{9D8B030D-6E8A-4147-A177-3AD203B41FA5}">
                      <a16:colId xmlns:a16="http://schemas.microsoft.com/office/drawing/2014/main" val="20001"/>
                    </a:ext>
                  </a:extLst>
                </a:gridCol>
                <a:gridCol w="2867026">
                  <a:extLst>
                    <a:ext uri="{9D8B030D-6E8A-4147-A177-3AD203B41FA5}">
                      <a16:colId xmlns:a16="http://schemas.microsoft.com/office/drawing/2014/main" val="20002"/>
                    </a:ext>
                  </a:extLst>
                </a:gridCol>
                <a:gridCol w="1187450">
                  <a:extLst>
                    <a:ext uri="{9D8B030D-6E8A-4147-A177-3AD203B41FA5}">
                      <a16:colId xmlns:a16="http://schemas.microsoft.com/office/drawing/2014/main" val="20003"/>
                    </a:ext>
                  </a:extLst>
                </a:gridCol>
              </a:tblGrid>
              <a:tr h="373265">
                <a:tc>
                  <a:txBody>
                    <a:bodyPr/>
                    <a:lstStyle/>
                    <a:p>
                      <a:pPr algn="ctr"/>
                      <a:r>
                        <a:rPr lang="en-US" altLang="zh-CN" sz="1400" dirty="0">
                          <a:latin typeface="Times New Roman" panose="02020603050405020304" pitchFamily="18" charset="0"/>
                          <a:cs typeface="Times New Roman" panose="02020603050405020304" pitchFamily="18" charset="0"/>
                        </a:rPr>
                        <a:t>Class Name</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a:latin typeface="Times New Roman" panose="02020603050405020304" pitchFamily="18" charset="0"/>
                          <a:cs typeface="Times New Roman" panose="02020603050405020304" pitchFamily="18" charset="0"/>
                        </a:rPr>
                        <a:t>Major</a:t>
                      </a:r>
                      <a:r>
                        <a:rPr lang="en-US" altLang="zh-CN" sz="1400" baseline="0" dirty="0">
                          <a:latin typeface="Times New Roman" panose="02020603050405020304" pitchFamily="18" charset="0"/>
                          <a:cs typeface="Times New Roman" panose="02020603050405020304" pitchFamily="18" charset="0"/>
                        </a:rPr>
                        <a:t> functions</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a:latin typeface="Times New Roman" panose="02020603050405020304" pitchFamily="18" charset="0"/>
                          <a:cs typeface="Times New Roman" panose="02020603050405020304" pitchFamily="18" charset="0"/>
                        </a:rPr>
                        <a:t>Major</a:t>
                      </a:r>
                      <a:r>
                        <a:rPr lang="en-US" altLang="zh-CN" sz="1400" baseline="0" dirty="0">
                          <a:latin typeface="Times New Roman" panose="02020603050405020304" pitchFamily="18" charset="0"/>
                          <a:cs typeface="Times New Roman" panose="02020603050405020304" pitchFamily="18" charset="0"/>
                        </a:rPr>
                        <a:t> variables</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a:latin typeface="Times New Roman" panose="02020603050405020304" pitchFamily="18" charset="0"/>
                          <a:cs typeface="Times New Roman" panose="02020603050405020304" pitchFamily="18" charset="0"/>
                        </a:rPr>
                        <a:t>Used</a:t>
                      </a:r>
                      <a:r>
                        <a:rPr lang="en-US" altLang="zh-CN" sz="1400" baseline="0" dirty="0">
                          <a:latin typeface="Times New Roman" panose="02020603050405020304" pitchFamily="18" charset="0"/>
                          <a:cs typeface="Times New Roman" panose="02020603050405020304" pitchFamily="18" charset="0"/>
                        </a:rPr>
                        <a:t> modules</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0"/>
                  </a:ext>
                </a:extLst>
              </a:tr>
              <a:tr h="480060">
                <a:tc>
                  <a:txBody>
                    <a:bodyPr/>
                    <a:lstStyle/>
                    <a:p>
                      <a:pPr algn="ctr"/>
                      <a:r>
                        <a:rPr lang="en-US" altLang="zh-CN" sz="1400" dirty="0"/>
                        <a:t>Node</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err="1">
                          <a:latin typeface="Times New Roman" panose="02020603050405020304" pitchFamily="18" charset="0"/>
                          <a:cs typeface="Times New Roman" panose="02020603050405020304" pitchFamily="18" charset="0"/>
                        </a:rPr>
                        <a:t>CalculateCost</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err="1">
                          <a:latin typeface="Times New Roman" panose="02020603050405020304" pitchFamily="18" charset="0"/>
                          <a:cs typeface="Times New Roman" panose="02020603050405020304" pitchFamily="18" charset="0"/>
                        </a:rPr>
                        <a:t>PassengerID</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VehicleID</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LowerBound</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UpperBound</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a:latin typeface="Times New Roman" panose="02020603050405020304" pitchFamily="18" charset="0"/>
                          <a:cs typeface="Times New Roman" panose="02020603050405020304" pitchFamily="18" charset="0"/>
                        </a:rPr>
                        <a:t>Basic</a:t>
                      </a:r>
                      <a:r>
                        <a:rPr lang="en-US" altLang="zh-CN" sz="1400" baseline="0" dirty="0">
                          <a:latin typeface="Times New Roman" panose="02020603050405020304" pitchFamily="18" charset="0"/>
                          <a:cs typeface="Times New Roman" panose="02020603050405020304" pitchFamily="18" charset="0"/>
                        </a:rPr>
                        <a:t> data</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480060">
                <a:tc>
                  <a:txBody>
                    <a:bodyPr/>
                    <a:lstStyle/>
                    <a:p>
                      <a:pPr algn="ctr"/>
                      <a:r>
                        <a:rPr lang="en-US" altLang="zh-CN" sz="1400" dirty="0" err="1">
                          <a:latin typeface="Times New Roman" panose="02020603050405020304" pitchFamily="18" charset="0"/>
                          <a:cs typeface="Times New Roman" panose="02020603050405020304" pitchFamily="18" charset="0"/>
                        </a:rPr>
                        <a:t>VRP_exchange_data</a:t>
                      </a:r>
                      <a:endParaRPr lang="en-US" altLang="zh-CN" sz="1400" dirty="0">
                        <a:latin typeface="Times New Roman" panose="02020603050405020304" pitchFamily="18" charset="0"/>
                        <a:cs typeface="Times New Roman" panose="02020603050405020304" pitchFamily="18" charset="0"/>
                      </a:endParaRPr>
                    </a:p>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//in one node</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a:latin typeface="Times New Roman" panose="02020603050405020304" pitchFamily="18" charset="0"/>
                          <a:cs typeface="Times New Roman" panose="02020603050405020304" pitchFamily="18" charset="0"/>
                        </a:rPr>
                        <a:t>AddP2VAssignment</a:t>
                      </a:r>
                    </a:p>
                    <a:p>
                      <a:pPr algn="ct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int</a:t>
                      </a:r>
                      <a:r>
                        <a:rPr lang="en-US" altLang="zh-CN" sz="1400" dirty="0">
                          <a:latin typeface="Times New Roman" panose="02020603050405020304" pitchFamily="18" charset="0"/>
                          <a:cs typeface="Times New Roman" panose="02020603050405020304" pitchFamily="18" charset="0"/>
                        </a:rPr>
                        <a:t> p, </a:t>
                      </a:r>
                      <a:r>
                        <a:rPr lang="en-US" altLang="zh-CN" sz="1400" dirty="0" err="1">
                          <a:latin typeface="Times New Roman" panose="02020603050405020304" pitchFamily="18" charset="0"/>
                          <a:cs typeface="Times New Roman" panose="02020603050405020304" pitchFamily="18" charset="0"/>
                        </a:rPr>
                        <a:t>int</a:t>
                      </a:r>
                      <a:r>
                        <a:rPr lang="en-US" altLang="zh-CN" sz="1400" dirty="0">
                          <a:latin typeface="Times New Roman" panose="02020603050405020304" pitchFamily="18" charset="0"/>
                          <a:cs typeface="Times New Roman" panose="02020603050405020304" pitchFamily="18" charset="0"/>
                        </a:rPr>
                        <a:t> v)</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err="1">
                          <a:latin typeface="Times New Roman" panose="02020603050405020304" pitchFamily="18" charset="0"/>
                          <a:cs typeface="Times New Roman" panose="02020603050405020304" pitchFamily="18" charset="0"/>
                        </a:rPr>
                        <a:t>LowerBound</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UpperBound</a:t>
                      </a:r>
                      <a:r>
                        <a:rPr lang="en-US" altLang="zh-CN" sz="1400" dirty="0">
                          <a:latin typeface="Times New Roman" panose="02020603050405020304" pitchFamily="18" charset="0"/>
                          <a:cs typeface="Times New Roman" panose="02020603050405020304" pitchFamily="18" charset="0"/>
                        </a:rPr>
                        <a:t>,</a:t>
                      </a:r>
                      <a:r>
                        <a:rPr lang="en-US" altLang="zh-CN" sz="1400" dirty="0"/>
                        <a:t> V2PAssignmentVector</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Branch &amp; Bound</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r h="891540">
                <a:tc>
                  <a:txBody>
                    <a:bodyPr/>
                    <a:lstStyle/>
                    <a:p>
                      <a:pPr algn="ctr"/>
                      <a:r>
                        <a:rPr lang="en-US" altLang="zh-CN" sz="1400" dirty="0"/>
                        <a:t>V2PAssignment</a:t>
                      </a:r>
                    </a:p>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//vehicles assigned for each p</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kern="1200" dirty="0" err="1">
                          <a:solidFill>
                            <a:schemeClr val="dk1"/>
                          </a:solidFill>
                          <a:latin typeface="+mn-lt"/>
                          <a:ea typeface="+mn-ea"/>
                          <a:cs typeface="+mn-cs"/>
                        </a:rPr>
                        <a:t>AddCompettingVehID</a:t>
                      </a:r>
                      <a:endParaRPr lang="en-US" altLang="zh-CN" sz="1400" kern="1200" dirty="0">
                        <a:solidFill>
                          <a:schemeClr val="dk1"/>
                        </a:solidFill>
                        <a:latin typeface="+mn-lt"/>
                        <a:ea typeface="+mn-ea"/>
                        <a:cs typeface="+mn-cs"/>
                      </a:endParaRPr>
                    </a:p>
                    <a:p>
                      <a:pPr algn="ctr"/>
                      <a:r>
                        <a:rPr lang="en-US" altLang="zh-CN" sz="1400" kern="1200" dirty="0">
                          <a:solidFill>
                            <a:schemeClr val="dk1"/>
                          </a:solidFill>
                          <a:latin typeface="+mn-lt"/>
                          <a:ea typeface="+mn-ea"/>
                          <a:cs typeface="+mn-cs"/>
                        </a:rPr>
                        <a:t>(</a:t>
                      </a:r>
                      <a:r>
                        <a:rPr lang="en-US" altLang="zh-CN" sz="1400" kern="1200" dirty="0" err="1">
                          <a:solidFill>
                            <a:schemeClr val="dk1"/>
                          </a:solidFill>
                          <a:latin typeface="+mn-lt"/>
                          <a:ea typeface="+mn-ea"/>
                          <a:cs typeface="+mn-cs"/>
                        </a:rPr>
                        <a:t>int</a:t>
                      </a:r>
                      <a:r>
                        <a:rPr lang="en-US" altLang="zh-CN" sz="1400" kern="1200" dirty="0">
                          <a:solidFill>
                            <a:schemeClr val="dk1"/>
                          </a:solidFill>
                          <a:latin typeface="+mn-lt"/>
                          <a:ea typeface="+mn-ea"/>
                          <a:cs typeface="+mn-cs"/>
                        </a:rPr>
                        <a:t> </a:t>
                      </a:r>
                      <a:r>
                        <a:rPr lang="en-US" altLang="zh-CN" sz="1400" kern="1200" dirty="0" err="1">
                          <a:solidFill>
                            <a:schemeClr val="dk1"/>
                          </a:solidFill>
                          <a:latin typeface="+mn-lt"/>
                          <a:ea typeface="+mn-ea"/>
                          <a:cs typeface="+mn-cs"/>
                        </a:rPr>
                        <a:t>vehicle_id</a:t>
                      </a:r>
                      <a:r>
                        <a:rPr lang="en-US" altLang="zh-CN" sz="1400" kern="1200" dirty="0">
                          <a:solidFill>
                            <a:schemeClr val="dk1"/>
                          </a:solidFill>
                          <a:latin typeface="+mn-lt"/>
                          <a:ea typeface="+mn-ea"/>
                          <a:cs typeface="+mn-cs"/>
                        </a:rPr>
                        <a:t>)</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r>
                        <a:rPr lang="en-US" altLang="zh-CN" sz="1400" dirty="0" err="1"/>
                        <a:t>input_prohibited_vehicle_id_vector</a:t>
                      </a:r>
                      <a:r>
                        <a:rPr lang="en-US" altLang="zh-CN" sz="1400" dirty="0"/>
                        <a:t>:</a:t>
                      </a:r>
                      <a:r>
                        <a:rPr lang="en-US" altLang="zh-CN" sz="1400" baseline="0" dirty="0"/>
                        <a:t> </a:t>
                      </a:r>
                      <a:r>
                        <a:rPr lang="en-US" altLang="zh-CN" sz="1400" dirty="0"/>
                        <a:t>not allowable vehicles</a:t>
                      </a:r>
                    </a:p>
                    <a:p>
                      <a:r>
                        <a:rPr lang="en-US" altLang="zh-CN" sz="1400" dirty="0" err="1"/>
                        <a:t>output_competting_vehicle_id_vector</a:t>
                      </a:r>
                      <a:r>
                        <a:rPr lang="en-US" altLang="zh-CN" sz="1400" dirty="0"/>
                        <a:t>: competing vehicles</a:t>
                      </a:r>
                      <a:endParaRPr lang="en-US" altLang="zh-C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a:latin typeface="Times New Roman" panose="02020603050405020304" pitchFamily="18" charset="0"/>
                          <a:cs typeface="Times New Roman" panose="02020603050405020304" pitchFamily="18" charset="0"/>
                        </a:rPr>
                        <a:t>Branch &amp; Bound</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3"/>
                  </a:ext>
                </a:extLst>
              </a:tr>
              <a:tr h="685800">
                <a:tc>
                  <a:txBody>
                    <a:bodyPr/>
                    <a:lstStyle/>
                    <a:p>
                      <a:pPr algn="ctr"/>
                      <a:r>
                        <a:rPr lang="en-US" altLang="zh-CN" sz="1400" dirty="0" err="1"/>
                        <a:t>CVSState</a:t>
                      </a:r>
                      <a:endParaRPr lang="en-US" altLang="zh-CN" sz="1400" dirty="0"/>
                    </a:p>
                    <a:p>
                      <a:pPr algn="ctr"/>
                      <a:r>
                        <a:rPr lang="en-US" altLang="zh-CN" sz="1400" dirty="0"/>
                        <a:t>//for vehicle scheduling states</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endParaRPr lang="zh-CN" altLang="en-US" sz="140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dirty="0" err="1"/>
                        <a:t>LabelCost</a:t>
                      </a:r>
                      <a:r>
                        <a:rPr lang="en-US" altLang="zh-CN" sz="1400" dirty="0"/>
                        <a:t>, </a:t>
                      </a:r>
                      <a:r>
                        <a:rPr lang="en-US" altLang="zh-CN" sz="1400" dirty="0" err="1"/>
                        <a:t>PrimalLabelCost</a:t>
                      </a:r>
                      <a:endParaRPr lang="en-US" altLang="zh-CN" sz="1400" dirty="0"/>
                    </a:p>
                    <a:p>
                      <a:pPr algn="ctr"/>
                      <a:r>
                        <a:rPr lang="en-US" altLang="zh-CN" sz="1400" dirty="0" err="1"/>
                        <a:t>passenger_service_state</a:t>
                      </a:r>
                      <a:endParaRPr lang="en-US" altLang="zh-C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400" dirty="0" err="1"/>
                        <a:t>C_time_indexed_state_vector</a:t>
                      </a:r>
                      <a:endParaRPr lang="zh-CN" altLang="en-US"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&amp;DP</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4"/>
                  </a:ext>
                </a:extLst>
              </a:tr>
              <a:tr h="480060">
                <a:tc>
                  <a:txBody>
                    <a:bodyPr/>
                    <a:lstStyle/>
                    <a:p>
                      <a:pPr algn="ctr"/>
                      <a:r>
                        <a:rPr lang="en-US" altLang="zh-CN" sz="1400" dirty="0" err="1"/>
                        <a:t>C_time_indexed_state_vector</a:t>
                      </a:r>
                      <a:endParaRPr lang="en-US" altLang="zh-CN" sz="1400" dirty="0"/>
                    </a:p>
                    <a:p>
                      <a:pPr algn="ct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US" altLang="zh-CN" sz="1400" kern="1200" dirty="0" err="1">
                          <a:solidFill>
                            <a:schemeClr val="dk1"/>
                          </a:solidFill>
                          <a:latin typeface="+mn-lt"/>
                          <a:ea typeface="+mn-ea"/>
                          <a:cs typeface="+mn-cs"/>
                        </a:rPr>
                        <a:t>update_state</a:t>
                      </a:r>
                      <a:endParaRPr lang="en-US" altLang="zh-CN" sz="1400" kern="1200" dirty="0">
                        <a:solidFill>
                          <a:schemeClr val="dk1"/>
                        </a:solidFill>
                        <a:latin typeface="+mn-lt"/>
                        <a:ea typeface="+mn-ea"/>
                        <a:cs typeface="+mn-cs"/>
                      </a:endParaRPr>
                    </a:p>
                    <a:p>
                      <a:pPr algn="ctr"/>
                      <a:r>
                        <a:rPr lang="en-US" altLang="zh-CN" sz="1400" kern="1200" dirty="0">
                          <a:solidFill>
                            <a:schemeClr val="dk1"/>
                          </a:solidFill>
                          <a:latin typeface="+mn-lt"/>
                          <a:ea typeface="+mn-ea"/>
                          <a:cs typeface="+mn-cs"/>
                        </a:rPr>
                        <a:t>(</a:t>
                      </a:r>
                      <a:r>
                        <a:rPr lang="en-US" altLang="zh-CN" sz="1400" kern="1200" dirty="0" err="1">
                          <a:solidFill>
                            <a:schemeClr val="dk1"/>
                          </a:solidFill>
                          <a:latin typeface="+mn-lt"/>
                          <a:ea typeface="+mn-ea"/>
                          <a:cs typeface="+mn-cs"/>
                        </a:rPr>
                        <a:t>CVSState</a:t>
                      </a:r>
                      <a:r>
                        <a:rPr lang="en-US" altLang="zh-CN" sz="1400" kern="1200" dirty="0">
                          <a:solidFill>
                            <a:schemeClr val="dk1"/>
                          </a:solidFill>
                          <a:latin typeface="+mn-lt"/>
                          <a:ea typeface="+mn-ea"/>
                          <a:cs typeface="+mn-cs"/>
                        </a:rPr>
                        <a:t> </a:t>
                      </a:r>
                      <a:r>
                        <a:rPr lang="en-US" altLang="zh-CN" sz="1400" kern="1200" dirty="0" err="1">
                          <a:solidFill>
                            <a:schemeClr val="dk1"/>
                          </a:solidFill>
                          <a:latin typeface="+mn-lt"/>
                          <a:ea typeface="+mn-ea"/>
                          <a:cs typeface="+mn-cs"/>
                        </a:rPr>
                        <a:t>new_element</a:t>
                      </a:r>
                      <a:r>
                        <a:rPr lang="en-US" altLang="zh-CN" sz="1400" kern="1200" dirty="0">
                          <a:solidFill>
                            <a:schemeClr val="dk1"/>
                          </a:solidFill>
                          <a:latin typeface="+mn-lt"/>
                          <a:ea typeface="+mn-ea"/>
                          <a:cs typeface="+mn-cs"/>
                        </a:rPr>
                        <a:t>)</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400" dirty="0" err="1"/>
                        <a:t>m_VSStateVector</a:t>
                      </a:r>
                      <a:r>
                        <a:rPr lang="en-US" altLang="zh-CN" sz="1400" dirty="0"/>
                        <a:t> //vector of </a:t>
                      </a:r>
                      <a:r>
                        <a:rPr lang="en-US" altLang="zh-CN" sz="1400" dirty="0" err="1"/>
                        <a:t>CVSState</a:t>
                      </a:r>
                      <a:endParaRPr lang="en-US" altLang="zh-CN" sz="1400" dirty="0">
                        <a:latin typeface="Times New Roman" panose="02020603050405020304" pitchFamily="18" charset="0"/>
                        <a:cs typeface="Times New Roman" panose="02020603050405020304" pitchFamily="18" charset="0"/>
                      </a:endParaRPr>
                    </a:p>
                  </a:txBody>
                  <a:tcPr marL="68580" marR="68580" marT="34290" marB="34290"/>
                </a:tc>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altLang="zh-CN" sz="1400" dirty="0">
                          <a:latin typeface="Times New Roman" panose="02020603050405020304" pitchFamily="18" charset="0"/>
                          <a:cs typeface="Times New Roman" panose="02020603050405020304" pitchFamily="18" charset="0"/>
                        </a:rPr>
                        <a:t>DP</a:t>
                      </a:r>
                      <a:endParaRPr lang="zh-CN" altLang="en-US" sz="140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0981865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64583" y="314552"/>
            <a:ext cx="3088217" cy="584775"/>
          </a:xfrm>
          <a:prstGeom prst="rect">
            <a:avLst/>
          </a:prstGeom>
          <a:noFill/>
        </p:spPr>
        <p:txBody>
          <a:bodyPr wrap="square" rtlCol="0">
            <a:spAutoFit/>
          </a:bodyPr>
          <a:lstStyle/>
          <a:p>
            <a:pPr algn="just"/>
            <a:r>
              <a:rPr lang="en-US" altLang="zh-CN" sz="3200" b="1" dirty="0">
                <a:latin typeface="Times New Roman" panose="02020603050405020304" pitchFamily="18" charset="0"/>
                <a:cs typeface="Times New Roman" panose="02020603050405020304" pitchFamily="18" charset="0"/>
              </a:rPr>
              <a:t>Main variables</a:t>
            </a:r>
            <a:endParaRPr lang="zh-CN" altLang="en-US" sz="3200" b="1" dirty="0">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355599" y="1142999"/>
          <a:ext cx="8492068" cy="4385733"/>
        </p:xfrm>
        <a:graphic>
          <a:graphicData uri="http://schemas.openxmlformats.org/drawingml/2006/table">
            <a:tbl>
              <a:tblPr firstRow="1" bandRow="1">
                <a:tableStyleId>{5C22544A-7EE6-4342-B048-85BDC9FD1C3A}</a:tableStyleId>
              </a:tblPr>
              <a:tblGrid>
                <a:gridCol w="4047068">
                  <a:extLst>
                    <a:ext uri="{9D8B030D-6E8A-4147-A177-3AD203B41FA5}">
                      <a16:colId xmlns:a16="http://schemas.microsoft.com/office/drawing/2014/main" val="20000"/>
                    </a:ext>
                  </a:extLst>
                </a:gridCol>
                <a:gridCol w="4445000">
                  <a:extLst>
                    <a:ext uri="{9D8B030D-6E8A-4147-A177-3AD203B41FA5}">
                      <a16:colId xmlns:a16="http://schemas.microsoft.com/office/drawing/2014/main" val="20001"/>
                    </a:ext>
                  </a:extLst>
                </a:gridCol>
              </a:tblGrid>
              <a:tr h="436216">
                <a:tc>
                  <a:txBody>
                    <a:bodyPr/>
                    <a:lstStyle/>
                    <a:p>
                      <a:pPr algn="ctr"/>
                      <a:r>
                        <a:rPr lang="en-US" altLang="zh-CN" sz="1800" b="1" dirty="0"/>
                        <a:t>For passengers</a:t>
                      </a:r>
                      <a:endParaRPr lang="zh-CN" altLang="en-US" sz="1800" dirty="0"/>
                    </a:p>
                  </a:txBody>
                  <a:tcPr marL="68580" marR="68580" marT="34290" marB="34290"/>
                </a:tc>
                <a:tc>
                  <a:txBody>
                    <a:bodyPr/>
                    <a:lstStyle/>
                    <a:p>
                      <a:pPr algn="ctr"/>
                      <a:r>
                        <a:rPr lang="en-US" altLang="zh-CN" sz="1800" b="1" dirty="0"/>
                        <a:t>For vehicles</a:t>
                      </a:r>
                      <a:endParaRPr lang="zh-CN" altLang="en-US" sz="1800" dirty="0"/>
                    </a:p>
                  </a:txBody>
                  <a:tcPr marL="68580" marR="68580" marT="34290" marB="34290"/>
                </a:tc>
                <a:extLst>
                  <a:ext uri="{0D108BD9-81ED-4DB2-BD59-A6C34878D82A}">
                    <a16:rowId xmlns:a16="http://schemas.microsoft.com/office/drawing/2014/main" val="10000"/>
                  </a:ext>
                </a:extLst>
              </a:tr>
              <a:tr h="1426542">
                <a:tc>
                  <a:txBody>
                    <a:bodyPr/>
                    <a:lstStyle/>
                    <a:p>
                      <a:r>
                        <a:rPr lang="en-US" altLang="zh-CN" sz="1800" dirty="0" err="1"/>
                        <a:t>g_passenger_base_profit</a:t>
                      </a:r>
                      <a:r>
                        <a:rPr lang="en-US" altLang="zh-CN" sz="1800" dirty="0"/>
                        <a:t>[</a:t>
                      </a:r>
                      <a:r>
                        <a:rPr lang="en-US" altLang="zh-CN" sz="1800" dirty="0" err="1"/>
                        <a:t>passenger_id</a:t>
                      </a:r>
                      <a:r>
                        <a:rPr lang="en-US" altLang="zh-CN" sz="1800" dirty="0"/>
                        <a:t>]</a:t>
                      </a:r>
                    </a:p>
                    <a:p>
                      <a:r>
                        <a:rPr lang="en-US" altLang="zh-CN" sz="1800" dirty="0">
                          <a:sym typeface="Wingdings" panose="05000000000000000000" pitchFamily="2" charset="2"/>
                        </a:rPr>
                        <a:t>profit of passengers (LR multipliers)</a:t>
                      </a:r>
                      <a:endParaRPr lang="zh-CN" altLang="en-US" sz="1800" dirty="0">
                        <a:latin typeface="Times New Roman" panose="02020603050405020304" pitchFamily="18" charset="0"/>
                        <a:cs typeface="Times New Roman" panose="02020603050405020304" pitchFamily="18" charset="0"/>
                      </a:endParaRPr>
                    </a:p>
                    <a:p>
                      <a:endParaRPr lang="zh-CN" altLang="en-US" sz="1800" dirty="0"/>
                    </a:p>
                  </a:txBody>
                  <a:tcPr marL="68580" marR="68580" marT="34290" marB="34290"/>
                </a:tc>
                <a:tc>
                  <a:txBody>
                    <a:bodyPr/>
                    <a:lstStyle/>
                    <a:p>
                      <a:r>
                        <a:rPr lang="en-US" altLang="zh-CN" sz="1800" dirty="0" err="1">
                          <a:latin typeface="Times New Roman" panose="02020603050405020304" pitchFamily="18" charset="0"/>
                          <a:cs typeface="Times New Roman" panose="02020603050405020304" pitchFamily="18" charset="0"/>
                        </a:rPr>
                        <a:t>g_time_dependent_state_vector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vehicle_id</a:t>
                      </a:r>
                      <a:r>
                        <a:rPr lang="en-US" altLang="zh-CN" sz="1800" dirty="0">
                          <a:latin typeface="Times New Roman" panose="02020603050405020304" pitchFamily="18" charset="0"/>
                          <a:cs typeface="Times New Roman" panose="02020603050405020304" pitchFamily="18" charset="0"/>
                        </a:rPr>
                        <a:t>][t]. </a:t>
                      </a:r>
                      <a:r>
                        <a:rPr lang="en-US" altLang="zh-CN" sz="1800" dirty="0" err="1">
                          <a:latin typeface="Times New Roman" panose="02020603050405020304" pitchFamily="18" charset="0"/>
                          <a:cs typeface="Times New Roman" panose="02020603050405020304" pitchFamily="18" charset="0"/>
                        </a:rPr>
                        <a:t>m_VSStateVector</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state vector of a vehicle</a:t>
                      </a:r>
                      <a:endParaRPr lang="zh-CN" altLang="en-US" sz="1800" dirty="0">
                        <a:latin typeface="Times New Roman" panose="02020603050405020304" pitchFamily="18" charset="0"/>
                        <a:cs typeface="Times New Roman" panose="02020603050405020304" pitchFamily="18" charset="0"/>
                      </a:endParaRPr>
                    </a:p>
                    <a:p>
                      <a:endParaRPr lang="zh-CN" altLang="en-US" sz="1800" dirty="0"/>
                    </a:p>
                  </a:txBody>
                  <a:tcPr marL="68580" marR="68580" marT="34290" marB="34290"/>
                </a:tc>
                <a:extLst>
                  <a:ext uri="{0D108BD9-81ED-4DB2-BD59-A6C34878D82A}">
                    <a16:rowId xmlns:a16="http://schemas.microsoft.com/office/drawing/2014/main" val="10001"/>
                  </a:ext>
                </a:extLst>
              </a:tr>
              <a:tr h="1096433">
                <a:tc>
                  <a:txBody>
                    <a:bodyPr/>
                    <a:lstStyle/>
                    <a:p>
                      <a:r>
                        <a:rPr lang="en-US" altLang="zh-CN" sz="1800" dirty="0" err="1"/>
                        <a:t>competing_vehicle_size</a:t>
                      </a:r>
                      <a:endParaRPr lang="en-US" altLang="zh-CN" sz="1800" dirty="0"/>
                    </a:p>
                    <a:p>
                      <a:r>
                        <a:rPr lang="en-US" altLang="zh-CN" sz="1800" dirty="0">
                          <a:sym typeface="Wingdings" panose="05000000000000000000" pitchFamily="2" charset="2"/>
                        </a:rPr>
                        <a:t>competing </a:t>
                      </a:r>
                      <a:r>
                        <a:rPr lang="en-US" altLang="zh-CN" sz="1800" dirty="0" err="1">
                          <a:sym typeface="Wingdings" panose="05000000000000000000" pitchFamily="2" charset="2"/>
                        </a:rPr>
                        <a:t>vehicels</a:t>
                      </a:r>
                      <a:endParaRPr lang="zh-CN" altLang="en-US" sz="1800" dirty="0">
                        <a:latin typeface="Times New Roman" panose="02020603050405020304" pitchFamily="18" charset="0"/>
                        <a:cs typeface="Times New Roman" panose="02020603050405020304" pitchFamily="18" charset="0"/>
                      </a:endParaRPr>
                    </a:p>
                    <a:p>
                      <a:endParaRPr lang="zh-CN" altLang="en-US" sz="1800" dirty="0"/>
                    </a:p>
                  </a:txBody>
                  <a:tcPr marL="68580" marR="68580" marT="34290" marB="34290"/>
                </a:tc>
                <a:tc>
                  <a:txBody>
                    <a:bodyPr/>
                    <a:lstStyle/>
                    <a:p>
                      <a:r>
                        <a:rPr lang="en-US" altLang="zh-CN" sz="1800" dirty="0" err="1">
                          <a:latin typeface="Times New Roman" panose="02020603050405020304" pitchFamily="18" charset="0"/>
                          <a:cs typeface="Times New Roman" panose="02020603050405020304" pitchFamily="18" charset="0"/>
                        </a:rPr>
                        <a:t>g_ending_state_vector</a:t>
                      </a:r>
                      <a:r>
                        <a:rPr lang="en-US" altLang="zh-CN" sz="1800" dirty="0">
                          <a:latin typeface="Times New Roman" panose="02020603050405020304" pitchFamily="18" charset="0"/>
                          <a:cs typeface="Times New Roman" panose="02020603050405020304" pitchFamily="18" charset="0"/>
                        </a:rPr>
                        <a:t>[</a:t>
                      </a:r>
                      <a:r>
                        <a:rPr lang="en-US" altLang="zh-CN" sz="1800" dirty="0" err="1">
                          <a:latin typeface="Times New Roman" panose="02020603050405020304" pitchFamily="18" charset="0"/>
                          <a:cs typeface="Times New Roman" panose="02020603050405020304" pitchFamily="18" charset="0"/>
                        </a:rPr>
                        <a:t>vehicle_id</a:t>
                      </a:r>
                      <a:r>
                        <a:rPr lang="en-US" altLang="zh-CN" sz="1800" dirty="0">
                          <a:latin typeface="Times New Roman" panose="02020603050405020304" pitchFamily="18" charset="0"/>
                          <a:cs typeface="Times New Roman" panose="02020603050405020304" pitchFamily="18" charset="0"/>
                        </a:rPr>
                        <a:t>]</a:t>
                      </a:r>
                    </a:p>
                    <a:p>
                      <a:r>
                        <a:rPr lang="en-US" altLang="zh-CN" sz="1800" dirty="0">
                          <a:sym typeface="Wingdings" panose="05000000000000000000" pitchFamily="2" charset="2"/>
                        </a:rPr>
                        <a:t>final state of a vehicle</a:t>
                      </a:r>
                      <a:endParaRPr lang="zh-CN" altLang="en-US" sz="1800" dirty="0">
                        <a:latin typeface="Times New Roman" panose="02020603050405020304" pitchFamily="18" charset="0"/>
                        <a:cs typeface="Times New Roman" panose="02020603050405020304" pitchFamily="18" charset="0"/>
                      </a:endParaRPr>
                    </a:p>
                    <a:p>
                      <a:endParaRPr lang="zh-CN" altLang="en-US" sz="1800" dirty="0"/>
                    </a:p>
                  </a:txBody>
                  <a:tcPr marL="68580" marR="68580" marT="34290" marB="34290"/>
                </a:tc>
                <a:extLst>
                  <a:ext uri="{0D108BD9-81ED-4DB2-BD59-A6C34878D82A}">
                    <a16:rowId xmlns:a16="http://schemas.microsoft.com/office/drawing/2014/main" val="10002"/>
                  </a:ext>
                </a:extLst>
              </a:tr>
              <a:tr h="1426542">
                <a:tc>
                  <a:txBody>
                    <a:bodyPr/>
                    <a:lstStyle/>
                    <a:p>
                      <a:r>
                        <a:rPr lang="en-US" altLang="zh-CN" sz="1800" dirty="0" err="1"/>
                        <a:t>input_prohibited_vehicle_id_vector</a:t>
                      </a:r>
                      <a:endParaRPr lang="en-US" altLang="zh-CN" sz="1800" dirty="0"/>
                    </a:p>
                    <a:p>
                      <a:r>
                        <a:rPr lang="en-US" altLang="zh-CN" sz="1800" dirty="0">
                          <a:sym typeface="Wingdings" panose="05000000000000000000" pitchFamily="2" charset="2"/>
                        </a:rPr>
                        <a:t>in Branch and Bound, vehicles which cannot serve passenger p</a:t>
                      </a:r>
                      <a:endParaRPr lang="zh-CN" altLang="en-US" sz="1800" dirty="0">
                        <a:latin typeface="Times New Roman" panose="02020603050405020304" pitchFamily="18" charset="0"/>
                        <a:cs typeface="Times New Roman" panose="02020603050405020304" pitchFamily="18" charset="0"/>
                      </a:endParaRPr>
                    </a:p>
                    <a:p>
                      <a:endParaRPr lang="zh-CN" altLang="en-US" sz="1800" dirty="0"/>
                    </a:p>
                  </a:txBody>
                  <a:tcPr marL="68580" marR="68580" marT="34290" marB="34290"/>
                </a:tc>
                <a:tc>
                  <a:txBody>
                    <a:bodyPr/>
                    <a:lstStyle/>
                    <a:p>
                      <a:endParaRPr lang="zh-CN" altLang="en-US" sz="1800" dirty="0"/>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4718913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186" y="311312"/>
            <a:ext cx="3241115" cy="584775"/>
          </a:xfrm>
          <a:prstGeom prst="rect">
            <a:avLst/>
          </a:prstGeom>
          <a:noFill/>
        </p:spPr>
        <p:txBody>
          <a:bodyPr wrap="square" rtlCol="0">
            <a:spAutoFit/>
          </a:bodyPr>
          <a:lstStyle/>
          <a:p>
            <a:pPr algn="just"/>
            <a:r>
              <a:rPr lang="en-US" altLang="zh-CN" sz="3200" b="1" dirty="0">
                <a:latin typeface="Times New Roman" panose="02020603050405020304" pitchFamily="18" charset="0"/>
                <a:cs typeface="Times New Roman" panose="02020603050405020304" pitchFamily="18" charset="0"/>
              </a:rPr>
              <a:t>Branch &amp; Bound</a:t>
            </a:r>
          </a:p>
        </p:txBody>
      </p:sp>
      <p:pic>
        <p:nvPicPr>
          <p:cNvPr id="3" name="图片 2"/>
          <p:cNvPicPr>
            <a:picLocks noChangeAspect="1"/>
          </p:cNvPicPr>
          <p:nvPr/>
        </p:nvPicPr>
        <p:blipFill>
          <a:blip r:embed="rId2"/>
          <a:stretch>
            <a:fillRect/>
          </a:stretch>
        </p:blipFill>
        <p:spPr>
          <a:xfrm>
            <a:off x="4969651" y="1151165"/>
            <a:ext cx="3684548" cy="3835701"/>
          </a:xfrm>
          <a:prstGeom prst="rect">
            <a:avLst/>
          </a:prstGeom>
        </p:spPr>
      </p:pic>
      <p:pic>
        <p:nvPicPr>
          <p:cNvPr id="10" name="图片 9"/>
          <p:cNvPicPr>
            <a:picLocks noChangeAspect="1"/>
          </p:cNvPicPr>
          <p:nvPr/>
        </p:nvPicPr>
        <p:blipFill>
          <a:blip r:embed="rId3"/>
          <a:stretch>
            <a:fillRect/>
          </a:stretch>
        </p:blipFill>
        <p:spPr>
          <a:xfrm>
            <a:off x="516467" y="1003138"/>
            <a:ext cx="4158018" cy="4229262"/>
          </a:xfrm>
          <a:prstGeom prst="rect">
            <a:avLst/>
          </a:prstGeom>
        </p:spPr>
      </p:pic>
    </p:spTree>
    <p:extLst>
      <p:ext uri="{BB962C8B-B14F-4D97-AF65-F5344CB8AC3E}">
        <p14:creationId xmlns:p14="http://schemas.microsoft.com/office/powerpoint/2010/main" val="38505964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r="15047"/>
          <a:stretch/>
        </p:blipFill>
        <p:spPr>
          <a:xfrm>
            <a:off x="1033920" y="1028795"/>
            <a:ext cx="7014706" cy="4968258"/>
          </a:xfrm>
          <a:prstGeom prst="rect">
            <a:avLst/>
          </a:prstGeom>
        </p:spPr>
      </p:pic>
      <p:sp>
        <p:nvSpPr>
          <p:cNvPr id="8" name="文本框 7"/>
          <p:cNvSpPr txBox="1"/>
          <p:nvPr/>
        </p:nvSpPr>
        <p:spPr>
          <a:xfrm>
            <a:off x="175186" y="370578"/>
            <a:ext cx="3241115" cy="584775"/>
          </a:xfrm>
          <a:prstGeom prst="rect">
            <a:avLst/>
          </a:prstGeom>
          <a:noFill/>
        </p:spPr>
        <p:txBody>
          <a:bodyPr wrap="square" rtlCol="0">
            <a:spAutoFit/>
          </a:bodyPr>
          <a:lstStyle/>
          <a:p>
            <a:pPr algn="just"/>
            <a:r>
              <a:rPr lang="en-US" altLang="zh-CN" sz="3200" b="1" dirty="0">
                <a:latin typeface="Times New Roman" panose="02020603050405020304" pitchFamily="18" charset="0"/>
                <a:cs typeface="Times New Roman" panose="02020603050405020304" pitchFamily="18" charset="0"/>
              </a:rPr>
              <a:t>Branch &amp; Bound</a:t>
            </a:r>
          </a:p>
        </p:txBody>
      </p:sp>
    </p:spTree>
    <p:extLst>
      <p:ext uri="{BB962C8B-B14F-4D97-AF65-F5344CB8AC3E}">
        <p14:creationId xmlns:p14="http://schemas.microsoft.com/office/powerpoint/2010/main" val="711794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AutoShape 4"/>
          <p:cNvSpPr>
            <a:spLocks noChangeArrowheads="1"/>
          </p:cNvSpPr>
          <p:nvPr/>
        </p:nvSpPr>
        <p:spPr bwMode="auto">
          <a:xfrm>
            <a:off x="3424238" y="2652713"/>
            <a:ext cx="2295525" cy="3155950"/>
          </a:xfrm>
          <a:prstGeom prst="roundRect">
            <a:avLst>
              <a:gd name="adj" fmla="val 4690"/>
            </a:avLst>
          </a:prstGeom>
          <a:noFill/>
          <a:ln w="57150">
            <a:solidFill>
              <a:schemeClr val="accent2"/>
            </a:solidFill>
            <a:round/>
            <a:headEnd/>
            <a:tailEnd/>
          </a:ln>
        </p:spPr>
        <p:txBody>
          <a:bodyPr wrap="none" anchor="ctr"/>
          <a:lstStyle/>
          <a:p>
            <a:endParaRPr lang="zh-CN" altLang="en-US"/>
          </a:p>
        </p:txBody>
      </p:sp>
      <p:sp>
        <p:nvSpPr>
          <p:cNvPr id="9" name="AutoShape 5"/>
          <p:cNvSpPr>
            <a:spLocks noChangeArrowheads="1"/>
          </p:cNvSpPr>
          <p:nvPr/>
        </p:nvSpPr>
        <p:spPr bwMode="gray">
          <a:xfrm>
            <a:off x="3657600"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headEnd/>
            <a:tailEnd/>
          </a:ln>
          <a:effectLst/>
        </p:spPr>
        <p:txBody>
          <a:bodyPr wrap="none" anchor="ctr"/>
          <a:lstStyle/>
          <a:p>
            <a:pPr>
              <a:defRPr/>
            </a:pPr>
            <a:endParaRPr lang="zh-CN" altLang="en-US"/>
          </a:p>
        </p:txBody>
      </p:sp>
      <p:sp>
        <p:nvSpPr>
          <p:cNvPr id="10" name="AutoShape 6"/>
          <p:cNvSpPr>
            <a:spLocks noChangeArrowheads="1"/>
          </p:cNvSpPr>
          <p:nvPr/>
        </p:nvSpPr>
        <p:spPr bwMode="auto">
          <a:xfrm flipH="1">
            <a:off x="5334000" y="2590800"/>
            <a:ext cx="73025" cy="144463"/>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1" name="AutoShape 7"/>
          <p:cNvSpPr>
            <a:spLocks noChangeArrowheads="1"/>
          </p:cNvSpPr>
          <p:nvPr/>
        </p:nvSpPr>
        <p:spPr bwMode="auto">
          <a:xfrm flipH="1">
            <a:off x="3743325" y="2581275"/>
            <a:ext cx="71438" cy="144463"/>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2" name="AutoShape 8"/>
          <p:cNvSpPr>
            <a:spLocks noChangeArrowheads="1"/>
          </p:cNvSpPr>
          <p:nvPr/>
        </p:nvSpPr>
        <p:spPr bwMode="auto">
          <a:xfrm>
            <a:off x="5934075" y="2151063"/>
            <a:ext cx="2295525" cy="3155950"/>
          </a:xfrm>
          <a:prstGeom prst="roundRect">
            <a:avLst>
              <a:gd name="adj" fmla="val 4690"/>
            </a:avLst>
          </a:prstGeom>
          <a:noFill/>
          <a:ln w="57150">
            <a:solidFill>
              <a:schemeClr val="hlink"/>
            </a:solidFill>
            <a:round/>
            <a:headEnd/>
            <a:tailEnd/>
          </a:ln>
        </p:spPr>
        <p:txBody>
          <a:bodyPr wrap="none" anchor="ctr"/>
          <a:lstStyle/>
          <a:p>
            <a:endParaRPr lang="zh-CN" altLang="en-US"/>
          </a:p>
        </p:txBody>
      </p:sp>
      <p:sp>
        <p:nvSpPr>
          <p:cNvPr id="13" name="AutoShape 9"/>
          <p:cNvSpPr>
            <a:spLocks noChangeArrowheads="1"/>
          </p:cNvSpPr>
          <p:nvPr/>
        </p:nvSpPr>
        <p:spPr bwMode="gray">
          <a:xfrm>
            <a:off x="6149975" y="2008188"/>
            <a:ext cx="1863725" cy="2873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pPr>
              <a:defRPr/>
            </a:pPr>
            <a:endParaRPr lang="zh-CN" altLang="en-US"/>
          </a:p>
        </p:txBody>
      </p:sp>
      <p:sp>
        <p:nvSpPr>
          <p:cNvPr id="14" name="AutoShape 10"/>
          <p:cNvSpPr>
            <a:spLocks noChangeArrowheads="1"/>
          </p:cNvSpPr>
          <p:nvPr/>
        </p:nvSpPr>
        <p:spPr bwMode="auto">
          <a:xfrm flipH="1">
            <a:off x="7835900" y="2079625"/>
            <a:ext cx="71438" cy="142875"/>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5" name="AutoShape 11"/>
          <p:cNvSpPr>
            <a:spLocks noChangeArrowheads="1"/>
          </p:cNvSpPr>
          <p:nvPr/>
        </p:nvSpPr>
        <p:spPr bwMode="auto">
          <a:xfrm flipH="1">
            <a:off x="6253163" y="2079625"/>
            <a:ext cx="71437" cy="142875"/>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7" name="Text Box 13"/>
          <p:cNvSpPr txBox="1">
            <a:spLocks noChangeArrowheads="1"/>
          </p:cNvSpPr>
          <p:nvPr/>
        </p:nvSpPr>
        <p:spPr bwMode="gray">
          <a:xfrm>
            <a:off x="3777458" y="2486025"/>
            <a:ext cx="1582742" cy="307777"/>
          </a:xfrm>
          <a:prstGeom prst="rect">
            <a:avLst/>
          </a:prstGeom>
          <a:noFill/>
          <a:ln w="9525" algn="ctr">
            <a:noFill/>
            <a:miter lim="800000"/>
            <a:headEnd/>
            <a:tailEnd/>
          </a:ln>
        </p:spPr>
        <p:txBody>
          <a:bodyPr wrap="none">
            <a:spAutoFit/>
          </a:bodyPr>
          <a:lstStyle/>
          <a:p>
            <a:pPr algn="ctr" eaLnBrk="0" hangingPunct="0"/>
            <a:r>
              <a:rPr lang="en-US" altLang="zh-CN" sz="1400" dirty="0">
                <a:solidFill>
                  <a:schemeClr val="bg1"/>
                </a:solidFill>
              </a:rPr>
              <a:t>Google Earth/Maps</a:t>
            </a:r>
          </a:p>
        </p:txBody>
      </p:sp>
      <p:sp>
        <p:nvSpPr>
          <p:cNvPr id="18" name="Text Box 14"/>
          <p:cNvSpPr txBox="1">
            <a:spLocks noChangeArrowheads="1"/>
          </p:cNvSpPr>
          <p:nvPr/>
        </p:nvSpPr>
        <p:spPr bwMode="gray">
          <a:xfrm>
            <a:off x="6300048" y="1990725"/>
            <a:ext cx="1566776" cy="307777"/>
          </a:xfrm>
          <a:prstGeom prst="rect">
            <a:avLst/>
          </a:prstGeom>
          <a:noFill/>
          <a:ln w="9525" algn="ctr">
            <a:noFill/>
            <a:miter lim="800000"/>
            <a:headEnd/>
            <a:tailEnd/>
          </a:ln>
        </p:spPr>
        <p:txBody>
          <a:bodyPr wrap="none">
            <a:spAutoFit/>
          </a:bodyPr>
          <a:lstStyle/>
          <a:p>
            <a:pPr algn="ctr" eaLnBrk="0" hangingPunct="0"/>
            <a:r>
              <a:rPr lang="en-US" altLang="zh-CN" sz="1400" dirty="0">
                <a:solidFill>
                  <a:srgbClr val="FFFFFF"/>
                </a:solidFill>
              </a:rPr>
              <a:t>Other Visualization</a:t>
            </a:r>
          </a:p>
        </p:txBody>
      </p:sp>
      <p:grpSp>
        <p:nvGrpSpPr>
          <p:cNvPr id="19" name="Group 15"/>
          <p:cNvGrpSpPr>
            <a:grpSpLocks/>
          </p:cNvGrpSpPr>
          <p:nvPr/>
        </p:nvGrpSpPr>
        <p:grpSpPr bwMode="auto">
          <a:xfrm>
            <a:off x="914400" y="2914650"/>
            <a:ext cx="2295525" cy="3324225"/>
            <a:chOff x="576" y="1836"/>
            <a:chExt cx="1446" cy="2094"/>
          </a:xfrm>
        </p:grpSpPr>
        <p:sp>
          <p:nvSpPr>
            <p:cNvPr id="20"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p:spPr>
          <p:txBody>
            <a:bodyPr wrap="none" anchor="ctr"/>
            <a:lstStyle/>
            <a:p>
              <a:endParaRPr lang="zh-CN" altLang="en-US"/>
            </a:p>
          </p:txBody>
        </p:sp>
        <p:sp>
          <p:nvSpPr>
            <p:cNvPr id="21"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headEnd/>
              <a:tailEnd/>
            </a:ln>
            <a:effectLst/>
          </p:spPr>
          <p:txBody>
            <a:bodyPr wrap="none" anchor="ctr"/>
            <a:lstStyle/>
            <a:p>
              <a:pPr>
                <a:defRPr/>
              </a:pPr>
              <a:endParaRPr lang="zh-CN" altLang="en-US"/>
            </a:p>
          </p:txBody>
        </p:sp>
        <p:sp>
          <p:nvSpPr>
            <p:cNvPr id="22" name="AutoShape 18"/>
            <p:cNvSpPr>
              <a:spLocks noChangeArrowheads="1"/>
            </p:cNvSpPr>
            <p:nvPr/>
          </p:nvSpPr>
          <p:spPr bwMode="auto">
            <a:xfrm flipH="1">
              <a:off x="1773" y="1897"/>
              <a:ext cx="45" cy="91"/>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23" name="AutoShape 19"/>
            <p:cNvSpPr>
              <a:spLocks noChangeArrowheads="1"/>
            </p:cNvSpPr>
            <p:nvPr/>
          </p:nvSpPr>
          <p:spPr bwMode="auto">
            <a:xfrm flipH="1">
              <a:off x="776" y="1897"/>
              <a:ext cx="46" cy="91"/>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24" name="Text Box 20"/>
            <p:cNvSpPr txBox="1">
              <a:spLocks noChangeArrowheads="1"/>
            </p:cNvSpPr>
            <p:nvPr/>
          </p:nvSpPr>
          <p:spPr bwMode="gray">
            <a:xfrm>
              <a:off x="1058" y="1836"/>
              <a:ext cx="472" cy="194"/>
            </a:xfrm>
            <a:prstGeom prst="rect">
              <a:avLst/>
            </a:prstGeom>
            <a:noFill/>
            <a:ln w="9525" algn="ctr">
              <a:noFill/>
              <a:miter lim="800000"/>
              <a:headEnd/>
              <a:tailEnd/>
            </a:ln>
          </p:spPr>
          <p:txBody>
            <a:bodyPr wrap="none">
              <a:spAutoFit/>
            </a:bodyPr>
            <a:lstStyle/>
            <a:p>
              <a:pPr algn="ctr" eaLnBrk="0" hangingPunct="0"/>
              <a:r>
                <a:rPr lang="en-US" altLang="zh-CN" sz="1400" dirty="0" err="1">
                  <a:solidFill>
                    <a:schemeClr val="bg1"/>
                  </a:solidFill>
                </a:rPr>
                <a:t>NeXTA</a:t>
              </a:r>
              <a:endParaRPr lang="en-US" altLang="zh-CN" sz="1400" dirty="0">
                <a:solidFill>
                  <a:schemeClr val="bg1"/>
                </a:solidFill>
              </a:endParaRPr>
            </a:p>
          </p:txBody>
        </p:sp>
        <p:sp>
          <p:nvSpPr>
            <p:cNvPr id="25" name="Text Box 21"/>
            <p:cNvSpPr txBox="1">
              <a:spLocks noChangeArrowheads="1"/>
            </p:cNvSpPr>
            <p:nvPr/>
          </p:nvSpPr>
          <p:spPr bwMode="auto">
            <a:xfrm>
              <a:off x="624" y="2106"/>
              <a:ext cx="1344" cy="465"/>
            </a:xfrm>
            <a:prstGeom prst="rect">
              <a:avLst/>
            </a:prstGeom>
            <a:noFill/>
            <a:ln w="9525" algn="ctr">
              <a:noFill/>
              <a:miter lim="800000"/>
              <a:headEnd/>
              <a:tailEnd/>
            </a:ln>
          </p:spPr>
          <p:txBody>
            <a:bodyPr>
              <a:spAutoFit/>
            </a:bodyPr>
            <a:lstStyle/>
            <a:p>
              <a:pPr eaLnBrk="0" hangingPunct="0"/>
              <a:r>
                <a:rPr lang="en-US" altLang="zh-CN" sz="1400" dirty="0">
                  <a:solidFill>
                    <a:srgbClr val="000000"/>
                  </a:solidFill>
                </a:rPr>
                <a:t>Large-scale  Dynamic Traffic  Assignment &amp; Simulator</a:t>
              </a:r>
            </a:p>
          </p:txBody>
        </p:sp>
      </p:grpSp>
      <p:sp>
        <p:nvSpPr>
          <p:cNvPr id="27" name="Text Box 23"/>
          <p:cNvSpPr txBox="1">
            <a:spLocks noChangeArrowheads="1"/>
          </p:cNvSpPr>
          <p:nvPr/>
        </p:nvSpPr>
        <p:spPr bwMode="auto">
          <a:xfrm>
            <a:off x="6019800" y="2275699"/>
            <a:ext cx="2133600" cy="1938992"/>
          </a:xfrm>
          <a:prstGeom prst="rect">
            <a:avLst/>
          </a:prstGeom>
          <a:noFill/>
          <a:ln w="9525" algn="ctr">
            <a:noFill/>
            <a:miter lim="800000"/>
            <a:headEnd/>
            <a:tailEnd/>
          </a:ln>
        </p:spPr>
        <p:txBody>
          <a:bodyPr>
            <a:spAutoFit/>
          </a:bodyPr>
          <a:lstStyle/>
          <a:p>
            <a:pPr eaLnBrk="0" hangingPunct="0"/>
            <a:r>
              <a:rPr lang="en-US" altLang="zh-CN" sz="1200" dirty="0">
                <a:solidFill>
                  <a:srgbClr val="000000"/>
                </a:solidFill>
              </a:rPr>
              <a:t>Corridor-level VOC contour</a:t>
            </a: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lvl="0" algn="ctr">
              <a:spcBef>
                <a:spcPct val="0"/>
              </a:spcBef>
              <a:defRPr/>
            </a:pPr>
            <a:r>
              <a:rPr lang="en-US" sz="1200" dirty="0"/>
              <a:t>Simulation vs. Observation Comparison</a:t>
            </a:r>
          </a:p>
        </p:txBody>
      </p:sp>
      <p:pic>
        <p:nvPicPr>
          <p:cNvPr id="28" name="Picture 2"/>
          <p:cNvPicPr>
            <a:picLocks noChangeAspect="1" noChangeArrowheads="1"/>
          </p:cNvPicPr>
          <p:nvPr/>
        </p:nvPicPr>
        <p:blipFill>
          <a:blip r:embed="rId2" cstate="print"/>
          <a:srcRect/>
          <a:stretch>
            <a:fillRect/>
          </a:stretch>
        </p:blipFill>
        <p:spPr bwMode="auto">
          <a:xfrm>
            <a:off x="1066800" y="4191000"/>
            <a:ext cx="1897811" cy="1828800"/>
          </a:xfrm>
          <a:prstGeom prst="rect">
            <a:avLst/>
          </a:prstGeom>
          <a:noFill/>
          <a:ln w="9525">
            <a:noFill/>
            <a:miter lim="800000"/>
            <a:headEnd/>
            <a:tailEnd/>
          </a:ln>
        </p:spPr>
      </p:pic>
      <p:pic>
        <p:nvPicPr>
          <p:cNvPr id="30" name="Picture 4"/>
          <p:cNvPicPr>
            <a:picLocks noChangeAspect="1" noChangeArrowheads="1"/>
          </p:cNvPicPr>
          <p:nvPr/>
        </p:nvPicPr>
        <p:blipFill>
          <a:blip r:embed="rId3" cstate="print"/>
          <a:srcRect/>
          <a:stretch>
            <a:fillRect/>
          </a:stretch>
        </p:blipFill>
        <p:spPr bwMode="auto">
          <a:xfrm>
            <a:off x="3581400" y="4648200"/>
            <a:ext cx="1819275" cy="847725"/>
          </a:xfrm>
          <a:prstGeom prst="rect">
            <a:avLst/>
          </a:prstGeom>
          <a:noFill/>
          <a:ln w="9525">
            <a:noFill/>
            <a:miter lim="800000"/>
            <a:headEnd/>
            <a:tailEnd/>
          </a:ln>
        </p:spPr>
      </p:pic>
      <p:pic>
        <p:nvPicPr>
          <p:cNvPr id="15361" name="Picture 1"/>
          <p:cNvPicPr>
            <a:picLocks noChangeAspect="1" noChangeArrowheads="1"/>
          </p:cNvPicPr>
          <p:nvPr/>
        </p:nvPicPr>
        <p:blipFill>
          <a:blip r:embed="rId4" cstate="print"/>
          <a:srcRect/>
          <a:stretch>
            <a:fillRect/>
          </a:stretch>
        </p:blipFill>
        <p:spPr bwMode="auto">
          <a:xfrm>
            <a:off x="3505200" y="3048000"/>
            <a:ext cx="2122368" cy="995329"/>
          </a:xfrm>
          <a:prstGeom prst="rect">
            <a:avLst/>
          </a:prstGeom>
          <a:noFill/>
          <a:ln w="9525">
            <a:noFill/>
            <a:miter lim="800000"/>
            <a:headEnd/>
            <a:tailEnd/>
          </a:ln>
        </p:spPr>
      </p:pic>
      <p:pic>
        <p:nvPicPr>
          <p:cNvPr id="15363" name="Picture 3"/>
          <p:cNvPicPr>
            <a:picLocks noChangeAspect="1" noChangeArrowheads="1"/>
          </p:cNvPicPr>
          <p:nvPr/>
        </p:nvPicPr>
        <p:blipFill>
          <a:blip r:embed="rId5" cstate="print"/>
          <a:srcRect/>
          <a:stretch>
            <a:fillRect/>
          </a:stretch>
        </p:blipFill>
        <p:spPr bwMode="auto">
          <a:xfrm>
            <a:off x="6324600" y="2627736"/>
            <a:ext cx="1538983" cy="1109663"/>
          </a:xfrm>
          <a:prstGeom prst="rect">
            <a:avLst/>
          </a:prstGeom>
          <a:noFill/>
          <a:ln w="9525">
            <a:noFill/>
            <a:miter lim="800000"/>
            <a:headEnd/>
            <a:tailEnd/>
          </a:ln>
        </p:spPr>
      </p:pic>
      <p:pic>
        <p:nvPicPr>
          <p:cNvPr id="36" name="Picture 1"/>
          <p:cNvPicPr>
            <a:picLocks noChangeAspect="1" noChangeArrowheads="1"/>
          </p:cNvPicPr>
          <p:nvPr/>
        </p:nvPicPr>
        <p:blipFill>
          <a:blip r:embed="rId6" cstate="print"/>
          <a:srcRect b="6250"/>
          <a:stretch>
            <a:fillRect/>
          </a:stretch>
        </p:blipFill>
        <p:spPr bwMode="auto">
          <a:xfrm>
            <a:off x="6096000" y="4114800"/>
            <a:ext cx="2048933" cy="1152525"/>
          </a:xfrm>
          <a:prstGeom prst="rect">
            <a:avLst/>
          </a:prstGeom>
          <a:noFill/>
          <a:ln w="9525">
            <a:noFill/>
            <a:miter lim="800000"/>
            <a:headEnd/>
            <a:tailEnd/>
          </a:ln>
        </p:spPr>
      </p:pic>
      <p:sp>
        <p:nvSpPr>
          <p:cNvPr id="29"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25</a:t>
            </a:fld>
            <a:endParaRPr lang="en-US" altLang="en-US" sz="1400" dirty="0">
              <a:cs typeface="Arial" pitchFamily="34" charset="0"/>
            </a:endParaRPr>
          </a:p>
        </p:txBody>
      </p:sp>
      <p:sp>
        <p:nvSpPr>
          <p:cNvPr id="31" name="Title 1"/>
          <p:cNvSpPr txBox="1">
            <a:spLocks/>
          </p:cNvSpPr>
          <p:nvPr/>
        </p:nvSpPr>
        <p:spPr bwMode="auto">
          <a:xfrm>
            <a:off x="399480" y="852407"/>
            <a:ext cx="3564610" cy="87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b="1" dirty="0">
                <a:latin typeface="Arial"/>
                <a:cs typeface="Arial"/>
              </a:rPr>
              <a:t>2) Rich Output</a:t>
            </a:r>
          </a:p>
        </p:txBody>
      </p:sp>
      <p:sp>
        <p:nvSpPr>
          <p:cNvPr id="32" name="Title 1"/>
          <p:cNvSpPr txBox="1">
            <a:spLocks/>
          </p:cNvSpPr>
          <p:nvPr/>
        </p:nvSpPr>
        <p:spPr bwMode="auto">
          <a:xfrm>
            <a:off x="0" y="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eaLnBrk="1" fontAlgn="auto" hangingPunct="1">
              <a:spcAft>
                <a:spcPts val="0"/>
              </a:spcAft>
              <a:defRPr/>
            </a:pPr>
            <a:r>
              <a:rPr lang="en-US" sz="3200" b="1" dirty="0">
                <a:latin typeface="Arial"/>
                <a:cs typeface="Arial"/>
              </a:rPr>
              <a:t>1.2 What </a:t>
            </a:r>
            <a:r>
              <a:rPr lang="en-US" sz="3200" b="1" dirty="0" err="1">
                <a:latin typeface="Arial"/>
                <a:cs typeface="Arial"/>
              </a:rPr>
              <a:t>NeXTA</a:t>
            </a:r>
            <a:r>
              <a:rPr lang="en-US" sz="3200" b="1" dirty="0">
                <a:latin typeface="Arial"/>
                <a:cs typeface="Arial"/>
              </a:rPr>
              <a:t>/</a:t>
            </a:r>
            <a:r>
              <a:rPr lang="en-US" sz="3200" b="1" dirty="0" err="1">
                <a:latin typeface="Arial"/>
                <a:cs typeface="Arial"/>
              </a:rPr>
              <a:t>DTALite</a:t>
            </a:r>
            <a:r>
              <a:rPr lang="en-US" sz="3200" b="1" dirty="0">
                <a:latin typeface="Arial"/>
                <a:cs typeface="Arial"/>
              </a:rPr>
              <a:t> Can Do</a:t>
            </a:r>
          </a:p>
        </p:txBody>
      </p:sp>
    </p:spTree>
    <p:extLst>
      <p:ext uri="{BB962C8B-B14F-4D97-AF65-F5344CB8AC3E}">
        <p14:creationId xmlns:p14="http://schemas.microsoft.com/office/powerpoint/2010/main" val="59309750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186" y="184312"/>
            <a:ext cx="3241115" cy="584775"/>
          </a:xfrm>
          <a:prstGeom prst="rect">
            <a:avLst/>
          </a:prstGeom>
          <a:noFill/>
        </p:spPr>
        <p:txBody>
          <a:bodyPr wrap="square" rtlCol="0">
            <a:spAutoFit/>
          </a:bodyPr>
          <a:lstStyle/>
          <a:p>
            <a:pPr algn="just"/>
            <a:r>
              <a:rPr lang="en-US" altLang="zh-CN" sz="3200" b="1" dirty="0">
                <a:latin typeface="Times New Roman" panose="02020603050405020304" pitchFamily="18" charset="0"/>
                <a:cs typeface="Times New Roman" panose="02020603050405020304" pitchFamily="18" charset="0"/>
              </a:rPr>
              <a:t>Branch &amp; Bound</a:t>
            </a:r>
          </a:p>
        </p:txBody>
      </p:sp>
      <p:pic>
        <p:nvPicPr>
          <p:cNvPr id="2" name="图片 1"/>
          <p:cNvPicPr>
            <a:picLocks noChangeAspect="1"/>
          </p:cNvPicPr>
          <p:nvPr/>
        </p:nvPicPr>
        <p:blipFill>
          <a:blip r:embed="rId2"/>
          <a:stretch>
            <a:fillRect/>
          </a:stretch>
        </p:blipFill>
        <p:spPr>
          <a:xfrm>
            <a:off x="205200" y="1304925"/>
            <a:ext cx="8682928" cy="3362325"/>
          </a:xfrm>
          <a:prstGeom prst="rect">
            <a:avLst/>
          </a:prstGeom>
        </p:spPr>
      </p:pic>
      <p:sp>
        <p:nvSpPr>
          <p:cNvPr id="3" name="文本框 2"/>
          <p:cNvSpPr txBox="1"/>
          <p:nvPr/>
        </p:nvSpPr>
        <p:spPr>
          <a:xfrm>
            <a:off x="0" y="5470525"/>
            <a:ext cx="9144000" cy="800219"/>
          </a:xfrm>
          <a:prstGeom prst="rect">
            <a:avLst/>
          </a:prstGeom>
          <a:noFill/>
        </p:spPr>
        <p:txBody>
          <a:bodyPr wrap="square" rtlCol="0">
            <a:spAutoFit/>
          </a:bodyPr>
          <a:lstStyle/>
          <a:p>
            <a:r>
              <a:rPr lang="en-US" altLang="zh-CN" b="1" dirty="0"/>
              <a:t>Assignment Problem Using Branch-And-Bound Method</a:t>
            </a:r>
            <a:r>
              <a:rPr lang="zh-CN" altLang="en-US" b="1" dirty="0"/>
              <a:t> </a:t>
            </a:r>
            <a:r>
              <a:rPr lang="en-US" altLang="zh-CN" b="1" dirty="0"/>
              <a:t>link:</a:t>
            </a:r>
          </a:p>
          <a:p>
            <a:r>
              <a:rPr lang="en-US" altLang="zh-CN" sz="1400" b="1" dirty="0">
                <a:hlinkClick r:id="rId3"/>
              </a:rPr>
              <a:t>https://math.stackexchange.com/questions/1466459/assignment-problem-using-branch-and-bound-method</a:t>
            </a:r>
            <a:endParaRPr lang="en-US" altLang="zh-CN" sz="1400" b="1" dirty="0"/>
          </a:p>
        </p:txBody>
      </p:sp>
    </p:spTree>
    <p:extLst>
      <p:ext uri="{BB962C8B-B14F-4D97-AF65-F5344CB8AC3E}">
        <p14:creationId xmlns:p14="http://schemas.microsoft.com/office/powerpoint/2010/main" val="218698701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181536" y="233318"/>
            <a:ext cx="435236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400" b="1" dirty="0">
                <a:latin typeface="Times New Roman" panose="02020603050405020304" pitchFamily="18" charset="0"/>
                <a:cs typeface="Times New Roman" panose="02020603050405020304" pitchFamily="18" charset="0"/>
              </a:rPr>
              <a:t>Dynamic Programming</a:t>
            </a:r>
          </a:p>
        </p:txBody>
      </p:sp>
      <p:pic>
        <p:nvPicPr>
          <p:cNvPr id="2" name="图片 1"/>
          <p:cNvPicPr>
            <a:picLocks noChangeAspect="1"/>
          </p:cNvPicPr>
          <p:nvPr/>
        </p:nvPicPr>
        <p:blipFill>
          <a:blip r:embed="rId2"/>
          <a:stretch>
            <a:fillRect/>
          </a:stretch>
        </p:blipFill>
        <p:spPr>
          <a:xfrm>
            <a:off x="2858959" y="766657"/>
            <a:ext cx="6285041" cy="2593320"/>
          </a:xfrm>
          <a:prstGeom prst="rect">
            <a:avLst/>
          </a:prstGeom>
        </p:spPr>
      </p:pic>
      <p:pic>
        <p:nvPicPr>
          <p:cNvPr id="3" name="图片 2"/>
          <p:cNvPicPr>
            <a:picLocks noChangeAspect="1"/>
          </p:cNvPicPr>
          <p:nvPr/>
        </p:nvPicPr>
        <p:blipFill>
          <a:blip r:embed="rId3"/>
          <a:stretch>
            <a:fillRect/>
          </a:stretch>
        </p:blipFill>
        <p:spPr>
          <a:xfrm>
            <a:off x="3168650" y="3597453"/>
            <a:ext cx="5284936" cy="779245"/>
          </a:xfrm>
          <a:prstGeom prst="rect">
            <a:avLst/>
          </a:prstGeom>
        </p:spPr>
      </p:pic>
      <p:pic>
        <p:nvPicPr>
          <p:cNvPr id="7" name="图片 6"/>
          <p:cNvPicPr>
            <a:picLocks noChangeAspect="1"/>
          </p:cNvPicPr>
          <p:nvPr/>
        </p:nvPicPr>
        <p:blipFill>
          <a:blip r:embed="rId4"/>
          <a:stretch>
            <a:fillRect/>
          </a:stretch>
        </p:blipFill>
        <p:spPr>
          <a:xfrm>
            <a:off x="3168650" y="4815849"/>
            <a:ext cx="3757805" cy="547716"/>
          </a:xfrm>
          <a:prstGeom prst="rect">
            <a:avLst/>
          </a:prstGeom>
        </p:spPr>
      </p:pic>
      <p:cxnSp>
        <p:nvCxnSpPr>
          <p:cNvPr id="15" name="直接连接符 14"/>
          <p:cNvCxnSpPr/>
          <p:nvPr/>
        </p:nvCxnSpPr>
        <p:spPr>
          <a:xfrm>
            <a:off x="2734328" y="3419656"/>
            <a:ext cx="577971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734328" y="4588053"/>
            <a:ext cx="577971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1"/>
          <p:cNvSpPr txBox="1"/>
          <p:nvPr/>
        </p:nvSpPr>
        <p:spPr>
          <a:xfrm>
            <a:off x="-15222" y="973085"/>
            <a:ext cx="5499100" cy="237757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t>For vehicle v</a:t>
            </a:r>
          </a:p>
          <a:p>
            <a:r>
              <a:rPr lang="en-US" altLang="zh-CN" sz="1350" dirty="0"/>
              <a:t>   For time t</a:t>
            </a:r>
          </a:p>
          <a:p>
            <a:r>
              <a:rPr lang="en-US" altLang="zh-CN" sz="1350" dirty="0"/>
              <a:t>      for state w</a:t>
            </a:r>
          </a:p>
          <a:p>
            <a:r>
              <a:rPr lang="en-US" altLang="zh-CN" sz="1350" dirty="0"/>
              <a:t>         for outbound of current w’s node </a:t>
            </a:r>
            <a:r>
              <a:rPr lang="en-US" altLang="zh-CN" sz="1350" dirty="0" err="1"/>
              <a:t>i</a:t>
            </a:r>
            <a:endParaRPr lang="en-US" altLang="zh-CN" sz="1350" dirty="0"/>
          </a:p>
          <a:p>
            <a:r>
              <a:rPr lang="en-US" altLang="zh-CN" sz="1350" dirty="0"/>
              <a:t>         calculate </a:t>
            </a:r>
            <a:r>
              <a:rPr lang="en-US" altLang="zh-CN" sz="1350" dirty="0" err="1"/>
              <a:t>labelCost</a:t>
            </a:r>
            <a:r>
              <a:rPr lang="en-US" altLang="zh-CN" sz="1350" dirty="0"/>
              <a:t> of (</a:t>
            </a:r>
            <a:r>
              <a:rPr lang="en-US" altLang="zh-CN" sz="1350" dirty="0" err="1"/>
              <a:t>i,t,w</a:t>
            </a:r>
            <a:r>
              <a:rPr lang="en-US" altLang="zh-CN" sz="1350" dirty="0"/>
              <a:t>):</a:t>
            </a:r>
          </a:p>
          <a:p>
            <a:r>
              <a:rPr lang="en-US" altLang="zh-CN" sz="1350" dirty="0"/>
              <a:t>         if(the state does not exist)</a:t>
            </a:r>
          </a:p>
          <a:p>
            <a:r>
              <a:rPr lang="en-US" altLang="zh-CN" sz="1350" dirty="0"/>
              <a:t>           create it</a:t>
            </a:r>
          </a:p>
          <a:p>
            <a:r>
              <a:rPr lang="en-US" altLang="zh-CN" sz="1350" dirty="0"/>
              <a:t>         else if(the label cost of the temp state &lt;</a:t>
            </a:r>
          </a:p>
          <a:p>
            <a:r>
              <a:rPr lang="en-US" altLang="zh-CN" sz="1350" dirty="0"/>
              <a:t>                     label cost of the existing state)</a:t>
            </a:r>
          </a:p>
          <a:p>
            <a:r>
              <a:rPr lang="en-US" altLang="zh-CN" sz="1350" dirty="0"/>
              <a:t>            update the cost of the state</a:t>
            </a:r>
          </a:p>
          <a:p>
            <a:endParaRPr lang="en-US" altLang="zh-CN" sz="1350" dirty="0"/>
          </a:p>
        </p:txBody>
      </p:sp>
      <p:sp>
        <p:nvSpPr>
          <p:cNvPr id="11" name="文本框 9"/>
          <p:cNvSpPr txBox="1"/>
          <p:nvPr/>
        </p:nvSpPr>
        <p:spPr>
          <a:xfrm>
            <a:off x="6232189" y="3459427"/>
            <a:ext cx="3241115"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500" b="1" dirty="0">
                <a:solidFill>
                  <a:srgbClr val="00B050"/>
                </a:solidFill>
                <a:latin typeface="Times New Roman" panose="02020603050405020304" pitchFamily="18" charset="0"/>
                <a:cs typeface="Times New Roman" panose="02020603050405020304" pitchFamily="18" charset="0"/>
              </a:rPr>
              <a:t>Calculate the cost of the node</a:t>
            </a:r>
          </a:p>
        </p:txBody>
      </p:sp>
      <p:sp>
        <p:nvSpPr>
          <p:cNvPr id="13" name="文本框 9"/>
          <p:cNvSpPr txBox="1"/>
          <p:nvPr/>
        </p:nvSpPr>
        <p:spPr>
          <a:xfrm>
            <a:off x="6232189" y="4535798"/>
            <a:ext cx="3241115"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500" b="1" dirty="0">
                <a:solidFill>
                  <a:srgbClr val="00B050"/>
                </a:solidFill>
                <a:latin typeface="Times New Roman" panose="02020603050405020304" pitchFamily="18" charset="0"/>
                <a:cs typeface="Times New Roman" panose="02020603050405020304" pitchFamily="18" charset="0"/>
              </a:rPr>
              <a:t>Update the cost of the node</a:t>
            </a:r>
          </a:p>
        </p:txBody>
      </p:sp>
      <p:sp>
        <p:nvSpPr>
          <p:cNvPr id="14" name="文本框 9"/>
          <p:cNvSpPr txBox="1"/>
          <p:nvPr/>
        </p:nvSpPr>
        <p:spPr>
          <a:xfrm>
            <a:off x="6232189" y="2383056"/>
            <a:ext cx="3241115" cy="3231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1500" b="1" dirty="0">
                <a:solidFill>
                  <a:srgbClr val="00B050"/>
                </a:solidFill>
                <a:latin typeface="Times New Roman" panose="02020603050405020304" pitchFamily="18" charset="0"/>
                <a:cs typeface="Times New Roman" panose="02020603050405020304" pitchFamily="18" charset="0"/>
              </a:rPr>
              <a:t>Loop</a:t>
            </a:r>
          </a:p>
        </p:txBody>
      </p:sp>
    </p:spTree>
    <p:extLst>
      <p:ext uri="{BB962C8B-B14F-4D97-AF65-F5344CB8AC3E}">
        <p14:creationId xmlns:p14="http://schemas.microsoft.com/office/powerpoint/2010/main" val="370723968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stretch>
            <a:fillRect/>
          </a:stretch>
        </p:blipFill>
        <p:spPr>
          <a:xfrm>
            <a:off x="3978446" y="3898384"/>
            <a:ext cx="5129476" cy="1362145"/>
          </a:xfrm>
          <a:prstGeom prst="rect">
            <a:avLst/>
          </a:prstGeom>
        </p:spPr>
      </p:pic>
      <p:sp>
        <p:nvSpPr>
          <p:cNvPr id="10" name="文本框 9"/>
          <p:cNvSpPr txBox="1"/>
          <p:nvPr/>
        </p:nvSpPr>
        <p:spPr>
          <a:xfrm>
            <a:off x="163791" y="210861"/>
            <a:ext cx="5808383" cy="461665"/>
          </a:xfrm>
          <a:prstGeom prst="rect">
            <a:avLst/>
          </a:prstGeom>
          <a:noFill/>
        </p:spPr>
        <p:txBody>
          <a:bodyPr wrap="square" rtlCol="0">
            <a:spAutoFit/>
          </a:bodyPr>
          <a:lstStyle/>
          <a:p>
            <a:pPr algn="just"/>
            <a:r>
              <a:rPr lang="en-US" altLang="zh-CN" sz="2400" b="1" dirty="0" err="1">
                <a:latin typeface="Times New Roman" panose="02020603050405020304" pitchFamily="18" charset="0"/>
                <a:cs typeface="Times New Roman" panose="02020603050405020304" pitchFamily="18" charset="0"/>
              </a:rPr>
              <a:t>Lagrangian</a:t>
            </a:r>
            <a:r>
              <a:rPr lang="en-US" altLang="zh-CN" sz="2400" b="1" dirty="0">
                <a:latin typeface="Times New Roman" panose="02020603050405020304" pitchFamily="18" charset="0"/>
                <a:cs typeface="Times New Roman" panose="02020603050405020304" pitchFamily="18" charset="0"/>
              </a:rPr>
              <a:t> Relaxation for Lower Bound</a:t>
            </a:r>
          </a:p>
        </p:txBody>
      </p:sp>
      <p:sp>
        <p:nvSpPr>
          <p:cNvPr id="14" name="文本框 13"/>
          <p:cNvSpPr txBox="1"/>
          <p:nvPr/>
        </p:nvSpPr>
        <p:spPr>
          <a:xfrm>
            <a:off x="6857999" y="3924571"/>
            <a:ext cx="2486025" cy="369332"/>
          </a:xfrm>
          <a:prstGeom prst="rect">
            <a:avLst/>
          </a:prstGeom>
          <a:noFill/>
        </p:spPr>
        <p:txBody>
          <a:bodyPr wrap="square" rtlCol="0">
            <a:spAutoFit/>
          </a:bodyPr>
          <a:lstStyle/>
          <a:p>
            <a:r>
              <a:rPr lang="en-US" altLang="zh-CN" dirty="0">
                <a:solidFill>
                  <a:srgbClr val="00B050"/>
                </a:solidFill>
                <a:latin typeface="Times New Roman" panose="02020603050405020304" pitchFamily="18" charset="0"/>
                <a:cs typeface="Times New Roman" panose="02020603050405020304" pitchFamily="18" charset="0"/>
              </a:rPr>
              <a:t>Sub-gradient algorithm</a:t>
            </a:r>
            <a:endParaRPr lang="zh-CN" altLang="en-US" dirty="0">
              <a:solidFill>
                <a:srgbClr val="00B050"/>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 y="1467987"/>
            <a:ext cx="4326115" cy="3058761"/>
            <a:chOff x="-1" y="2434970"/>
            <a:chExt cx="4326115" cy="3058761"/>
          </a:xfrm>
        </p:grpSpPr>
        <p:pic>
          <p:nvPicPr>
            <p:cNvPr id="2" name="图片 1"/>
            <p:cNvPicPr>
              <a:picLocks noChangeAspect="1"/>
            </p:cNvPicPr>
            <p:nvPr/>
          </p:nvPicPr>
          <p:blipFill>
            <a:blip r:embed="rId3"/>
            <a:stretch>
              <a:fillRect/>
            </a:stretch>
          </p:blipFill>
          <p:spPr>
            <a:xfrm>
              <a:off x="-1" y="2434970"/>
              <a:ext cx="4326115" cy="3058761"/>
            </a:xfrm>
            <a:prstGeom prst="rect">
              <a:avLst/>
            </a:prstGeom>
          </p:spPr>
        </p:pic>
        <p:sp>
          <p:nvSpPr>
            <p:cNvPr id="7" name="矩形 6"/>
            <p:cNvSpPr/>
            <p:nvPr/>
          </p:nvSpPr>
          <p:spPr>
            <a:xfrm>
              <a:off x="1041400" y="4737100"/>
              <a:ext cx="844550" cy="234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949449" y="4737099"/>
              <a:ext cx="368300" cy="234951"/>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5197480" y="2340987"/>
            <a:ext cx="3357735" cy="1394642"/>
            <a:chOff x="6929973" y="1978315"/>
            <a:chExt cx="4476980" cy="1859523"/>
          </a:xfrm>
        </p:grpSpPr>
        <p:pic>
          <p:nvPicPr>
            <p:cNvPr id="17" name="图片 16"/>
            <p:cNvPicPr>
              <a:picLocks noChangeAspect="1"/>
            </p:cNvPicPr>
            <p:nvPr/>
          </p:nvPicPr>
          <p:blipFill>
            <a:blip r:embed="rId4"/>
            <a:stretch>
              <a:fillRect/>
            </a:stretch>
          </p:blipFill>
          <p:spPr>
            <a:xfrm>
              <a:off x="6929973" y="2021645"/>
              <a:ext cx="4476980" cy="1816193"/>
            </a:xfrm>
            <a:prstGeom prst="rect">
              <a:avLst/>
            </a:prstGeom>
          </p:spPr>
        </p:pic>
        <p:sp>
          <p:nvSpPr>
            <p:cNvPr id="15" name="矩形 14"/>
            <p:cNvSpPr/>
            <p:nvPr/>
          </p:nvSpPr>
          <p:spPr>
            <a:xfrm>
              <a:off x="7105555" y="1978315"/>
              <a:ext cx="3858778"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05555" y="3481057"/>
              <a:ext cx="4121245" cy="3132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5"/>
          <a:stretch>
            <a:fillRect/>
          </a:stretch>
        </p:blipFill>
        <p:spPr>
          <a:xfrm>
            <a:off x="3692681" y="1762412"/>
            <a:ext cx="5415241" cy="409596"/>
          </a:xfrm>
          <a:prstGeom prst="rect">
            <a:avLst/>
          </a:prstGeom>
        </p:spPr>
      </p:pic>
      <p:cxnSp>
        <p:nvCxnSpPr>
          <p:cNvPr id="21" name="直接箭头连接符 20"/>
          <p:cNvCxnSpPr/>
          <p:nvPr/>
        </p:nvCxnSpPr>
        <p:spPr>
          <a:xfrm>
            <a:off x="4229100" y="2147184"/>
            <a:ext cx="3034895" cy="2263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152900" y="3848371"/>
            <a:ext cx="479425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7211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290653" y="2955981"/>
            <a:ext cx="4757598" cy="289090"/>
          </a:xfrm>
          <a:prstGeom prst="rect">
            <a:avLst/>
          </a:prstGeom>
        </p:spPr>
      </p:pic>
      <p:pic>
        <p:nvPicPr>
          <p:cNvPr id="7" name="图片 6"/>
          <p:cNvPicPr>
            <a:picLocks noChangeAspect="1"/>
          </p:cNvPicPr>
          <p:nvPr/>
        </p:nvPicPr>
        <p:blipFill>
          <a:blip r:embed="rId3"/>
          <a:stretch>
            <a:fillRect/>
          </a:stretch>
        </p:blipFill>
        <p:spPr>
          <a:xfrm>
            <a:off x="112418" y="2370451"/>
            <a:ext cx="8183857" cy="230913"/>
          </a:xfrm>
          <a:prstGeom prst="rect">
            <a:avLst/>
          </a:prstGeom>
        </p:spPr>
      </p:pic>
      <p:cxnSp>
        <p:nvCxnSpPr>
          <p:cNvPr id="16" name="直接箭头连接符 15"/>
          <p:cNvCxnSpPr/>
          <p:nvPr/>
        </p:nvCxnSpPr>
        <p:spPr>
          <a:xfrm>
            <a:off x="749300" y="2571637"/>
            <a:ext cx="2717800" cy="4519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32335" y="3667332"/>
            <a:ext cx="6025589" cy="338554"/>
          </a:xfrm>
          <a:prstGeom prst="rect">
            <a:avLst/>
          </a:prstGeom>
          <a:noFill/>
        </p:spPr>
        <p:txBody>
          <a:bodyPr wrap="square" rtlCol="0">
            <a:spAutoFit/>
          </a:bodyPr>
          <a:lstStyle/>
          <a:p>
            <a:pPr algn="just"/>
            <a:r>
              <a:rPr lang="en-US" altLang="zh-CN" sz="1600" dirty="0">
                <a:latin typeface="Times New Roman" panose="02020603050405020304" pitchFamily="18" charset="0"/>
                <a:cs typeface="Times New Roman" panose="02020603050405020304" pitchFamily="18" charset="0"/>
              </a:rPr>
              <a:t>Upper bound generates the solution without the profit of passengers.</a:t>
            </a:r>
          </a:p>
        </p:txBody>
      </p:sp>
      <p:sp>
        <p:nvSpPr>
          <p:cNvPr id="12" name="文本框 11"/>
          <p:cNvSpPr txBox="1"/>
          <p:nvPr/>
        </p:nvSpPr>
        <p:spPr>
          <a:xfrm>
            <a:off x="232336" y="590802"/>
            <a:ext cx="5730314" cy="461665"/>
          </a:xfrm>
          <a:prstGeom prst="rect">
            <a:avLst/>
          </a:prstGeom>
          <a:noFill/>
        </p:spPr>
        <p:txBody>
          <a:bodyPr wrap="square" rtlCol="0">
            <a:spAutoFit/>
          </a:bodyPr>
          <a:lstStyle/>
          <a:p>
            <a:pPr algn="just"/>
            <a:r>
              <a:rPr lang="en-US" altLang="zh-CN" sz="2400" b="1" dirty="0" err="1">
                <a:latin typeface="Times New Roman" panose="02020603050405020304" pitchFamily="18" charset="0"/>
                <a:cs typeface="Times New Roman" panose="02020603050405020304" pitchFamily="18" charset="0"/>
              </a:rPr>
              <a:t>Lagrangian</a:t>
            </a:r>
            <a:r>
              <a:rPr lang="en-US" altLang="zh-CN" sz="2400" b="1" dirty="0">
                <a:latin typeface="Times New Roman" panose="02020603050405020304" pitchFamily="18" charset="0"/>
                <a:cs typeface="Times New Roman" panose="02020603050405020304" pitchFamily="18" charset="0"/>
              </a:rPr>
              <a:t> Relaxation for Lower Bound</a:t>
            </a:r>
          </a:p>
        </p:txBody>
      </p:sp>
    </p:spTree>
    <p:extLst>
      <p:ext uri="{BB962C8B-B14F-4D97-AF65-F5344CB8AC3E}">
        <p14:creationId xmlns:p14="http://schemas.microsoft.com/office/powerpoint/2010/main" val="413137516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903718" y="1995930"/>
            <a:ext cx="3814833" cy="2962654"/>
          </a:xfrm>
          <a:prstGeom prst="rect">
            <a:avLst/>
          </a:prstGeom>
        </p:spPr>
      </p:pic>
      <p:sp>
        <p:nvSpPr>
          <p:cNvPr id="8" name="文本框 7"/>
          <p:cNvSpPr txBox="1"/>
          <p:nvPr/>
        </p:nvSpPr>
        <p:spPr>
          <a:xfrm>
            <a:off x="384736" y="334965"/>
            <a:ext cx="3818171" cy="461665"/>
          </a:xfrm>
          <a:prstGeom prst="rect">
            <a:avLst/>
          </a:prstGeom>
          <a:noFill/>
        </p:spPr>
        <p:txBody>
          <a:bodyPr wrap="square" rtlCol="0">
            <a:spAutoFit/>
          </a:bodyPr>
          <a:lstStyle/>
          <a:p>
            <a:pPr algn="just"/>
            <a:r>
              <a:rPr lang="en-US" altLang="zh-CN" sz="2400" b="1" dirty="0">
                <a:latin typeface="Times New Roman" panose="02020603050405020304" pitchFamily="18" charset="0"/>
                <a:cs typeface="Times New Roman" panose="02020603050405020304" pitchFamily="18" charset="0"/>
              </a:rPr>
              <a:t>Example</a:t>
            </a:r>
          </a:p>
        </p:txBody>
      </p:sp>
      <p:graphicFrame>
        <p:nvGraphicFramePr>
          <p:cNvPr id="11" name="表格 10"/>
          <p:cNvGraphicFramePr>
            <a:graphicFrameLocks noGrp="1"/>
          </p:cNvGraphicFramePr>
          <p:nvPr/>
        </p:nvGraphicFramePr>
        <p:xfrm>
          <a:off x="520700" y="2634322"/>
          <a:ext cx="3930650" cy="1409700"/>
        </p:xfrm>
        <a:graphic>
          <a:graphicData uri="http://schemas.openxmlformats.org/drawingml/2006/table">
            <a:tbl>
              <a:tblPr firstRow="1" bandRow="1">
                <a:tableStyleId>{5C22544A-7EE6-4342-B048-85BDC9FD1C3A}</a:tableStyleId>
              </a:tblPr>
              <a:tblGrid>
                <a:gridCol w="1365250">
                  <a:extLst>
                    <a:ext uri="{9D8B030D-6E8A-4147-A177-3AD203B41FA5}">
                      <a16:colId xmlns:a16="http://schemas.microsoft.com/office/drawing/2014/main" val="20000"/>
                    </a:ext>
                  </a:extLst>
                </a:gridCol>
                <a:gridCol w="1390650">
                  <a:extLst>
                    <a:ext uri="{9D8B030D-6E8A-4147-A177-3AD203B41FA5}">
                      <a16:colId xmlns:a16="http://schemas.microsoft.com/office/drawing/2014/main" val="20001"/>
                    </a:ext>
                  </a:extLst>
                </a:gridCol>
                <a:gridCol w="1174750">
                  <a:extLst>
                    <a:ext uri="{9D8B030D-6E8A-4147-A177-3AD203B41FA5}">
                      <a16:colId xmlns:a16="http://schemas.microsoft.com/office/drawing/2014/main" val="20002"/>
                    </a:ext>
                  </a:extLst>
                </a:gridCol>
              </a:tblGrid>
              <a:tr h="278130">
                <a:tc>
                  <a:txBody>
                    <a:bodyPr/>
                    <a:lstStyle/>
                    <a:p>
                      <a:r>
                        <a:rPr lang="en-US" altLang="zh-CN" sz="1400" dirty="0"/>
                        <a:t>Node</a:t>
                      </a:r>
                      <a:endParaRPr lang="zh-CN" altLang="en-US" sz="1400" dirty="0"/>
                    </a:p>
                  </a:txBody>
                  <a:tcPr marL="68580" marR="68580" marT="34290" marB="34290"/>
                </a:tc>
                <a:tc>
                  <a:txBody>
                    <a:bodyPr/>
                    <a:lstStyle/>
                    <a:p>
                      <a:r>
                        <a:rPr lang="en-US" altLang="zh-CN" sz="1400" dirty="0"/>
                        <a:t>Lower Bound</a:t>
                      </a:r>
                      <a:endParaRPr lang="zh-CN" altLang="en-US" sz="1400" dirty="0"/>
                    </a:p>
                  </a:txBody>
                  <a:tcPr marL="68580" marR="68580" marT="34290" marB="34290"/>
                </a:tc>
                <a:tc>
                  <a:txBody>
                    <a:bodyPr/>
                    <a:lstStyle/>
                    <a:p>
                      <a:r>
                        <a:rPr lang="en-US" altLang="zh-CN" sz="1400" dirty="0"/>
                        <a:t>Upper Bound</a:t>
                      </a:r>
                      <a:endParaRPr lang="zh-CN" altLang="en-US" sz="140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400" dirty="0"/>
                        <a:t>0</a:t>
                      </a:r>
                      <a:endParaRPr lang="zh-CN" altLang="en-US" sz="1400" dirty="0"/>
                    </a:p>
                  </a:txBody>
                  <a:tcPr marL="68580" marR="68580" marT="34290" marB="34290"/>
                </a:tc>
                <a:tc>
                  <a:txBody>
                    <a:bodyPr/>
                    <a:lstStyle/>
                    <a:p>
                      <a:r>
                        <a:rPr lang="en-US" altLang="zh-CN" sz="1400" dirty="0"/>
                        <a:t>2</a:t>
                      </a:r>
                      <a:endParaRPr lang="zh-CN" altLang="en-US" sz="1400" dirty="0"/>
                    </a:p>
                  </a:txBody>
                  <a:tcPr marL="68580" marR="68580" marT="34290" marB="34290"/>
                </a:tc>
                <a:tc>
                  <a:txBody>
                    <a:bodyPr/>
                    <a:lstStyle/>
                    <a:p>
                      <a:r>
                        <a:rPr lang="en-US" altLang="zh-CN" sz="1400" dirty="0"/>
                        <a:t>21</a:t>
                      </a:r>
                      <a:endParaRPr lang="zh-CN" altLang="en-US" sz="1400" dirty="0"/>
                    </a:p>
                  </a:txBody>
                  <a:tcPr marL="68580" marR="68580" marT="34290" marB="34290"/>
                </a:tc>
                <a:extLst>
                  <a:ext uri="{0D108BD9-81ED-4DB2-BD59-A6C34878D82A}">
                    <a16:rowId xmlns:a16="http://schemas.microsoft.com/office/drawing/2014/main" val="10001"/>
                  </a:ext>
                </a:extLst>
              </a:tr>
              <a:tr h="278130">
                <a:tc>
                  <a:txBody>
                    <a:bodyPr/>
                    <a:lstStyle/>
                    <a:p>
                      <a:r>
                        <a:rPr lang="en-US" altLang="zh-CN" sz="1400" dirty="0"/>
                        <a:t>1 (v1-p1)</a:t>
                      </a:r>
                      <a:endParaRPr lang="zh-CN" altLang="en-US" sz="1400" dirty="0"/>
                    </a:p>
                  </a:txBody>
                  <a:tcPr marL="68580" marR="68580" marT="34290" marB="34290"/>
                </a:tc>
                <a:tc>
                  <a:txBody>
                    <a:bodyPr/>
                    <a:lstStyle/>
                    <a:p>
                      <a:r>
                        <a:rPr lang="en-US" altLang="zh-CN" sz="1400" dirty="0"/>
                        <a:t>10020 (cut)</a:t>
                      </a:r>
                      <a:endParaRPr lang="zh-CN" altLang="en-US" sz="1400" dirty="0"/>
                    </a:p>
                  </a:txBody>
                  <a:tcPr marL="68580" marR="68580" marT="34290" marB="34290"/>
                </a:tc>
                <a:tc>
                  <a:txBody>
                    <a:bodyPr/>
                    <a:lstStyle/>
                    <a:p>
                      <a:endParaRPr lang="zh-CN" altLang="en-US" sz="1400"/>
                    </a:p>
                  </a:txBody>
                  <a:tcPr marL="68580" marR="68580" marT="34290" marB="34290"/>
                </a:tc>
                <a:extLst>
                  <a:ext uri="{0D108BD9-81ED-4DB2-BD59-A6C34878D82A}">
                    <a16:rowId xmlns:a16="http://schemas.microsoft.com/office/drawing/2014/main" val="10002"/>
                  </a:ext>
                </a:extLst>
              </a:tr>
              <a:tr h="274320">
                <a:tc>
                  <a:txBody>
                    <a:bodyPr/>
                    <a:lstStyle/>
                    <a:p>
                      <a:r>
                        <a:rPr lang="en-US" altLang="zh-CN" sz="1400" dirty="0"/>
                        <a:t>2 (v2-p1)</a:t>
                      </a:r>
                      <a:endParaRPr lang="zh-CN" altLang="en-US" sz="1400" dirty="0"/>
                    </a:p>
                  </a:txBody>
                  <a:tcPr marL="68580" marR="68580" marT="34290" marB="34290"/>
                </a:tc>
                <a:tc>
                  <a:txBody>
                    <a:bodyPr/>
                    <a:lstStyle/>
                    <a:p>
                      <a:r>
                        <a:rPr lang="en-US" altLang="zh-CN" sz="1400" dirty="0"/>
                        <a:t>10020 (cut)</a:t>
                      </a:r>
                      <a:endParaRPr lang="zh-CN" altLang="en-US" sz="1400" dirty="0"/>
                    </a:p>
                  </a:txBody>
                  <a:tcPr marL="68580" marR="68580" marT="34290" marB="34290"/>
                </a:tc>
                <a:tc>
                  <a:txBody>
                    <a:bodyPr/>
                    <a:lstStyle/>
                    <a:p>
                      <a:endParaRPr lang="zh-CN" altLang="en-US" sz="1400" dirty="0"/>
                    </a:p>
                  </a:txBody>
                  <a:tcPr marL="68580" marR="68580" marT="34290" marB="34290"/>
                </a:tc>
                <a:extLst>
                  <a:ext uri="{0D108BD9-81ED-4DB2-BD59-A6C34878D82A}">
                    <a16:rowId xmlns:a16="http://schemas.microsoft.com/office/drawing/2014/main" val="10003"/>
                  </a:ext>
                </a:extLst>
              </a:tr>
              <a:tr h="274320">
                <a:tc>
                  <a:txBody>
                    <a:bodyPr/>
                    <a:lstStyle/>
                    <a:p>
                      <a:r>
                        <a:rPr lang="en-US" altLang="zh-CN" sz="1400" dirty="0"/>
                        <a:t>3 (p1 exclusive)</a:t>
                      </a:r>
                      <a:endParaRPr lang="zh-CN" altLang="en-US" sz="1400" dirty="0"/>
                    </a:p>
                  </a:txBody>
                  <a:tcPr marL="68580" marR="68580" marT="34290" marB="34290"/>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altLang="zh-CN" sz="1400" dirty="0"/>
                        <a:t>10020 (cut)</a:t>
                      </a:r>
                      <a:endParaRPr lang="zh-CN" altLang="en-US" sz="1400" dirty="0"/>
                    </a:p>
                  </a:txBody>
                  <a:tcPr marL="68580" marR="68580" marT="34290" marB="34290"/>
                </a:tc>
                <a:tc>
                  <a:txBody>
                    <a:bodyPr/>
                    <a:lstStyle/>
                    <a:p>
                      <a:endParaRPr lang="zh-CN" altLang="en-US" sz="1400" dirty="0"/>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757698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ctrTitle"/>
          </p:nvPr>
        </p:nvSpPr>
        <p:spPr>
          <a:xfrm>
            <a:off x="292073" y="588081"/>
            <a:ext cx="3170653" cy="714375"/>
          </a:xfrm>
        </p:spPr>
        <p:txBody>
          <a:bodyPr/>
          <a:lstStyle/>
          <a:p>
            <a:pPr algn="l" eaLnBrk="1" hangingPunct="1"/>
            <a:r>
              <a:rPr lang="en-US" altLang="en-US" sz="3600" b="1" dirty="0">
                <a:latin typeface="Arial" pitchFamily="34" charset="0"/>
                <a:cs typeface="Arial" pitchFamily="34" charset="0"/>
              </a:rPr>
              <a:t>Thank You!</a:t>
            </a:r>
          </a:p>
        </p:txBody>
      </p:sp>
      <p:sp>
        <p:nvSpPr>
          <p:cNvPr id="25602" name="Subtitle 2"/>
          <p:cNvSpPr>
            <a:spLocks noGrp="1"/>
          </p:cNvSpPr>
          <p:nvPr>
            <p:ph type="subTitle" idx="1"/>
          </p:nvPr>
        </p:nvSpPr>
        <p:spPr>
          <a:xfrm>
            <a:off x="301609" y="1601527"/>
            <a:ext cx="8476631" cy="695874"/>
          </a:xfrm>
        </p:spPr>
        <p:txBody>
          <a:bodyPr/>
          <a:lstStyle/>
          <a:p>
            <a:pPr algn="l">
              <a:spcBef>
                <a:spcPct val="50000"/>
              </a:spcBef>
              <a:buClr>
                <a:schemeClr val="folHlink"/>
              </a:buClr>
              <a:buSzPct val="60000"/>
            </a:pPr>
            <a:r>
              <a:rPr lang="en-US" altLang="en-US" sz="2400" b="1" dirty="0">
                <a:solidFill>
                  <a:srgbClr val="DE0000"/>
                </a:solidFill>
                <a:latin typeface="Arial" pitchFamily="34" charset="0"/>
                <a:cs typeface="Arial" pitchFamily="34" charset="0"/>
              </a:rPr>
              <a:t>Questions, Comments, and Suggestions are Welcome. </a:t>
            </a:r>
          </a:p>
        </p:txBody>
      </p:sp>
      <p:sp>
        <p:nvSpPr>
          <p:cNvPr id="7" name="TextBox 6"/>
          <p:cNvSpPr txBox="1"/>
          <p:nvPr/>
        </p:nvSpPr>
        <p:spPr>
          <a:xfrm>
            <a:off x="292073" y="2416131"/>
            <a:ext cx="8308964" cy="1846659"/>
          </a:xfrm>
          <a:prstGeom prst="rect">
            <a:avLst/>
          </a:prstGeom>
          <a:noFill/>
        </p:spPr>
        <p:txBody>
          <a:bodyPr wrap="square" rtlCol="0">
            <a:spAutoFit/>
          </a:bodyPr>
          <a:lstStyle/>
          <a:p>
            <a:pPr>
              <a:spcBef>
                <a:spcPct val="50000"/>
              </a:spcBef>
              <a:buClr>
                <a:schemeClr val="folHlink"/>
              </a:buClr>
              <a:buSzPct val="60000"/>
            </a:pPr>
            <a:r>
              <a:rPr lang="en-US" altLang="en-US" sz="2400" b="1" dirty="0">
                <a:cs typeface="Arial" pitchFamily="34" charset="0"/>
              </a:rPr>
              <a:t>Please Contact:</a:t>
            </a:r>
            <a:endParaRPr lang="en-US" altLang="zh-CN" sz="2400" b="1" dirty="0">
              <a:cs typeface="Arial" pitchFamily="34" charset="0"/>
            </a:endParaRPr>
          </a:p>
          <a:p>
            <a:pPr>
              <a:spcBef>
                <a:spcPct val="50000"/>
              </a:spcBef>
              <a:buClr>
                <a:schemeClr val="folHlink"/>
              </a:buClr>
              <a:buSzPct val="60000"/>
            </a:pPr>
            <a:r>
              <a:rPr lang="en-US" altLang="zh-CN" sz="2000" b="1" dirty="0" err="1">
                <a:cs typeface="Arial" pitchFamily="34" charset="0"/>
              </a:rPr>
              <a:t>Xuesong</a:t>
            </a:r>
            <a:r>
              <a:rPr lang="en-US" altLang="zh-CN" sz="2000" b="1" dirty="0">
                <a:cs typeface="Arial" pitchFamily="34" charset="0"/>
              </a:rPr>
              <a:t> Zhou, </a:t>
            </a:r>
            <a:r>
              <a:rPr lang="en-US" altLang="en-US" sz="2000" b="1" dirty="0">
                <a:cs typeface="Arial" pitchFamily="34" charset="0"/>
              </a:rPr>
              <a:t>Ph.D.</a:t>
            </a:r>
            <a:br>
              <a:rPr lang="en-US" altLang="en-US" sz="2000" b="1" dirty="0">
                <a:cs typeface="Arial" pitchFamily="34" charset="0"/>
              </a:rPr>
            </a:br>
            <a:r>
              <a:rPr lang="en-US" altLang="en-US" sz="2000" b="1" dirty="0">
                <a:cs typeface="Arial" pitchFamily="34" charset="0"/>
              </a:rPr>
              <a:t>Arizona State University</a:t>
            </a:r>
          </a:p>
          <a:p>
            <a:r>
              <a:rPr lang="en-US" altLang="en-US" sz="2000" b="1" dirty="0">
                <a:cs typeface="Arial" pitchFamily="34" charset="0"/>
              </a:rPr>
              <a:t>Tempe, AZ 85287</a:t>
            </a:r>
          </a:p>
          <a:p>
            <a:r>
              <a:rPr lang="en-US" altLang="en-US" sz="2000" b="1" dirty="0">
                <a:cs typeface="Arial" pitchFamily="34" charset="0"/>
              </a:rPr>
              <a:t>Email: </a:t>
            </a:r>
            <a:r>
              <a:rPr lang="en-US" altLang="zh-CN" sz="2000" b="1" dirty="0">
                <a:cs typeface="Arial" pitchFamily="34" charset="0"/>
                <a:hlinkClick r:id="rId3"/>
              </a:rPr>
              <a:t>xzhou74@asu.edu</a:t>
            </a:r>
            <a:r>
              <a:rPr lang="en-US" altLang="zh-CN" sz="2000" b="1" dirty="0">
                <a:cs typeface="Arial" pitchFamily="34" charset="0"/>
              </a:rPr>
              <a:t> </a:t>
            </a:r>
          </a:p>
        </p:txBody>
      </p:sp>
      <p:sp>
        <p:nvSpPr>
          <p:cNvPr id="3" name="灯片编号占位符 2"/>
          <p:cNvSpPr>
            <a:spLocks noGrp="1"/>
          </p:cNvSpPr>
          <p:nvPr>
            <p:ph type="sldNum" sz="quarter" idx="10"/>
          </p:nvPr>
        </p:nvSpPr>
        <p:spPr/>
        <p:txBody>
          <a:bodyPr/>
          <a:lstStyle/>
          <a:p>
            <a:fld id="{F7B42AF5-83B0-4E00-AFE1-55FB3D0E58C4}" type="slidenum">
              <a:rPr lang="en-US" altLang="en-US" sz="1400"/>
              <a:pPr/>
              <a:t>255</a:t>
            </a:fld>
            <a:endParaRPr lang="en-US" altLang="en-US"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674542870"/>
              </p:ext>
            </p:extLst>
          </p:nvPr>
        </p:nvGraphicFramePr>
        <p:xfrm>
          <a:off x="-655165" y="2432011"/>
          <a:ext cx="5785283" cy="4128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94556643"/>
              </p:ext>
            </p:extLst>
          </p:nvPr>
        </p:nvGraphicFramePr>
        <p:xfrm>
          <a:off x="3976217" y="2432011"/>
          <a:ext cx="5785283" cy="41289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Hexagon 7"/>
          <p:cNvSpPr/>
          <p:nvPr/>
        </p:nvSpPr>
        <p:spPr bwMode="auto">
          <a:xfrm>
            <a:off x="1353787" y="3814786"/>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pitchFamily="1" charset="-128"/>
            </a:endParaRPr>
          </a:p>
        </p:txBody>
      </p:sp>
      <p:cxnSp>
        <p:nvCxnSpPr>
          <p:cNvPr id="10" name="Straight Arrow Connector 9"/>
          <p:cNvCxnSpPr/>
          <p:nvPr/>
        </p:nvCxnSpPr>
        <p:spPr bwMode="auto">
          <a:xfrm>
            <a:off x="795647" y="4361051"/>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1280556" y="5772235"/>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2707574" y="5643586"/>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2517569" y="4242298"/>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2386940" y="3494154"/>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1292431" y="4382822"/>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1448790" y="4123545"/>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1223158" y="3517904"/>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1541814" y="4062189"/>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1579418" y="3897915"/>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18" name="Straight Arrow Connector 17"/>
          <p:cNvCxnSpPr/>
          <p:nvPr/>
        </p:nvCxnSpPr>
        <p:spPr bwMode="auto">
          <a:xfrm flipH="1" flipV="1">
            <a:off x="5985164" y="3981041"/>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6840187" y="3541654"/>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5937664" y="4871690"/>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6840188" y="5073571"/>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7253846" y="4050314"/>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7327075" y="4847940"/>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32" name="Content Placeholder 2"/>
          <p:cNvSpPr txBox="1">
            <a:spLocks/>
          </p:cNvSpPr>
          <p:nvPr/>
        </p:nvSpPr>
        <p:spPr bwMode="auto">
          <a:xfrm>
            <a:off x="115784" y="1718035"/>
            <a:ext cx="4114800" cy="8379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ＭＳ Ｐゴシック"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ＭＳ Ｐゴシック"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ＭＳ Ｐゴシック"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ＭＳ Ｐゴシック"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ＭＳ Ｐゴシック"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000" b="1" dirty="0">
                <a:latin typeface="Arial"/>
                <a:cs typeface="Arial"/>
              </a:rPr>
              <a:t>Current Practice</a:t>
            </a:r>
            <a:br>
              <a:rPr lang="en-US" sz="2000" b="1" dirty="0">
                <a:latin typeface="Arial"/>
                <a:cs typeface="Arial"/>
              </a:rPr>
            </a:br>
            <a:r>
              <a:rPr lang="en-US" sz="2000" b="1" dirty="0">
                <a:solidFill>
                  <a:srgbClr val="FF0000"/>
                </a:solidFill>
                <a:latin typeface="Arial"/>
                <a:cs typeface="Arial"/>
              </a:rPr>
              <a:t>Ad Hoc</a:t>
            </a:r>
          </a:p>
        </p:txBody>
      </p:sp>
      <p:sp>
        <p:nvSpPr>
          <p:cNvPr id="33" name="Content Placeholder 2"/>
          <p:cNvSpPr txBox="1">
            <a:spLocks/>
          </p:cNvSpPr>
          <p:nvPr/>
        </p:nvSpPr>
        <p:spPr bwMode="auto">
          <a:xfrm>
            <a:off x="4754089" y="1716055"/>
            <a:ext cx="4114800" cy="8399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ＭＳ Ｐゴシック"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ＭＳ Ｐゴシック"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ＭＳ Ｐゴシック"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ＭＳ Ｐゴシック"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ＭＳ Ｐゴシック"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FontTx/>
              <a:buNone/>
            </a:pPr>
            <a:r>
              <a:rPr lang="en-US" sz="2000" b="1" dirty="0">
                <a:latin typeface="Arial"/>
                <a:cs typeface="Arial"/>
              </a:rPr>
              <a:t>With </a:t>
            </a:r>
            <a:r>
              <a:rPr lang="en-US" sz="2000" b="1" dirty="0" err="1">
                <a:latin typeface="Arial"/>
                <a:cs typeface="Arial"/>
              </a:rPr>
              <a:t>NeXTA</a:t>
            </a:r>
            <a:r>
              <a:rPr lang="en-US" sz="2000" b="1" dirty="0">
                <a:latin typeface="Arial"/>
                <a:cs typeface="Arial"/>
              </a:rPr>
              <a:t> Data Hub</a:t>
            </a:r>
            <a:br>
              <a:rPr lang="en-US" sz="2000" b="1" dirty="0">
                <a:latin typeface="Arial"/>
                <a:cs typeface="Arial"/>
              </a:rPr>
            </a:br>
            <a:r>
              <a:rPr lang="en-US" sz="2000" b="1" dirty="0">
                <a:solidFill>
                  <a:srgbClr val="00CC00"/>
                </a:solidFill>
                <a:latin typeface="Arial"/>
                <a:cs typeface="Arial"/>
              </a:rPr>
              <a:t>Systematic</a:t>
            </a:r>
          </a:p>
        </p:txBody>
      </p:sp>
      <p:sp>
        <p:nvSpPr>
          <p:cNvPr id="35" name="Slide Number Placeholder 7"/>
          <p:cNvSpPr txBox="1">
            <a:spLocks/>
          </p:cNvSpPr>
          <p:nvPr/>
        </p:nvSpPr>
        <p:spPr bwMode="auto">
          <a:xfrm>
            <a:off x="8475663" y="6498848"/>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26</a:t>
            </a:fld>
            <a:endParaRPr lang="en-US" altLang="en-US" sz="1400" dirty="0">
              <a:cs typeface="Arial" pitchFamily="34" charset="0"/>
            </a:endParaRPr>
          </a:p>
        </p:txBody>
      </p:sp>
      <p:sp>
        <p:nvSpPr>
          <p:cNvPr id="39" name="Title 1"/>
          <p:cNvSpPr txBox="1">
            <a:spLocks/>
          </p:cNvSpPr>
          <p:nvPr/>
        </p:nvSpPr>
        <p:spPr bwMode="auto">
          <a:xfrm>
            <a:off x="329486" y="836286"/>
            <a:ext cx="5655678" cy="87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400" b="1" dirty="0">
                <a:latin typeface="Arial"/>
                <a:cs typeface="Arial"/>
              </a:rPr>
              <a:t>3) Integrated Modeling Practice</a:t>
            </a:r>
          </a:p>
        </p:txBody>
      </p:sp>
      <p:sp>
        <p:nvSpPr>
          <p:cNvPr id="40" name="Title 1"/>
          <p:cNvSpPr txBox="1">
            <a:spLocks/>
          </p:cNvSpPr>
          <p:nvPr/>
        </p:nvSpPr>
        <p:spPr bwMode="auto">
          <a:xfrm>
            <a:off x="0" y="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eaLnBrk="1" fontAlgn="auto" hangingPunct="1">
              <a:spcAft>
                <a:spcPts val="0"/>
              </a:spcAft>
              <a:defRPr/>
            </a:pPr>
            <a:r>
              <a:rPr lang="en-US" sz="3200" b="1" dirty="0">
                <a:latin typeface="Arial"/>
                <a:cs typeface="Arial"/>
              </a:rPr>
              <a:t>1.2 What </a:t>
            </a:r>
            <a:r>
              <a:rPr lang="en-US" sz="3200" b="1" dirty="0" err="1">
                <a:latin typeface="Arial"/>
                <a:cs typeface="Arial"/>
              </a:rPr>
              <a:t>NeXTA</a:t>
            </a:r>
            <a:r>
              <a:rPr lang="en-US" sz="3200" b="1" dirty="0">
                <a:latin typeface="Arial"/>
                <a:cs typeface="Arial"/>
              </a:rPr>
              <a:t>/</a:t>
            </a:r>
            <a:r>
              <a:rPr lang="en-US" sz="3200" b="1" dirty="0" err="1">
                <a:latin typeface="Arial"/>
                <a:cs typeface="Arial"/>
              </a:rPr>
              <a:t>DTALite</a:t>
            </a:r>
            <a:r>
              <a:rPr lang="en-US" sz="3200" b="1" dirty="0">
                <a:latin typeface="Arial"/>
                <a:cs typeface="Arial"/>
              </a:rPr>
              <a:t> Can Do</a:t>
            </a:r>
          </a:p>
        </p:txBody>
      </p:sp>
    </p:spTree>
    <p:extLst>
      <p:ext uri="{BB962C8B-B14F-4D97-AF65-F5344CB8AC3E}">
        <p14:creationId xmlns:p14="http://schemas.microsoft.com/office/powerpoint/2010/main" val="2599209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241" y="-153952"/>
            <a:ext cx="8775783" cy="1285328"/>
          </a:xfrm>
        </p:spPr>
        <p:txBody>
          <a:bodyPr/>
          <a:lstStyle/>
          <a:p>
            <a:pPr algn="l" eaLnBrk="1" fontAlgn="auto" hangingPunct="1">
              <a:spcAft>
                <a:spcPts val="0"/>
              </a:spcAft>
              <a:defRPr/>
            </a:pPr>
            <a:r>
              <a:rPr lang="en-US" sz="3200" b="1" dirty="0">
                <a:latin typeface="Arial"/>
                <a:cs typeface="Arial"/>
              </a:rPr>
              <a:t>1.3 Open-source Free Software Package </a:t>
            </a:r>
          </a:p>
        </p:txBody>
      </p:sp>
      <p:sp>
        <p:nvSpPr>
          <p:cNvPr id="3" name="Content Placeholder 2"/>
          <p:cNvSpPr>
            <a:spLocks noGrp="1"/>
          </p:cNvSpPr>
          <p:nvPr>
            <p:ph idx="1"/>
          </p:nvPr>
        </p:nvSpPr>
        <p:spPr>
          <a:xfrm>
            <a:off x="58248" y="902775"/>
            <a:ext cx="8791282" cy="5945699"/>
          </a:xfrm>
        </p:spPr>
        <p:txBody>
          <a:bodyPr>
            <a:noAutofit/>
          </a:bodyPr>
          <a:lstStyle/>
          <a:p>
            <a:r>
              <a:rPr lang="en-US" sz="2400" b="1" dirty="0">
                <a:latin typeface="Arial"/>
                <a:cs typeface="Arial"/>
              </a:rPr>
              <a:t>NEXTA: front-end GUI (C++)</a:t>
            </a:r>
          </a:p>
          <a:p>
            <a:pPr lvl="1"/>
            <a:r>
              <a:rPr lang="en-US" sz="2000" dirty="0">
                <a:latin typeface="Arial"/>
                <a:cs typeface="Arial"/>
              </a:rPr>
              <a:t>Version 2: GUI for TRANSIMS and DYNASMART</a:t>
            </a:r>
          </a:p>
          <a:p>
            <a:pPr lvl="1"/>
            <a:r>
              <a:rPr lang="en-US" sz="2000" dirty="0">
                <a:latin typeface="Arial"/>
                <a:cs typeface="Arial"/>
              </a:rPr>
              <a:t>Version 3: GNU Open-source data hub</a:t>
            </a:r>
          </a:p>
          <a:p>
            <a:pPr lvl="2"/>
            <a:r>
              <a:rPr lang="en-US" sz="2000" dirty="0">
                <a:latin typeface="Arial"/>
                <a:cs typeface="Arial"/>
              </a:rPr>
              <a:t>Import </a:t>
            </a:r>
          </a:p>
          <a:p>
            <a:pPr lvl="3"/>
            <a:r>
              <a:rPr lang="en-US" dirty="0">
                <a:latin typeface="Arial"/>
                <a:cs typeface="Arial"/>
              </a:rPr>
              <a:t>Other regional planning models (</a:t>
            </a:r>
            <a:r>
              <a:rPr lang="en-US" dirty="0" err="1">
                <a:latin typeface="Arial"/>
                <a:cs typeface="Arial"/>
              </a:rPr>
              <a:t>TransCAD</a:t>
            </a:r>
            <a:r>
              <a:rPr lang="en-US" dirty="0">
                <a:latin typeface="Arial"/>
                <a:cs typeface="Arial"/>
              </a:rPr>
              <a:t>, VISSUM, Cube)</a:t>
            </a:r>
          </a:p>
          <a:p>
            <a:pPr lvl="3"/>
            <a:r>
              <a:rPr lang="en-US" dirty="0">
                <a:latin typeface="Arial"/>
                <a:cs typeface="Arial"/>
              </a:rPr>
              <a:t>GIS shape files (household data without node layer)</a:t>
            </a:r>
          </a:p>
          <a:p>
            <a:pPr lvl="3"/>
            <a:r>
              <a:rPr lang="en-US" dirty="0">
                <a:latin typeface="Arial"/>
                <a:cs typeface="Arial"/>
              </a:rPr>
              <a:t>Traffic volume, speed, GPS data, Google Public Transit Feed</a:t>
            </a:r>
          </a:p>
          <a:p>
            <a:pPr lvl="2"/>
            <a:r>
              <a:rPr lang="en-US" sz="2000" dirty="0">
                <a:latin typeface="Arial"/>
                <a:cs typeface="Arial"/>
              </a:rPr>
              <a:t>Export</a:t>
            </a:r>
          </a:p>
          <a:p>
            <a:pPr lvl="3"/>
            <a:r>
              <a:rPr lang="en-US" dirty="0">
                <a:latin typeface="Arial"/>
                <a:cs typeface="Arial"/>
              </a:rPr>
              <a:t>Google Earth, Google fusion tables</a:t>
            </a:r>
          </a:p>
          <a:p>
            <a:pPr lvl="3"/>
            <a:r>
              <a:rPr lang="en-US" dirty="0">
                <a:latin typeface="Arial"/>
                <a:cs typeface="Arial"/>
              </a:rPr>
              <a:t>Prepare network and signal data for </a:t>
            </a:r>
          </a:p>
          <a:p>
            <a:pPr marL="1371600" lvl="3" indent="0">
              <a:buNone/>
            </a:pPr>
            <a:r>
              <a:rPr lang="en-US" dirty="0" err="1">
                <a:latin typeface="Arial"/>
                <a:cs typeface="Arial"/>
              </a:rPr>
              <a:t>Synchro</a:t>
            </a:r>
            <a:r>
              <a:rPr lang="en-US" dirty="0">
                <a:latin typeface="Arial"/>
                <a:cs typeface="Arial"/>
              </a:rPr>
              <a:t> and VISSIM (through QEM)</a:t>
            </a:r>
          </a:p>
          <a:p>
            <a:pPr marL="1371600" lvl="3" indent="0">
              <a:buNone/>
            </a:pPr>
            <a:endParaRPr lang="en-US" dirty="0">
              <a:latin typeface="Arial"/>
              <a:cs typeface="Arial"/>
            </a:endParaRPr>
          </a:p>
          <a:p>
            <a:r>
              <a:rPr lang="en-US" sz="2400" b="1" dirty="0">
                <a:latin typeface="Arial"/>
                <a:cs typeface="Arial"/>
              </a:rPr>
              <a:t>DTALite: Open-source computational engine  (C++)</a:t>
            </a:r>
          </a:p>
          <a:p>
            <a:pPr lvl="1"/>
            <a:r>
              <a:rPr lang="en-US" sz="2000" dirty="0">
                <a:latin typeface="Arial"/>
                <a:cs typeface="Arial"/>
              </a:rPr>
              <a:t>Light-weight and agent-based DTA</a:t>
            </a:r>
          </a:p>
          <a:p>
            <a:pPr lvl="1"/>
            <a:r>
              <a:rPr lang="en-US" sz="2000" dirty="0">
                <a:latin typeface="Arial"/>
                <a:cs typeface="Arial"/>
              </a:rPr>
              <a:t>Built-in OD demand matrix estimation (ODME) program </a:t>
            </a:r>
          </a:p>
        </p:txBody>
      </p:sp>
      <p:pic>
        <p:nvPicPr>
          <p:cNvPr id="5" name="Picture 3"/>
          <p:cNvPicPr>
            <a:picLocks noChangeAspect="1" noChangeArrowheads="1"/>
          </p:cNvPicPr>
          <p:nvPr/>
        </p:nvPicPr>
        <p:blipFill>
          <a:blip r:embed="rId3" cstate="print"/>
          <a:srcRect r="1449"/>
          <a:stretch>
            <a:fillRect/>
          </a:stretch>
        </p:blipFill>
        <p:spPr bwMode="auto">
          <a:xfrm>
            <a:off x="6475710" y="3627656"/>
            <a:ext cx="2590800" cy="1326048"/>
          </a:xfrm>
          <a:prstGeom prst="rect">
            <a:avLst/>
          </a:prstGeom>
          <a:noFill/>
          <a:ln w="9525">
            <a:noFill/>
            <a:miter lim="800000"/>
            <a:headEnd/>
            <a:tailEnd/>
          </a:ln>
        </p:spPr>
      </p:pic>
      <p:pic>
        <p:nvPicPr>
          <p:cNvPr id="10241" name="Picture 1"/>
          <p:cNvPicPr>
            <a:picLocks noChangeAspect="1" noChangeArrowheads="1"/>
          </p:cNvPicPr>
          <p:nvPr/>
        </p:nvPicPr>
        <p:blipFill>
          <a:blip r:embed="rId4" cstate="print"/>
          <a:srcRect/>
          <a:stretch>
            <a:fillRect/>
          </a:stretch>
        </p:blipFill>
        <p:spPr bwMode="auto">
          <a:xfrm>
            <a:off x="6497522" y="971327"/>
            <a:ext cx="2590801" cy="1349375"/>
          </a:xfrm>
          <a:prstGeom prst="rect">
            <a:avLst/>
          </a:prstGeom>
          <a:noFill/>
          <a:ln w="9525">
            <a:noFill/>
            <a:miter lim="800000"/>
            <a:headEnd/>
            <a:tailEnd/>
          </a:ln>
        </p:spPr>
      </p:pic>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27</a:t>
            </a:fld>
            <a:endParaRPr lang="en-US" altLang="en-US" sz="1400" dirty="0">
              <a:cs typeface="Arial" pitchFamily="34" charset="0"/>
            </a:endParaRPr>
          </a:p>
        </p:txBody>
      </p:sp>
    </p:spTree>
    <p:extLst>
      <p:ext uri="{BB962C8B-B14F-4D97-AF65-F5344CB8AC3E}">
        <p14:creationId xmlns:p14="http://schemas.microsoft.com/office/powerpoint/2010/main" val="3851224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 y="0"/>
            <a:ext cx="5699760" cy="1036320"/>
          </a:xfrm>
        </p:spPr>
        <p:txBody>
          <a:bodyPr/>
          <a:lstStyle/>
          <a:p>
            <a:pPr algn="l" eaLnBrk="1" fontAlgn="auto" hangingPunct="1">
              <a:spcAft>
                <a:spcPts val="0"/>
              </a:spcAft>
              <a:defRPr/>
            </a:pPr>
            <a:r>
              <a:rPr lang="en-US" sz="3200" b="1" dirty="0">
                <a:latin typeface="Arial"/>
                <a:cs typeface="Arial"/>
              </a:rPr>
              <a:t>Useful Materials</a:t>
            </a:r>
          </a:p>
        </p:txBody>
      </p:sp>
      <p:sp>
        <p:nvSpPr>
          <p:cNvPr id="4" name="Content Placeholder 3"/>
          <p:cNvSpPr>
            <a:spLocks noGrp="1"/>
          </p:cNvSpPr>
          <p:nvPr>
            <p:ph sz="quarter" idx="1"/>
          </p:nvPr>
        </p:nvSpPr>
        <p:spPr>
          <a:xfrm>
            <a:off x="457200" y="1215324"/>
            <a:ext cx="8229600" cy="4210116"/>
          </a:xfrm>
        </p:spPr>
        <p:txBody>
          <a:bodyPr/>
          <a:lstStyle/>
          <a:p>
            <a:r>
              <a:rPr lang="en-US" sz="2400" dirty="0" err="1">
                <a:latin typeface="Arial"/>
                <a:cs typeface="Arial"/>
              </a:rPr>
              <a:t>DTALite</a:t>
            </a:r>
            <a:r>
              <a:rPr lang="en-US" sz="2400" dirty="0">
                <a:latin typeface="Arial"/>
                <a:cs typeface="Arial"/>
              </a:rPr>
              <a:t> Software Release</a:t>
            </a:r>
          </a:p>
          <a:p>
            <a:pPr marL="457200" lvl="1" indent="0">
              <a:buNone/>
            </a:pPr>
            <a:r>
              <a:rPr lang="en-US" sz="2400" dirty="0">
                <a:latin typeface="Arial"/>
                <a:cs typeface="Arial"/>
                <a:hlinkClick r:id="rId2"/>
              </a:rPr>
              <a:t>https://github.com/xzhou99/dtalite_software_release</a:t>
            </a:r>
            <a:endParaRPr lang="en-US" sz="2400" dirty="0">
              <a:latin typeface="Arial"/>
              <a:cs typeface="Arial"/>
            </a:endParaRPr>
          </a:p>
          <a:p>
            <a:pPr marL="457200" lvl="1" indent="0">
              <a:buNone/>
            </a:pPr>
            <a:endParaRPr lang="en-US" sz="2400" dirty="0">
              <a:latin typeface="Arial"/>
              <a:cs typeface="Arial"/>
            </a:endParaRPr>
          </a:p>
          <a:p>
            <a:r>
              <a:rPr lang="en-US" sz="2400" dirty="0" err="1">
                <a:latin typeface="Arial"/>
                <a:cs typeface="Arial"/>
              </a:rPr>
              <a:t>NeXTA</a:t>
            </a:r>
            <a:r>
              <a:rPr lang="en-US" sz="2400" dirty="0">
                <a:latin typeface="Arial"/>
                <a:cs typeface="Arial"/>
              </a:rPr>
              <a:t>/DTALite Training Materials</a:t>
            </a:r>
          </a:p>
          <a:p>
            <a:pPr marL="457200" lvl="1" indent="0">
              <a:buNone/>
            </a:pPr>
            <a:r>
              <a:rPr lang="en-US" sz="2400" dirty="0">
                <a:latin typeface="Arial"/>
                <a:cs typeface="Arial"/>
                <a:hlinkClick r:id="rId3"/>
              </a:rPr>
              <a:t>https://github.com/xzhou99/learning-transportation/tree/master/lessons</a:t>
            </a:r>
            <a:endParaRPr lang="en-US" sz="2400" dirty="0">
              <a:latin typeface="Arial"/>
              <a:cs typeface="Arial"/>
            </a:endParaRPr>
          </a:p>
          <a:p>
            <a:endParaRPr lang="en-US" sz="2400" dirty="0">
              <a:latin typeface="Arial"/>
              <a:cs typeface="Arial"/>
            </a:endParaRPr>
          </a:p>
          <a:p>
            <a:r>
              <a:rPr lang="en-US" sz="2400" dirty="0" err="1">
                <a:latin typeface="Arial"/>
                <a:cs typeface="Arial"/>
              </a:rPr>
              <a:t>DTALite</a:t>
            </a:r>
            <a:r>
              <a:rPr lang="en-US" sz="2400" dirty="0">
                <a:latin typeface="Arial"/>
                <a:cs typeface="Arial"/>
              </a:rPr>
              <a:t> Source Codes</a:t>
            </a:r>
          </a:p>
          <a:p>
            <a:pPr lvl="1"/>
            <a:r>
              <a:rPr lang="en-US" sz="2400" dirty="0">
                <a:latin typeface="Arial"/>
                <a:cs typeface="Arial"/>
                <a:hlinkClick r:id="rId4"/>
              </a:rPr>
              <a:t>https://github.com/xzhou99/dtalite_beta_test</a:t>
            </a:r>
            <a:endParaRPr lang="en-US" sz="2400" dirty="0">
              <a:latin typeface="Arial"/>
              <a:cs typeface="Arial"/>
            </a:endParaRPr>
          </a:p>
          <a:p>
            <a:pPr marL="457200" lvl="1" indent="0">
              <a:buNone/>
            </a:pPr>
            <a:endParaRPr lang="en-US" sz="2400" dirty="0">
              <a:latin typeface="Arial"/>
              <a:cs typeface="Arial"/>
            </a:endParaRP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28</a:t>
            </a:fld>
            <a:endParaRPr lang="en-US" altLang="en-US" sz="1400" dirty="0">
              <a:cs typeface="Arial" pitchFamily="34" charset="0"/>
            </a:endParaRPr>
          </a:p>
        </p:txBody>
      </p:sp>
    </p:spTree>
    <p:extLst>
      <p:ext uri="{BB962C8B-B14F-4D97-AF65-F5344CB8AC3E}">
        <p14:creationId xmlns:p14="http://schemas.microsoft.com/office/powerpoint/2010/main" val="158445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 y="0"/>
            <a:ext cx="8229600" cy="1036320"/>
          </a:xfrm>
        </p:spPr>
        <p:txBody>
          <a:bodyPr/>
          <a:lstStyle/>
          <a:p>
            <a:pPr algn="l" eaLnBrk="1" fontAlgn="auto" hangingPunct="1">
              <a:spcAft>
                <a:spcPts val="0"/>
              </a:spcAft>
              <a:defRPr/>
            </a:pPr>
            <a:r>
              <a:rPr lang="en-US" sz="3200" b="1" dirty="0">
                <a:latin typeface="Arial"/>
                <a:cs typeface="Arial"/>
              </a:rPr>
              <a:t>Useful Materials</a:t>
            </a: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29</a:t>
            </a:fld>
            <a:endParaRPr lang="en-US" altLang="en-US" sz="1400" dirty="0">
              <a:cs typeface="Arial" pitchFamily="34" charset="0"/>
            </a:endParaRPr>
          </a:p>
        </p:txBody>
      </p:sp>
      <p:pic>
        <p:nvPicPr>
          <p:cNvPr id="6" name="图片 5"/>
          <p:cNvPicPr>
            <a:picLocks noChangeAspect="1"/>
          </p:cNvPicPr>
          <p:nvPr/>
        </p:nvPicPr>
        <p:blipFill rotWithShape="1">
          <a:blip r:embed="rId2"/>
          <a:srcRect r="16265"/>
          <a:stretch/>
        </p:blipFill>
        <p:spPr>
          <a:xfrm>
            <a:off x="258543" y="2453640"/>
            <a:ext cx="4161057" cy="3901440"/>
          </a:xfrm>
          <a:prstGeom prst="rect">
            <a:avLst/>
          </a:prstGeom>
        </p:spPr>
      </p:pic>
      <p:sp>
        <p:nvSpPr>
          <p:cNvPr id="7" name="Content Placeholder 2"/>
          <p:cNvSpPr>
            <a:spLocks noGrp="1"/>
          </p:cNvSpPr>
          <p:nvPr>
            <p:ph idx="1"/>
          </p:nvPr>
        </p:nvSpPr>
        <p:spPr>
          <a:xfrm>
            <a:off x="58248" y="902775"/>
            <a:ext cx="5976792" cy="1291785"/>
          </a:xfrm>
        </p:spPr>
        <p:txBody>
          <a:bodyPr>
            <a:noAutofit/>
          </a:bodyPr>
          <a:lstStyle/>
          <a:p>
            <a:r>
              <a:rPr lang="en-US" sz="2400" dirty="0">
                <a:latin typeface="Arial"/>
                <a:cs typeface="Arial"/>
              </a:rPr>
              <a:t>Installation required software packages</a:t>
            </a:r>
          </a:p>
          <a:p>
            <a:r>
              <a:rPr lang="en-US" sz="2400" dirty="0">
                <a:latin typeface="Arial"/>
                <a:cs typeface="Arial"/>
              </a:rPr>
              <a:t>Datasets and Learning documents</a:t>
            </a:r>
          </a:p>
          <a:p>
            <a:r>
              <a:rPr lang="en-US" sz="2400" dirty="0">
                <a:latin typeface="Arial"/>
                <a:cs typeface="Arial"/>
              </a:rPr>
              <a:t>User Guide</a:t>
            </a:r>
            <a:endParaRPr lang="en-US" sz="2000" dirty="0">
              <a:latin typeface="Arial"/>
              <a:cs typeface="Arial"/>
            </a:endParaRPr>
          </a:p>
        </p:txBody>
      </p:sp>
      <p:pic>
        <p:nvPicPr>
          <p:cNvPr id="8" name="图片 7"/>
          <p:cNvPicPr>
            <a:picLocks noChangeAspect="1"/>
          </p:cNvPicPr>
          <p:nvPr/>
        </p:nvPicPr>
        <p:blipFill rotWithShape="1">
          <a:blip r:embed="rId3"/>
          <a:srcRect r="30810"/>
          <a:stretch/>
        </p:blipFill>
        <p:spPr>
          <a:xfrm>
            <a:off x="4734560" y="2457450"/>
            <a:ext cx="4066223" cy="2019300"/>
          </a:xfrm>
          <a:prstGeom prst="rect">
            <a:avLst/>
          </a:prstGeom>
        </p:spPr>
      </p:pic>
    </p:spTree>
    <p:extLst>
      <p:ext uri="{BB962C8B-B14F-4D97-AF65-F5344CB8AC3E}">
        <p14:creationId xmlns:p14="http://schemas.microsoft.com/office/powerpoint/2010/main" val="3403399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64948" y="30997"/>
            <a:ext cx="4107051" cy="1143000"/>
          </a:xfrm>
        </p:spPr>
        <p:txBody>
          <a:bodyPr>
            <a:normAutofit/>
          </a:bodyPr>
          <a:lstStyle/>
          <a:p>
            <a:pPr algn="l"/>
            <a:r>
              <a:rPr lang="en-US" sz="3600" b="1" dirty="0">
                <a:latin typeface="Arial"/>
                <a:cs typeface="Arial"/>
              </a:rPr>
              <a:t>Outline</a:t>
            </a:r>
          </a:p>
        </p:txBody>
      </p:sp>
      <p:sp>
        <p:nvSpPr>
          <p:cNvPr id="4" name="Content Placeholder 3"/>
          <p:cNvSpPr>
            <a:spLocks noGrp="1"/>
          </p:cNvSpPr>
          <p:nvPr>
            <p:ph sz="quarter" idx="1"/>
          </p:nvPr>
        </p:nvSpPr>
        <p:spPr>
          <a:xfrm>
            <a:off x="449450" y="1600200"/>
            <a:ext cx="8547307" cy="3033794"/>
          </a:xfrm>
        </p:spPr>
        <p:txBody>
          <a:bodyPr/>
          <a:lstStyle/>
          <a:p>
            <a:pPr marL="0" indent="0">
              <a:lnSpc>
                <a:spcPct val="150000"/>
              </a:lnSpc>
              <a:buNone/>
            </a:pPr>
            <a:r>
              <a:rPr lang="en-US" sz="2000" dirty="0">
                <a:latin typeface="Arial"/>
                <a:cs typeface="Arial"/>
              </a:rPr>
              <a:t>Module 1: Introduction to </a:t>
            </a:r>
            <a:r>
              <a:rPr lang="en-US" sz="2000" dirty="0" err="1">
                <a:latin typeface="Arial"/>
                <a:cs typeface="Arial"/>
              </a:rPr>
              <a:t>DTALite</a:t>
            </a:r>
            <a:r>
              <a:rPr lang="en-US" sz="2000" dirty="0">
                <a:latin typeface="Arial"/>
                <a:cs typeface="Arial"/>
              </a:rPr>
              <a:t>/</a:t>
            </a:r>
            <a:r>
              <a:rPr lang="en-US" altLang="zh-CN" sz="2000" dirty="0" err="1">
                <a:latin typeface="Arial"/>
                <a:cs typeface="Arial"/>
              </a:rPr>
              <a:t>NeXTA</a:t>
            </a:r>
            <a:endParaRPr lang="en-US" altLang="zh-CN" sz="2000" dirty="0">
              <a:latin typeface="Arial"/>
              <a:cs typeface="Arial"/>
            </a:endParaRPr>
          </a:p>
          <a:p>
            <a:pPr marL="0" indent="0">
              <a:lnSpc>
                <a:spcPct val="150000"/>
              </a:lnSpc>
              <a:buNone/>
            </a:pPr>
            <a:r>
              <a:rPr lang="en-US" altLang="zh-CN" sz="2000" dirty="0">
                <a:latin typeface="Arial"/>
                <a:cs typeface="Arial"/>
              </a:rPr>
              <a:t>Module 2: </a:t>
            </a:r>
            <a:r>
              <a:rPr lang="en-US" sz="2000" dirty="0">
                <a:latin typeface="Arial"/>
                <a:cs typeface="Arial"/>
              </a:rPr>
              <a:t>Introduction to DTA modelling principles</a:t>
            </a:r>
          </a:p>
          <a:p>
            <a:pPr marL="0" indent="0">
              <a:lnSpc>
                <a:spcPct val="150000"/>
              </a:lnSpc>
              <a:buNone/>
            </a:pPr>
            <a:r>
              <a:rPr lang="en-US" altLang="zh-CN" sz="2000" dirty="0">
                <a:latin typeface="Arial"/>
                <a:cs typeface="Arial"/>
              </a:rPr>
              <a:t>Module 3: Visualization Features in </a:t>
            </a:r>
            <a:r>
              <a:rPr lang="en-US" altLang="zh-CN" sz="2000" dirty="0" err="1">
                <a:latin typeface="Arial"/>
                <a:cs typeface="Arial"/>
              </a:rPr>
              <a:t>NeXTA</a:t>
            </a:r>
            <a:r>
              <a:rPr lang="en-US" altLang="zh-CN" sz="2000" dirty="0">
                <a:latin typeface="Arial"/>
                <a:cs typeface="Arial"/>
              </a:rPr>
              <a:t> </a:t>
            </a:r>
          </a:p>
          <a:p>
            <a:pPr marL="0" indent="0">
              <a:lnSpc>
                <a:spcPct val="150000"/>
              </a:lnSpc>
              <a:buNone/>
            </a:pPr>
            <a:r>
              <a:rPr lang="en-US" altLang="zh-CN" sz="2000" dirty="0">
                <a:latin typeface="Arial"/>
                <a:cs typeface="Arial"/>
              </a:rPr>
              <a:t>Module 4: Introduction to Workshop Exercises</a:t>
            </a:r>
          </a:p>
          <a:p>
            <a:pPr marL="0" indent="0">
              <a:lnSpc>
                <a:spcPct val="150000"/>
              </a:lnSpc>
              <a:buNone/>
            </a:pPr>
            <a:r>
              <a:rPr lang="en-US" sz="2000" dirty="0">
                <a:latin typeface="Arial"/>
                <a:cs typeface="Arial"/>
              </a:rPr>
              <a:t>Module 5: Traffic Flow Theory</a:t>
            </a:r>
            <a:endParaRPr lang="en-US" altLang="zh-CN" sz="2000" dirty="0">
              <a:latin typeface="Arial"/>
              <a:cs typeface="Arial"/>
            </a:endParaRPr>
          </a:p>
          <a:p>
            <a:pPr marL="0" indent="0">
              <a:lnSpc>
                <a:spcPct val="150000"/>
              </a:lnSpc>
              <a:buNone/>
            </a:pPr>
            <a:r>
              <a:rPr lang="en-US" altLang="zh-CN" sz="2000" dirty="0">
                <a:latin typeface="Arial"/>
                <a:cs typeface="Arial"/>
              </a:rPr>
              <a:t>Module 6: </a:t>
            </a:r>
            <a:r>
              <a:rPr lang="en-US" sz="2000" dirty="0">
                <a:latin typeface="Arial"/>
                <a:cs typeface="Arial"/>
              </a:rPr>
              <a:t>OD Matrix Estimation</a:t>
            </a:r>
          </a:p>
          <a:p>
            <a:pPr marL="0" indent="0">
              <a:lnSpc>
                <a:spcPct val="150000"/>
              </a:lnSpc>
              <a:buNone/>
            </a:pPr>
            <a:r>
              <a:rPr lang="en-US" altLang="zh-CN" sz="2000" dirty="0">
                <a:latin typeface="Arial"/>
                <a:cs typeface="Arial"/>
              </a:rPr>
              <a:t>Module 7: Signalized Intersections Modeling</a:t>
            </a:r>
          </a:p>
          <a:p>
            <a:pPr marL="0" indent="0">
              <a:lnSpc>
                <a:spcPct val="150000"/>
              </a:lnSpc>
              <a:buNone/>
            </a:pPr>
            <a:r>
              <a:rPr lang="en-US" altLang="zh-CN" sz="2000" dirty="0">
                <a:latin typeface="Arial"/>
                <a:cs typeface="Arial"/>
              </a:rPr>
              <a:t>Module 8: VRP program</a:t>
            </a:r>
          </a:p>
          <a:p>
            <a:pPr marL="0" indent="0">
              <a:lnSpc>
                <a:spcPct val="150000"/>
              </a:lnSpc>
              <a:buNone/>
            </a:pPr>
            <a:endParaRPr lang="en-US" sz="2800" dirty="0">
              <a:latin typeface="Arial"/>
              <a:cs typeface="Arial"/>
            </a:endParaRP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a:t>
            </a:fld>
            <a:endParaRPr lang="en-US" altLang="en-US" sz="1400" dirty="0">
              <a:cs typeface="Arial" pitchFamily="34" charset="0"/>
            </a:endParaRPr>
          </a:p>
        </p:txBody>
      </p:sp>
    </p:spTree>
    <p:extLst>
      <p:ext uri="{BB962C8B-B14F-4D97-AF65-F5344CB8AC3E}">
        <p14:creationId xmlns:p14="http://schemas.microsoft.com/office/powerpoint/2010/main" val="772467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14400"/>
            <a:ext cx="9171123" cy="1618850"/>
          </a:xfrm>
        </p:spPr>
        <p:txBody>
          <a:bodyPr>
            <a:noAutofit/>
          </a:bodyPr>
          <a:lstStyle/>
          <a:p>
            <a:r>
              <a:rPr lang="en-US" sz="3600" b="1" dirty="0">
                <a:latin typeface="Arial"/>
                <a:cs typeface="Arial"/>
              </a:rPr>
              <a:t>Module 2</a:t>
            </a:r>
            <a:br>
              <a:rPr lang="en-US" sz="3600" b="1" dirty="0">
                <a:latin typeface="Arial"/>
                <a:cs typeface="Arial"/>
              </a:rPr>
            </a:br>
            <a:r>
              <a:rPr lang="en-US" altLang="zh-CN" sz="3600" b="1" dirty="0">
                <a:latin typeface="Arial"/>
                <a:cs typeface="Arial"/>
              </a:rPr>
              <a:t>Introduction to DTA modelling principles</a:t>
            </a:r>
          </a:p>
        </p:txBody>
      </p:sp>
      <p:sp>
        <p:nvSpPr>
          <p:cNvPr id="3" name="Subtitle 2"/>
          <p:cNvSpPr>
            <a:spLocks noGrp="1"/>
          </p:cNvSpPr>
          <p:nvPr>
            <p:ph type="subTitle" idx="1"/>
          </p:nvPr>
        </p:nvSpPr>
        <p:spPr>
          <a:xfrm>
            <a:off x="701292" y="3099823"/>
            <a:ext cx="7652290" cy="1906129"/>
          </a:xfrm>
        </p:spPr>
        <p:txBody>
          <a:bodyPr>
            <a:normAutofit/>
          </a:bodyPr>
          <a:lstStyle/>
          <a:p>
            <a:pPr algn="l"/>
            <a:r>
              <a:rPr lang="en-US" sz="2400" dirty="0">
                <a:solidFill>
                  <a:schemeClr val="tx1"/>
                </a:solidFill>
                <a:latin typeface="Arial"/>
                <a:cs typeface="Arial"/>
              </a:rPr>
              <a:t>2.1 </a:t>
            </a:r>
            <a:r>
              <a:rPr lang="en-US" altLang="zh-CN" sz="2400" dirty="0">
                <a:solidFill>
                  <a:schemeClr val="tx1"/>
                </a:solidFill>
                <a:latin typeface="Arial"/>
                <a:cs typeface="Arial"/>
              </a:rPr>
              <a:t>Dynamic Traffic Assignment Modelling Framework</a:t>
            </a:r>
          </a:p>
          <a:p>
            <a:pPr algn="l"/>
            <a:r>
              <a:rPr lang="en-US" altLang="zh-CN" sz="2400" dirty="0">
                <a:solidFill>
                  <a:schemeClr val="tx1"/>
                </a:solidFill>
                <a:latin typeface="Arial"/>
                <a:cs typeface="Arial"/>
              </a:rPr>
              <a:t>2.2 Agent-based Routing</a:t>
            </a:r>
          </a:p>
          <a:p>
            <a:pPr algn="l"/>
            <a:r>
              <a:rPr lang="en-US" altLang="zh-CN" sz="2400" dirty="0">
                <a:solidFill>
                  <a:schemeClr val="tx1"/>
                </a:solidFill>
                <a:latin typeface="Arial"/>
                <a:cs typeface="Arial"/>
              </a:rPr>
              <a:t>2.3 VOT Distribution</a:t>
            </a:r>
          </a:p>
          <a:p>
            <a:pPr algn="l"/>
            <a:r>
              <a:rPr lang="en-US" altLang="zh-CN" sz="2400" dirty="0">
                <a:solidFill>
                  <a:schemeClr val="tx1"/>
                </a:solidFill>
                <a:latin typeface="Arial"/>
                <a:cs typeface="Arial"/>
              </a:rPr>
              <a:t>2.4 Multiple Traffic Simulation Models</a:t>
            </a: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30</a:t>
            </a:fld>
            <a:endParaRPr lang="en-US" altLang="en-US" sz="1400" dirty="0">
              <a:cs typeface="Arial" pitchFamily="34" charset="0"/>
            </a:endParaRPr>
          </a:p>
        </p:txBody>
      </p:sp>
    </p:spTree>
    <p:extLst>
      <p:ext uri="{BB962C8B-B14F-4D97-AF65-F5344CB8AC3E}">
        <p14:creationId xmlns:p14="http://schemas.microsoft.com/office/powerpoint/2010/main" val="2741155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73140" cy="1143000"/>
          </a:xfrm>
        </p:spPr>
        <p:txBody>
          <a:bodyPr/>
          <a:lstStyle/>
          <a:p>
            <a:pPr algn="l"/>
            <a:r>
              <a:rPr lang="en-US" sz="3200" b="1" dirty="0">
                <a:latin typeface="Arial"/>
                <a:cs typeface="Arial"/>
              </a:rPr>
              <a:t>2.1 DTA Modelling Framework</a:t>
            </a:r>
          </a:p>
        </p:txBody>
      </p:sp>
      <p:graphicFrame>
        <p:nvGraphicFramePr>
          <p:cNvPr id="4" name="Object 3"/>
          <p:cNvGraphicFramePr>
            <a:graphicFrameLocks noChangeAspect="1"/>
          </p:cNvGraphicFramePr>
          <p:nvPr>
            <p:extLst>
              <p:ext uri="{D42A27DB-BD31-4B8C-83A1-F6EECF244321}">
                <p14:modId xmlns:p14="http://schemas.microsoft.com/office/powerpoint/2010/main" val="3592753517"/>
              </p:ext>
            </p:extLst>
          </p:nvPr>
        </p:nvGraphicFramePr>
        <p:xfrm>
          <a:off x="188913" y="1621212"/>
          <a:ext cx="8566150" cy="4301724"/>
        </p:xfrm>
        <a:graphic>
          <a:graphicData uri="http://schemas.openxmlformats.org/presentationml/2006/ole">
            <mc:AlternateContent xmlns:mc="http://schemas.openxmlformats.org/markup-compatibility/2006">
              <mc:Choice xmlns:v="urn:schemas-microsoft-com:vml" Requires="v">
                <p:oleObj name="Visio" r:id="rId3" imgW="8828416" imgH="4396678" progId="Visio.Drawing.11">
                  <p:embed/>
                </p:oleObj>
              </mc:Choice>
              <mc:Fallback>
                <p:oleObj name="Visio" r:id="rId3" imgW="8828416" imgH="439667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13" y="1621212"/>
                        <a:ext cx="8566150" cy="430172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31</a:t>
            </a:fld>
            <a:endParaRPr lang="en-US" altLang="en-US" sz="1400" dirty="0">
              <a:cs typeface="Arial" pitchFamily="34" charset="0"/>
            </a:endParaRPr>
          </a:p>
        </p:txBody>
      </p:sp>
    </p:spTree>
    <p:extLst>
      <p:ext uri="{BB962C8B-B14F-4D97-AF65-F5344CB8AC3E}">
        <p14:creationId xmlns:p14="http://schemas.microsoft.com/office/powerpoint/2010/main" val="701999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121" y="1235342"/>
            <a:ext cx="8229600" cy="4649491"/>
          </a:xfrm>
        </p:spPr>
        <p:txBody>
          <a:bodyPr>
            <a:normAutofit/>
          </a:bodyPr>
          <a:lstStyle/>
          <a:p>
            <a:pPr marL="0" indent="0">
              <a:buNone/>
            </a:pPr>
            <a:r>
              <a:rPr lang="en-US" altLang="zh-CN" sz="2400" b="1" dirty="0">
                <a:latin typeface="Arial"/>
                <a:cs typeface="Arial"/>
              </a:rPr>
              <a:t>Common Assignment Methods</a:t>
            </a:r>
            <a:endParaRPr lang="en-US" sz="2400" b="1" dirty="0">
              <a:latin typeface="Arial"/>
              <a:cs typeface="Arial"/>
            </a:endParaRPr>
          </a:p>
          <a:p>
            <a:pPr marL="0" indent="0">
              <a:buNone/>
            </a:pPr>
            <a:r>
              <a:rPr lang="en-US" sz="2400" dirty="0">
                <a:latin typeface="Arial"/>
                <a:cs typeface="Arial"/>
              </a:rPr>
              <a:t>(1) Traffic Analysis Zone (TAZ)-based</a:t>
            </a:r>
          </a:p>
          <a:p>
            <a:pPr lvl="1"/>
            <a:r>
              <a:rPr lang="en-US" sz="2400" dirty="0">
                <a:latin typeface="Arial"/>
                <a:cs typeface="Arial"/>
              </a:rPr>
              <a:t>From zone centroid to zone centroid</a:t>
            </a:r>
          </a:p>
          <a:p>
            <a:pPr lvl="1"/>
            <a:r>
              <a:rPr lang="en-US" sz="2400" dirty="0">
                <a:latin typeface="Arial"/>
                <a:cs typeface="Arial"/>
              </a:rPr>
              <a:t>The same value of time for each type of vehicles</a:t>
            </a:r>
          </a:p>
          <a:p>
            <a:pPr marL="0" indent="0">
              <a:buNone/>
            </a:pPr>
            <a:r>
              <a:rPr lang="en-US" sz="2400" dirty="0">
                <a:latin typeface="Arial"/>
                <a:cs typeface="Arial"/>
              </a:rPr>
              <a:t>(2) Agent-based</a:t>
            </a:r>
          </a:p>
          <a:p>
            <a:pPr lvl="1"/>
            <a:r>
              <a:rPr lang="en-US" sz="2400" dirty="0">
                <a:latin typeface="Arial"/>
                <a:cs typeface="Arial"/>
              </a:rPr>
              <a:t>From activity location to activity location</a:t>
            </a:r>
          </a:p>
          <a:p>
            <a:pPr lvl="1"/>
            <a:r>
              <a:rPr lang="en-US" sz="2400" dirty="0">
                <a:latin typeface="Arial"/>
                <a:cs typeface="Arial"/>
              </a:rPr>
              <a:t>Each vehicle has its own value of time, value of information</a:t>
            </a:r>
          </a:p>
          <a:p>
            <a:pPr lvl="1"/>
            <a:r>
              <a:rPr lang="en-US" sz="2400" dirty="0">
                <a:latin typeface="Arial"/>
                <a:cs typeface="Arial"/>
              </a:rPr>
              <a:t>Important for road tolling analysis, traveler information provision study</a:t>
            </a:r>
          </a:p>
        </p:txBody>
      </p:sp>
      <p:sp>
        <p:nvSpPr>
          <p:cNvPr id="4"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32</a:t>
            </a:fld>
            <a:endParaRPr lang="en-US" altLang="en-US" sz="1400" dirty="0">
              <a:cs typeface="Arial" pitchFamily="34" charset="0"/>
            </a:endParaRPr>
          </a:p>
        </p:txBody>
      </p:sp>
      <p:sp>
        <p:nvSpPr>
          <p:cNvPr id="5" name="矩形 4"/>
          <p:cNvSpPr/>
          <p:nvPr/>
        </p:nvSpPr>
        <p:spPr>
          <a:xfrm>
            <a:off x="-1" y="230421"/>
            <a:ext cx="7160217" cy="584775"/>
          </a:xfrm>
          <a:prstGeom prst="rect">
            <a:avLst/>
          </a:prstGeom>
        </p:spPr>
        <p:txBody>
          <a:bodyPr wrap="square">
            <a:spAutoFit/>
          </a:bodyPr>
          <a:lstStyle/>
          <a:p>
            <a:r>
              <a:rPr lang="en-US" altLang="zh-CN" sz="3200" b="1" dirty="0">
                <a:latin typeface="Arial"/>
                <a:cs typeface="Arial"/>
              </a:rPr>
              <a:t>2.2 Agent-based Routing</a:t>
            </a:r>
            <a:endParaRPr lang="zh-CN" altLang="en-US" sz="3200" b="1" dirty="0">
              <a:latin typeface="Arial"/>
              <a:cs typeface="Arial"/>
            </a:endParaRPr>
          </a:p>
        </p:txBody>
      </p:sp>
    </p:spTree>
    <p:extLst>
      <p:ext uri="{BB962C8B-B14F-4D97-AF65-F5344CB8AC3E}">
        <p14:creationId xmlns:p14="http://schemas.microsoft.com/office/powerpoint/2010/main" val="2726691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altLang="zh-CN" sz="3200" b="1" dirty="0">
                <a:latin typeface="Arial"/>
                <a:cs typeface="Arial"/>
              </a:rPr>
              <a:t>2.2 Agent-based Routing</a:t>
            </a:r>
          </a:p>
        </p:txBody>
      </p:sp>
      <p:sp>
        <p:nvSpPr>
          <p:cNvPr id="3" name="Content Placeholder 2"/>
          <p:cNvSpPr>
            <a:spLocks noGrp="1"/>
          </p:cNvSpPr>
          <p:nvPr>
            <p:ph idx="1"/>
          </p:nvPr>
        </p:nvSpPr>
        <p:spPr>
          <a:xfrm>
            <a:off x="292878" y="1321230"/>
            <a:ext cx="8572152" cy="2289875"/>
          </a:xfrm>
        </p:spPr>
        <p:txBody>
          <a:bodyPr>
            <a:normAutofit/>
          </a:bodyPr>
          <a:lstStyle/>
          <a:p>
            <a:r>
              <a:rPr lang="en-US" sz="2400" dirty="0">
                <a:latin typeface="Arial"/>
                <a:cs typeface="Arial"/>
              </a:rPr>
              <a:t>Routing performed for each individual agent</a:t>
            </a:r>
          </a:p>
          <a:p>
            <a:r>
              <a:rPr lang="en-US" sz="2400" dirty="0">
                <a:latin typeface="Arial"/>
                <a:cs typeface="Arial"/>
              </a:rPr>
              <a:t>Each agent has multiple dimensions of travel decisions</a:t>
            </a:r>
          </a:p>
          <a:p>
            <a:pPr lvl="1"/>
            <a:r>
              <a:rPr lang="en-US" sz="2400" dirty="0">
                <a:latin typeface="Arial"/>
                <a:cs typeface="Arial"/>
              </a:rPr>
              <a:t>Origin, destination, departure time, path</a:t>
            </a:r>
          </a:p>
          <a:p>
            <a:pPr lvl="1"/>
            <a:r>
              <a:rPr lang="en-US" sz="2400" dirty="0">
                <a:latin typeface="Arial"/>
                <a:cs typeface="Arial"/>
              </a:rPr>
              <a:t>Demand class (LOV, HOV, truck) or (HBW, HBO, NHB)</a:t>
            </a:r>
          </a:p>
          <a:p>
            <a:pPr lvl="1"/>
            <a:r>
              <a:rPr lang="en-US" sz="2400" dirty="0">
                <a:latin typeface="Arial"/>
                <a:cs typeface="Arial"/>
              </a:rPr>
              <a:t>Information class (Historical, Pre-trip, En-route)</a:t>
            </a: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33</a:t>
            </a:fld>
            <a:endParaRPr lang="en-US" altLang="en-US" sz="1400" dirty="0">
              <a:cs typeface="Arial" pitchFamily="34" charset="0"/>
            </a:endParaRPr>
          </a:p>
        </p:txBody>
      </p:sp>
    </p:spTree>
    <p:extLst>
      <p:ext uri="{BB962C8B-B14F-4D97-AF65-F5344CB8AC3E}">
        <p14:creationId xmlns:p14="http://schemas.microsoft.com/office/powerpoint/2010/main" val="3938954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4118"/>
            <a:ext cx="8229600" cy="4525963"/>
          </a:xfrm>
        </p:spPr>
        <p:txBody>
          <a:bodyPr>
            <a:normAutofit/>
          </a:bodyPr>
          <a:lstStyle/>
          <a:p>
            <a:r>
              <a:rPr lang="en-US" sz="2400" dirty="0">
                <a:latin typeface="Arial"/>
                <a:cs typeface="Arial"/>
              </a:rPr>
              <a:t>Individual generalized cost function</a:t>
            </a:r>
          </a:p>
          <a:p>
            <a:endParaRPr lang="en-US" sz="2400" dirty="0">
              <a:latin typeface="Arial"/>
              <a:cs typeface="Arial"/>
            </a:endParaRPr>
          </a:p>
          <a:p>
            <a:pPr marL="457200" lvl="1" indent="0">
              <a:buNone/>
            </a:pPr>
            <a:endParaRPr lang="en-US" sz="2400" dirty="0">
              <a:latin typeface="Arial"/>
              <a:cs typeface="Arial"/>
            </a:endParaRPr>
          </a:p>
          <a:p>
            <a:pPr lvl="1"/>
            <a:r>
              <a:rPr lang="en-US" sz="2400" dirty="0">
                <a:latin typeface="Arial"/>
                <a:cs typeface="Arial"/>
              </a:rPr>
              <a:t>Can consider multiple factors</a:t>
            </a:r>
          </a:p>
          <a:p>
            <a:pPr lvl="2"/>
            <a:r>
              <a:rPr lang="en-US" dirty="0">
                <a:latin typeface="Arial"/>
                <a:cs typeface="Arial"/>
              </a:rPr>
              <a:t>Value of time, Value of reliability, Value of safety</a:t>
            </a:r>
          </a:p>
          <a:p>
            <a:pPr lvl="1"/>
            <a:r>
              <a:rPr lang="en-US" sz="2400" dirty="0">
                <a:latin typeface="Arial"/>
                <a:cs typeface="Arial"/>
              </a:rPr>
              <a:t>Perform routing algorithm individually for each vehicle/agent</a:t>
            </a:r>
          </a:p>
          <a:p>
            <a:pPr lvl="1"/>
            <a:r>
              <a:rPr lang="en-US" sz="2400" dirty="0">
                <a:latin typeface="Arial"/>
                <a:cs typeface="Arial"/>
              </a:rPr>
              <a:t>Can adjust origin/destination/departure time/path at each iteration (day)</a:t>
            </a:r>
          </a:p>
        </p:txBody>
      </p:sp>
      <mc:AlternateContent xmlns:mc="http://schemas.openxmlformats.org/markup-compatibility/2006" xmlns:a14="http://schemas.microsoft.com/office/drawing/2010/main">
        <mc:Choice Requires="a14">
          <p:sp>
            <p:nvSpPr>
              <p:cNvPr id="5" name="TextBox 4"/>
              <p:cNvSpPr txBox="1"/>
              <p:nvPr/>
            </p:nvSpPr>
            <p:spPr>
              <a:xfrm>
                <a:off x="1586155" y="1881754"/>
                <a:ext cx="55997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𝐶𝑜𝑠𝑡</m:t>
                      </m:r>
                      <m:r>
                        <a:rPr lang="en-US" sz="2800" b="0" i="1" smtClean="0">
                          <a:latin typeface="Cambria Math"/>
                        </a:rPr>
                        <m:t>=</m:t>
                      </m:r>
                      <m:r>
                        <a:rPr lang="en-US" sz="2800" b="0" i="1" smtClean="0">
                          <a:latin typeface="Cambria Math"/>
                        </a:rPr>
                        <m:t>𝑇𝑟𝑎𝑣𝑒𝑙</m:t>
                      </m:r>
                      <m:r>
                        <a:rPr lang="en-US" sz="2800" b="0" i="1" smtClean="0">
                          <a:latin typeface="Cambria Math"/>
                        </a:rPr>
                        <m:t> </m:t>
                      </m:r>
                      <m:r>
                        <a:rPr lang="en-US" sz="2800" b="0" i="1" smtClean="0">
                          <a:latin typeface="Cambria Math"/>
                        </a:rPr>
                        <m:t>𝑇𝑖𝑚𝑒</m:t>
                      </m:r>
                      <m:r>
                        <a:rPr lang="en-US" sz="2800" b="0" i="1" smtClean="0">
                          <a:latin typeface="Cambria Math"/>
                        </a:rPr>
                        <m:t>∗</m:t>
                      </m:r>
                      <m:r>
                        <a:rPr lang="en-US" sz="2800" b="0" i="1" smtClean="0">
                          <a:latin typeface="Cambria Math"/>
                        </a:rPr>
                        <m:t>𝑉𝑂𝑇</m:t>
                      </m:r>
                      <m:r>
                        <a:rPr lang="en-US" sz="2800" b="0" i="1" smtClean="0">
                          <a:latin typeface="Cambria Math"/>
                        </a:rPr>
                        <m:t>+</m:t>
                      </m:r>
                      <m:r>
                        <a:rPr lang="en-US" sz="2800" b="0" i="1" smtClean="0">
                          <a:latin typeface="Cambria Math"/>
                        </a:rPr>
                        <m:t>𝑇𝑜𝑙𝑙</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586155" y="1881754"/>
                <a:ext cx="5599738" cy="523220"/>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itle 1"/>
          <p:cNvSpPr txBox="1">
            <a:spLocks/>
          </p:cNvSpPr>
          <p:nvPr/>
        </p:nvSpPr>
        <p:spPr bwMode="auto">
          <a:xfrm>
            <a:off x="0" y="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2.2 Agent-based Routing</a:t>
            </a:r>
          </a:p>
        </p:txBody>
      </p:sp>
      <p:sp>
        <p:nvSpPr>
          <p:cNvPr id="8"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34</a:t>
            </a:fld>
            <a:endParaRPr lang="en-US" altLang="en-US" sz="1400" dirty="0">
              <a:cs typeface="Arial" pitchFamily="34" charset="0"/>
            </a:endParaRPr>
          </a:p>
        </p:txBody>
      </p:sp>
    </p:spTree>
    <p:extLst>
      <p:ext uri="{BB962C8B-B14F-4D97-AF65-F5344CB8AC3E}">
        <p14:creationId xmlns:p14="http://schemas.microsoft.com/office/powerpoint/2010/main" val="2606884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94"/>
            <a:ext cx="8229600" cy="1143000"/>
          </a:xfrm>
        </p:spPr>
        <p:txBody>
          <a:bodyPr/>
          <a:lstStyle/>
          <a:p>
            <a:pPr algn="l"/>
            <a:r>
              <a:rPr lang="en-US" sz="3200" b="1" dirty="0">
                <a:latin typeface="Arial"/>
                <a:cs typeface="Arial"/>
              </a:rPr>
              <a:t>2.3 VOT Distribution</a:t>
            </a:r>
          </a:p>
        </p:txBody>
      </p:sp>
      <p:sp>
        <p:nvSpPr>
          <p:cNvPr id="3" name="Content Placeholder 2"/>
          <p:cNvSpPr>
            <a:spLocks noGrp="1"/>
          </p:cNvSpPr>
          <p:nvPr>
            <p:ph idx="1"/>
          </p:nvPr>
        </p:nvSpPr>
        <p:spPr>
          <a:xfrm>
            <a:off x="334506" y="1205906"/>
            <a:ext cx="8458200" cy="973593"/>
          </a:xfrm>
        </p:spPr>
        <p:txBody>
          <a:bodyPr>
            <a:normAutofit/>
          </a:bodyPr>
          <a:lstStyle/>
          <a:p>
            <a:r>
              <a:rPr lang="en-US" sz="2400" dirty="0">
                <a:latin typeface="Arial"/>
                <a:cs typeface="Arial"/>
              </a:rPr>
              <a:t>Assumption:</a:t>
            </a:r>
          </a:p>
          <a:p>
            <a:pPr lvl="1"/>
            <a:r>
              <a:rPr lang="en-US" sz="2400" dirty="0">
                <a:latin typeface="Arial"/>
                <a:cs typeface="Arial"/>
              </a:rPr>
              <a:t>VOT : 50% of hourly rate (</a:t>
            </a:r>
            <a:r>
              <a:rPr lang="en-US" sz="2400" dirty="0" err="1">
                <a:latin typeface="Arial"/>
                <a:cs typeface="Arial"/>
              </a:rPr>
              <a:t>Concas</a:t>
            </a:r>
            <a:r>
              <a:rPr lang="en-US" sz="2400" dirty="0">
                <a:latin typeface="Arial"/>
                <a:cs typeface="Arial"/>
              </a:rPr>
              <a:t> and </a:t>
            </a:r>
            <a:r>
              <a:rPr lang="en-US" sz="2400" dirty="0" err="1">
                <a:latin typeface="Arial"/>
                <a:cs typeface="Arial"/>
              </a:rPr>
              <a:t>Kolpakov</a:t>
            </a:r>
            <a:r>
              <a:rPr lang="en-US" sz="2400" dirty="0">
                <a:latin typeface="Arial"/>
                <a:cs typeface="Arial"/>
              </a:rPr>
              <a:t>, 2009)</a:t>
            </a:r>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l="17628" t="11614" r="1923" b="2340"/>
          <a:stretch/>
        </p:blipFill>
        <p:spPr bwMode="auto">
          <a:xfrm>
            <a:off x="304800" y="2497812"/>
            <a:ext cx="8610600" cy="3721158"/>
          </a:xfrm>
          <a:prstGeom prst="rect">
            <a:avLst/>
          </a:prstGeom>
          <a:ln>
            <a:noFill/>
          </a:ln>
          <a:extLst>
            <a:ext uri="{53640926-AAD7-44d8-BBD7-CCE9431645EC}">
              <a14:shadowObscured xmlns="" xmlns:a14="http://schemas.microsoft.com/office/drawing/2010/main"/>
            </a:ext>
          </a:extLst>
        </p:spPr>
      </p:pic>
      <p:sp>
        <p:nvSpPr>
          <p:cNvPr id="5" name="TextBox 4"/>
          <p:cNvSpPr txBox="1"/>
          <p:nvPr/>
        </p:nvSpPr>
        <p:spPr>
          <a:xfrm>
            <a:off x="4876800" y="2664420"/>
            <a:ext cx="3962400" cy="1754326"/>
          </a:xfrm>
          <a:prstGeom prst="rect">
            <a:avLst/>
          </a:prstGeom>
          <a:noFill/>
          <a:ln>
            <a:solidFill>
              <a:schemeClr val="tx1"/>
            </a:solidFill>
          </a:ln>
        </p:spPr>
        <p:txBody>
          <a:bodyPr wrap="square" rtlCol="0">
            <a:spAutoFit/>
          </a:bodyPr>
          <a:lstStyle/>
          <a:p>
            <a:pPr>
              <a:buFont typeface="Arial" pitchFamily="34" charset="0"/>
              <a:buChar char="•"/>
            </a:pPr>
            <a:r>
              <a:rPr lang="en-US" dirty="0">
                <a:latin typeface="Times New Roman" pitchFamily="18" charset="0"/>
                <a:cs typeface="Times New Roman" pitchFamily="18" charset="0"/>
              </a:rPr>
              <a:t> Best fit: Gen. Extreme Value (</a:t>
            </a:r>
            <a:r>
              <a:rPr lang="en-US" b="1" dirty="0">
                <a:solidFill>
                  <a:srgbClr val="FFC000"/>
                </a:solidFill>
                <a:latin typeface="Times New Roman" pitchFamily="18" charset="0"/>
                <a:cs typeface="Times New Roman" pitchFamily="18" charset="0"/>
              </a:rPr>
              <a:t>Orange</a:t>
            </a:r>
            <a:r>
              <a:rPr lang="en-US" dirty="0">
                <a:latin typeface="Times New Roman" pitchFamily="18" charset="0"/>
                <a:cs typeface="Times New Roman" pitchFamily="18" charset="0"/>
              </a:rPr>
              <a:t>)</a:t>
            </a:r>
          </a:p>
          <a:p>
            <a:pPr>
              <a:buFont typeface="Arial" pitchFamily="34" charset="0"/>
              <a:buChar char="•"/>
            </a:pPr>
            <a:r>
              <a:rPr lang="en-US" dirty="0">
                <a:latin typeface="Times New Roman" pitchFamily="18" charset="0"/>
                <a:cs typeface="Times New Roman" pitchFamily="18" charset="0"/>
              </a:rPr>
              <a:t> Distribution will be used in </a:t>
            </a:r>
            <a:r>
              <a:rPr lang="en-US" dirty="0" err="1">
                <a:latin typeface="Times New Roman" pitchFamily="18" charset="0"/>
                <a:cs typeface="Times New Roman" pitchFamily="18" charset="0"/>
              </a:rPr>
              <a:t>DTALite</a:t>
            </a:r>
            <a:r>
              <a:rPr lang="en-US" dirty="0">
                <a:latin typeface="Times New Roman" pitchFamily="18" charset="0"/>
                <a:cs typeface="Times New Roman" pitchFamily="18" charset="0"/>
              </a:rPr>
              <a:t>: Lognormal </a:t>
            </a:r>
            <a:r>
              <a:rPr lang="en-US" b="1" dirty="0">
                <a:solidFill>
                  <a:schemeClr val="accent1">
                    <a:lumMod val="75000"/>
                  </a:schemeClr>
                </a:solidFill>
                <a:latin typeface="Times New Roman" pitchFamily="18" charset="0"/>
                <a:cs typeface="Times New Roman" pitchFamily="18" charset="0"/>
              </a:rPr>
              <a:t>(Blue</a:t>
            </a:r>
            <a:r>
              <a:rPr lang="en-US" dirty="0">
                <a:latin typeface="Times New Roman" pitchFamily="18" charset="0"/>
                <a:cs typeface="Times New Roman" pitchFamily="18" charset="0"/>
              </a:rPr>
              <a:t>).</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 Average VOT: 12 $/hour.</a:t>
            </a: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970919" y="3594318"/>
            <a:ext cx="3762375" cy="428625"/>
          </a:xfrm>
          <a:prstGeom prst="rect">
            <a:avLst/>
          </a:prstGeom>
          <a:noFill/>
        </p:spPr>
      </p:pic>
      <p:sp>
        <p:nvSpPr>
          <p:cNvPr id="8"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35</a:t>
            </a:fld>
            <a:endParaRPr lang="en-US" altLang="en-US" sz="1400" dirty="0">
              <a:cs typeface="Arial" pitchFamily="34" charset="0"/>
            </a:endParaRPr>
          </a:p>
        </p:txBody>
      </p:sp>
    </p:spTree>
    <p:extLst>
      <p:ext uri="{BB962C8B-B14F-4D97-AF65-F5344CB8AC3E}">
        <p14:creationId xmlns:p14="http://schemas.microsoft.com/office/powerpoint/2010/main" val="177867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24469"/>
            <a:ext cx="8475663" cy="1013917"/>
          </a:xfrm>
        </p:spPr>
        <p:txBody>
          <a:bodyPr/>
          <a:lstStyle/>
          <a:p>
            <a:pPr algn="l"/>
            <a:r>
              <a:rPr lang="en-US" sz="3200" b="1" dirty="0">
                <a:latin typeface="Arial"/>
                <a:cs typeface="Arial"/>
              </a:rPr>
              <a:t>2.4 </a:t>
            </a:r>
            <a:r>
              <a:rPr lang="en-US" altLang="zh-CN" sz="3200" b="1" dirty="0">
                <a:latin typeface="Arial"/>
                <a:cs typeface="Arial"/>
              </a:rPr>
              <a:t>Multiple </a:t>
            </a:r>
            <a:r>
              <a:rPr lang="en-US" sz="3200" b="1" dirty="0">
                <a:latin typeface="Arial"/>
                <a:cs typeface="Arial"/>
              </a:rPr>
              <a:t>Traffic Simulation Models</a:t>
            </a:r>
          </a:p>
        </p:txBody>
      </p:sp>
      <p:sp>
        <p:nvSpPr>
          <p:cNvPr id="3" name="Content Placeholder 2"/>
          <p:cNvSpPr>
            <a:spLocks noGrp="1"/>
          </p:cNvSpPr>
          <p:nvPr>
            <p:ph idx="1"/>
          </p:nvPr>
        </p:nvSpPr>
        <p:spPr>
          <a:xfrm>
            <a:off x="347663" y="1253680"/>
            <a:ext cx="8686800" cy="2346574"/>
          </a:xfrm>
        </p:spPr>
        <p:txBody>
          <a:bodyPr>
            <a:normAutofit/>
          </a:bodyPr>
          <a:lstStyle/>
          <a:p>
            <a:r>
              <a:rPr lang="en-US" sz="2400" dirty="0">
                <a:latin typeface="Arial"/>
                <a:cs typeface="Arial"/>
              </a:rPr>
              <a:t>BPR travel time functions</a:t>
            </a:r>
          </a:p>
          <a:p>
            <a:r>
              <a:rPr lang="en-US" sz="2400" dirty="0">
                <a:latin typeface="Arial"/>
                <a:cs typeface="Arial"/>
              </a:rPr>
              <a:t>Point queue (relaxed storage constraints)</a:t>
            </a:r>
          </a:p>
          <a:p>
            <a:r>
              <a:rPr lang="en-US" sz="2400" dirty="0">
                <a:latin typeface="Arial"/>
                <a:cs typeface="Arial"/>
              </a:rPr>
              <a:t>Spatial queue (similar to DYNASMART-P model)</a:t>
            </a:r>
          </a:p>
          <a:p>
            <a:r>
              <a:rPr lang="en-US" sz="2400" dirty="0">
                <a:latin typeface="Arial"/>
                <a:cs typeface="Arial"/>
              </a:rPr>
              <a:t>Newell’s model (similar to Cell Transmission Model)</a:t>
            </a:r>
          </a:p>
          <a:p>
            <a:pPr lvl="1"/>
            <a:r>
              <a:rPr lang="en-US" sz="2400" dirty="0">
                <a:latin typeface="Arial"/>
                <a:cs typeface="Arial"/>
              </a:rPr>
              <a:t>Shockwave propagation</a:t>
            </a:r>
          </a:p>
        </p:txBody>
      </p:sp>
      <p:sp>
        <p:nvSpPr>
          <p:cNvPr id="4"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36</a:t>
            </a:fld>
            <a:endParaRPr lang="en-US" altLang="en-US" sz="1400" dirty="0">
              <a:cs typeface="Arial" pitchFamily="34" charset="0"/>
            </a:endParaRPr>
          </a:p>
        </p:txBody>
      </p:sp>
    </p:spTree>
    <p:extLst>
      <p:ext uri="{BB962C8B-B14F-4D97-AF65-F5344CB8AC3E}">
        <p14:creationId xmlns:p14="http://schemas.microsoft.com/office/powerpoint/2010/main" val="2427405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8788" y="1734908"/>
            <a:ext cx="3098296" cy="1299432"/>
          </a:xfrm>
        </p:spPr>
        <p:txBody>
          <a:bodyPr/>
          <a:lstStyle/>
          <a:p>
            <a:r>
              <a:rPr lang="en-US" sz="2400" dirty="0">
                <a:latin typeface="Arial"/>
                <a:cs typeface="Arial"/>
              </a:rPr>
              <a:t>Outflow capacity</a:t>
            </a:r>
          </a:p>
          <a:p>
            <a:r>
              <a:rPr lang="en-US" sz="2400" dirty="0">
                <a:latin typeface="Arial"/>
                <a:cs typeface="Arial"/>
              </a:rPr>
              <a:t>Inflow capacity</a:t>
            </a:r>
          </a:p>
          <a:p>
            <a:r>
              <a:rPr lang="en-US" sz="2400" dirty="0">
                <a:latin typeface="Arial"/>
                <a:cs typeface="Arial"/>
              </a:rPr>
              <a:t>Storage capacity</a:t>
            </a:r>
          </a:p>
        </p:txBody>
      </p:sp>
      <p:graphicFrame>
        <p:nvGraphicFramePr>
          <p:cNvPr id="4" name="Object 3"/>
          <p:cNvGraphicFramePr>
            <a:graphicFrameLocks noChangeAspect="1"/>
          </p:cNvGraphicFramePr>
          <p:nvPr>
            <p:extLst>
              <p:ext uri="{D42A27DB-BD31-4B8C-83A1-F6EECF244321}">
                <p14:modId xmlns:p14="http://schemas.microsoft.com/office/powerpoint/2010/main" val="2257186201"/>
              </p:ext>
            </p:extLst>
          </p:nvPr>
        </p:nvGraphicFramePr>
        <p:xfrm>
          <a:off x="838201" y="3579848"/>
          <a:ext cx="7543800" cy="2123585"/>
        </p:xfrm>
        <a:graphic>
          <a:graphicData uri="http://schemas.openxmlformats.org/presentationml/2006/ole">
            <mc:AlternateContent xmlns:mc="http://schemas.openxmlformats.org/markup-compatibility/2006">
              <mc:Choice xmlns:v="urn:schemas-microsoft-com:vml" Requires="v">
                <p:oleObj name="Visio" r:id="rId2" imgW="5233074" imgH="1611773" progId="Visio.Drawing.11">
                  <p:embed/>
                </p:oleObj>
              </mc:Choice>
              <mc:Fallback>
                <p:oleObj name="Visio" r:id="rId2" imgW="5233074" imgH="1611773"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579848"/>
                        <a:ext cx="7543800" cy="212358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7315200" y="3997889"/>
            <a:ext cx="533400" cy="13176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8001000" y="4479500"/>
            <a:ext cx="6096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80652" y="3997889"/>
            <a:ext cx="533400" cy="1305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62800" y="3122648"/>
            <a:ext cx="1143000" cy="830997"/>
          </a:xfrm>
          <a:prstGeom prst="rect">
            <a:avLst/>
          </a:prstGeom>
          <a:noFill/>
        </p:spPr>
        <p:txBody>
          <a:bodyPr wrap="square" rtlCol="0">
            <a:spAutoFit/>
          </a:bodyPr>
          <a:lstStyle/>
          <a:p>
            <a:r>
              <a:rPr lang="en-US" sz="2400" dirty="0"/>
              <a:t>Exit Queue</a:t>
            </a:r>
          </a:p>
        </p:txBody>
      </p:sp>
      <p:sp>
        <p:nvSpPr>
          <p:cNvPr id="10" name="TextBox 9"/>
          <p:cNvSpPr txBox="1"/>
          <p:nvPr/>
        </p:nvSpPr>
        <p:spPr>
          <a:xfrm>
            <a:off x="7824019" y="4951448"/>
            <a:ext cx="1526815" cy="830997"/>
          </a:xfrm>
          <a:prstGeom prst="rect">
            <a:avLst/>
          </a:prstGeom>
          <a:noFill/>
        </p:spPr>
        <p:txBody>
          <a:bodyPr wrap="square" rtlCol="0">
            <a:spAutoFit/>
          </a:bodyPr>
          <a:lstStyle/>
          <a:p>
            <a:r>
              <a:rPr lang="en-US" sz="2400" dirty="0"/>
              <a:t>Outflow Capacity</a:t>
            </a:r>
          </a:p>
        </p:txBody>
      </p:sp>
      <p:sp>
        <p:nvSpPr>
          <p:cNvPr id="12" name="Right Arrow 11"/>
          <p:cNvSpPr/>
          <p:nvPr/>
        </p:nvSpPr>
        <p:spPr>
          <a:xfrm>
            <a:off x="533400" y="4479500"/>
            <a:ext cx="609600" cy="457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240" y="4875248"/>
            <a:ext cx="1737852" cy="830997"/>
          </a:xfrm>
          <a:prstGeom prst="rect">
            <a:avLst/>
          </a:prstGeom>
          <a:noFill/>
        </p:spPr>
        <p:txBody>
          <a:bodyPr wrap="square" rtlCol="0">
            <a:spAutoFit/>
          </a:bodyPr>
          <a:lstStyle/>
          <a:p>
            <a:r>
              <a:rPr lang="en-US" sz="2400" dirty="0"/>
              <a:t>Inflow Capacity</a:t>
            </a:r>
          </a:p>
        </p:txBody>
      </p:sp>
      <p:sp>
        <p:nvSpPr>
          <p:cNvPr id="14" name="TextBox 13"/>
          <p:cNvSpPr txBox="1"/>
          <p:nvPr/>
        </p:nvSpPr>
        <p:spPr>
          <a:xfrm>
            <a:off x="76199" y="3434651"/>
            <a:ext cx="1923081" cy="830997"/>
          </a:xfrm>
          <a:prstGeom prst="rect">
            <a:avLst/>
          </a:prstGeom>
          <a:noFill/>
        </p:spPr>
        <p:txBody>
          <a:bodyPr wrap="square" rtlCol="0">
            <a:spAutoFit/>
          </a:bodyPr>
          <a:lstStyle/>
          <a:p>
            <a:r>
              <a:rPr lang="en-US" sz="2400" dirty="0"/>
              <a:t>Entrance List</a:t>
            </a:r>
          </a:p>
        </p:txBody>
      </p:sp>
      <p:sp>
        <p:nvSpPr>
          <p:cNvPr id="15" name="Left Brace 14"/>
          <p:cNvSpPr/>
          <p:nvPr/>
        </p:nvSpPr>
        <p:spPr>
          <a:xfrm rot="16200000">
            <a:off x="4272380" y="2442029"/>
            <a:ext cx="587565" cy="6564874"/>
          </a:xfrm>
          <a:prstGeom prst="leftBrace">
            <a:avLst>
              <a:gd name="adj1" fmla="val 8333"/>
              <a:gd name="adj2" fmla="val 50244"/>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3200400" y="6013783"/>
            <a:ext cx="2743200" cy="461665"/>
          </a:xfrm>
          <a:prstGeom prst="rect">
            <a:avLst/>
          </a:prstGeom>
          <a:noFill/>
        </p:spPr>
        <p:txBody>
          <a:bodyPr wrap="square" rtlCol="0">
            <a:spAutoFit/>
          </a:bodyPr>
          <a:lstStyle/>
          <a:p>
            <a:pPr algn="ctr"/>
            <a:r>
              <a:rPr lang="en-US" sz="2400" dirty="0"/>
              <a:t>Storage Capacity</a:t>
            </a:r>
          </a:p>
        </p:txBody>
      </p:sp>
      <p:sp>
        <p:nvSpPr>
          <p:cNvPr id="17"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37</a:t>
            </a:fld>
            <a:endParaRPr lang="en-US" altLang="en-US" sz="1400" dirty="0">
              <a:cs typeface="Arial" pitchFamily="34" charset="0"/>
            </a:endParaRPr>
          </a:p>
        </p:txBody>
      </p:sp>
      <p:sp>
        <p:nvSpPr>
          <p:cNvPr id="8" name="矩形 7"/>
          <p:cNvSpPr/>
          <p:nvPr/>
        </p:nvSpPr>
        <p:spPr>
          <a:xfrm>
            <a:off x="266195" y="1228778"/>
            <a:ext cx="6686446" cy="461665"/>
          </a:xfrm>
          <a:prstGeom prst="rect">
            <a:avLst/>
          </a:prstGeom>
        </p:spPr>
        <p:txBody>
          <a:bodyPr wrap="none">
            <a:spAutoFit/>
          </a:bodyPr>
          <a:lstStyle/>
          <a:p>
            <a:pPr marL="342900" indent="-342900">
              <a:spcBef>
                <a:spcPct val="20000"/>
              </a:spcBef>
              <a:buFont typeface="Arial" pitchFamily="34" charset="0"/>
              <a:buChar char="•"/>
            </a:pPr>
            <a:r>
              <a:rPr lang="zh-CN" altLang="en-US" sz="2400" b="1" dirty="0">
                <a:latin typeface="Arial"/>
                <a:cs typeface="Arial"/>
              </a:rPr>
              <a:t>Newell’s simplified kinematic wave model</a:t>
            </a:r>
          </a:p>
        </p:txBody>
      </p:sp>
      <p:sp>
        <p:nvSpPr>
          <p:cNvPr id="18"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a:latin typeface="Arial"/>
                <a:cs typeface="Arial"/>
              </a:rPr>
              <a:t>2.4 </a:t>
            </a:r>
            <a:r>
              <a:rPr lang="en-US" altLang="zh-CN" sz="3200" b="1">
                <a:latin typeface="Arial"/>
                <a:cs typeface="Arial"/>
              </a:rPr>
              <a:t>Multiple </a:t>
            </a:r>
            <a:r>
              <a:rPr lang="en-US" sz="3200" b="1">
                <a:latin typeface="Arial"/>
                <a:cs typeface="Arial"/>
              </a:rPr>
              <a:t>Traffic Simulation Models</a:t>
            </a:r>
            <a:endParaRPr lang="en-US" sz="3200" b="1" dirty="0">
              <a:latin typeface="Arial"/>
              <a:cs typeface="Arial"/>
            </a:endParaRPr>
          </a:p>
        </p:txBody>
      </p:sp>
    </p:spTree>
    <p:extLst>
      <p:ext uri="{BB962C8B-B14F-4D97-AF65-F5344CB8AC3E}">
        <p14:creationId xmlns:p14="http://schemas.microsoft.com/office/powerpoint/2010/main" val="54513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2" grpId="0" animBg="1"/>
      <p:bldP spid="13" grpId="0"/>
      <p:bldP spid="14" grpId="0"/>
      <p:bldP spid="15"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663" y="1869213"/>
            <a:ext cx="8382000" cy="1044470"/>
          </a:xfrm>
        </p:spPr>
        <p:txBody>
          <a:bodyPr/>
          <a:lstStyle/>
          <a:p>
            <a:pPr lvl="1"/>
            <a:r>
              <a:rPr lang="en-US" sz="2400" dirty="0">
                <a:latin typeface="Arial"/>
                <a:cs typeface="Arial"/>
              </a:rPr>
              <a:t>Triangular flow-density relationship</a:t>
            </a:r>
          </a:p>
          <a:p>
            <a:pPr lvl="1"/>
            <a:r>
              <a:rPr lang="en-US" sz="2400" dirty="0">
                <a:latin typeface="Arial"/>
                <a:cs typeface="Arial"/>
              </a:rPr>
              <a:t>Free flow speed, jam density, backward wave speed</a:t>
            </a:r>
          </a:p>
        </p:txBody>
      </p:sp>
      <p:graphicFrame>
        <p:nvGraphicFramePr>
          <p:cNvPr id="7" name="Chart 6"/>
          <p:cNvGraphicFramePr>
            <a:graphicFrameLocks/>
          </p:cNvGraphicFramePr>
          <p:nvPr>
            <p:extLst>
              <p:ext uri="{D42A27DB-BD31-4B8C-83A1-F6EECF244321}">
                <p14:modId xmlns:p14="http://schemas.microsoft.com/office/powerpoint/2010/main" val="3352935224"/>
              </p:ext>
            </p:extLst>
          </p:nvPr>
        </p:nvGraphicFramePr>
        <p:xfrm>
          <a:off x="228600" y="3121619"/>
          <a:ext cx="4572000" cy="304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6592024"/>
              </p:ext>
            </p:extLst>
          </p:nvPr>
        </p:nvGraphicFramePr>
        <p:xfrm>
          <a:off x="4419600" y="3121619"/>
          <a:ext cx="45720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38</a:t>
            </a:fld>
            <a:endParaRPr lang="en-US" altLang="en-US" sz="1400" dirty="0">
              <a:cs typeface="Arial" pitchFamily="34" charset="0"/>
            </a:endParaRPr>
          </a:p>
        </p:txBody>
      </p:sp>
      <p:sp>
        <p:nvSpPr>
          <p:cNvPr id="8" name="Title 1"/>
          <p:cNvSpPr>
            <a:spLocks noGrp="1"/>
          </p:cNvSpPr>
          <p:nvPr>
            <p:ph type="title"/>
          </p:nvPr>
        </p:nvSpPr>
        <p:spPr>
          <a:xfrm>
            <a:off x="-1" y="24469"/>
            <a:ext cx="8475663" cy="1013917"/>
          </a:xfrm>
        </p:spPr>
        <p:txBody>
          <a:bodyPr/>
          <a:lstStyle/>
          <a:p>
            <a:pPr algn="l"/>
            <a:r>
              <a:rPr lang="en-US" sz="3200" b="1" dirty="0">
                <a:latin typeface="Arial"/>
                <a:cs typeface="Arial"/>
              </a:rPr>
              <a:t>2.4 </a:t>
            </a:r>
            <a:r>
              <a:rPr lang="en-US" altLang="zh-CN" sz="3200" b="1" dirty="0">
                <a:latin typeface="Arial"/>
                <a:cs typeface="Arial"/>
              </a:rPr>
              <a:t>Multiple </a:t>
            </a:r>
            <a:r>
              <a:rPr lang="en-US" sz="3200" b="1" dirty="0">
                <a:latin typeface="Arial"/>
                <a:cs typeface="Arial"/>
              </a:rPr>
              <a:t>Traffic Simulation Models</a:t>
            </a:r>
          </a:p>
        </p:txBody>
      </p:sp>
      <p:sp>
        <p:nvSpPr>
          <p:cNvPr id="10" name="矩形 9"/>
          <p:cNvSpPr/>
          <p:nvPr/>
        </p:nvSpPr>
        <p:spPr>
          <a:xfrm>
            <a:off x="266195" y="1228778"/>
            <a:ext cx="6686446" cy="461665"/>
          </a:xfrm>
          <a:prstGeom prst="rect">
            <a:avLst/>
          </a:prstGeom>
        </p:spPr>
        <p:txBody>
          <a:bodyPr wrap="none">
            <a:spAutoFit/>
          </a:bodyPr>
          <a:lstStyle/>
          <a:p>
            <a:pPr marL="342900" indent="-342900">
              <a:spcBef>
                <a:spcPct val="20000"/>
              </a:spcBef>
              <a:buFont typeface="Arial" pitchFamily="34" charset="0"/>
              <a:buChar char="•"/>
            </a:pPr>
            <a:r>
              <a:rPr lang="zh-CN" altLang="en-US" sz="2400" b="1" dirty="0">
                <a:latin typeface="Arial"/>
                <a:cs typeface="Arial"/>
              </a:rPr>
              <a:t>Newell’s simplified kinematic wave model</a:t>
            </a:r>
          </a:p>
        </p:txBody>
      </p:sp>
    </p:spTree>
    <p:extLst>
      <p:ext uri="{BB962C8B-B14F-4D97-AF65-F5344CB8AC3E}">
        <p14:creationId xmlns:p14="http://schemas.microsoft.com/office/powerpoint/2010/main" val="307550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195" y="1775466"/>
            <a:ext cx="6438254" cy="789596"/>
          </a:xfrm>
        </p:spPr>
        <p:txBody>
          <a:bodyPr/>
          <a:lstStyle/>
          <a:p>
            <a:pPr lvl="1"/>
            <a:r>
              <a:rPr lang="en-US" sz="2400" dirty="0">
                <a:latin typeface="Arial"/>
                <a:cs typeface="Arial"/>
              </a:rPr>
              <a:t>Inflow capacity = outflow capacity</a:t>
            </a:r>
          </a:p>
        </p:txBody>
      </p:sp>
      <p:graphicFrame>
        <p:nvGraphicFramePr>
          <p:cNvPr id="6" name="Object 5"/>
          <p:cNvGraphicFramePr>
            <a:graphicFrameLocks noChangeAspect="1"/>
          </p:cNvGraphicFramePr>
          <p:nvPr>
            <p:extLst>
              <p:ext uri="{D42A27DB-BD31-4B8C-83A1-F6EECF244321}">
                <p14:modId xmlns:p14="http://schemas.microsoft.com/office/powerpoint/2010/main" val="3276679106"/>
              </p:ext>
            </p:extLst>
          </p:nvPr>
        </p:nvGraphicFramePr>
        <p:xfrm>
          <a:off x="838201" y="3302432"/>
          <a:ext cx="7543800" cy="2123585"/>
        </p:xfrm>
        <a:graphic>
          <a:graphicData uri="http://schemas.openxmlformats.org/presentationml/2006/ole">
            <mc:AlternateContent xmlns:mc="http://schemas.openxmlformats.org/markup-compatibility/2006">
              <mc:Choice xmlns:v="urn:schemas-microsoft-com:vml" Requires="v">
                <p:oleObj name="Visio" r:id="rId2" imgW="5233074" imgH="1611773" progId="Visio.Drawing.11">
                  <p:embed/>
                </p:oleObj>
              </mc:Choice>
              <mc:Fallback>
                <p:oleObj name="Visio" r:id="rId2" imgW="5233074" imgH="1611773"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3302432"/>
                        <a:ext cx="7543800" cy="212358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7315200" y="3720473"/>
            <a:ext cx="533400" cy="13176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01000" y="4202084"/>
            <a:ext cx="6096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80652" y="3720473"/>
            <a:ext cx="533400" cy="1305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824019" y="4674032"/>
            <a:ext cx="1507575" cy="830997"/>
          </a:xfrm>
          <a:prstGeom prst="rect">
            <a:avLst/>
          </a:prstGeom>
          <a:noFill/>
        </p:spPr>
        <p:txBody>
          <a:bodyPr wrap="square" rtlCol="0">
            <a:spAutoFit/>
          </a:bodyPr>
          <a:lstStyle/>
          <a:p>
            <a:r>
              <a:rPr lang="en-US" sz="2400" dirty="0"/>
              <a:t>Outflow Capacity</a:t>
            </a:r>
          </a:p>
        </p:txBody>
      </p:sp>
      <p:sp>
        <p:nvSpPr>
          <p:cNvPr id="14" name="Right Arrow 13"/>
          <p:cNvSpPr/>
          <p:nvPr/>
        </p:nvSpPr>
        <p:spPr>
          <a:xfrm>
            <a:off x="533400" y="4202084"/>
            <a:ext cx="609600" cy="457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6200" y="4597832"/>
            <a:ext cx="1463032" cy="830997"/>
          </a:xfrm>
          <a:prstGeom prst="rect">
            <a:avLst/>
          </a:prstGeom>
          <a:noFill/>
        </p:spPr>
        <p:txBody>
          <a:bodyPr wrap="square" rtlCol="0">
            <a:spAutoFit/>
          </a:bodyPr>
          <a:lstStyle/>
          <a:p>
            <a:r>
              <a:rPr lang="en-US" sz="2400" dirty="0"/>
              <a:t>Inflow Capacity</a:t>
            </a:r>
          </a:p>
        </p:txBody>
      </p:sp>
      <p:sp>
        <p:nvSpPr>
          <p:cNvPr id="4" name="Right Arrow 3"/>
          <p:cNvSpPr/>
          <p:nvPr/>
        </p:nvSpPr>
        <p:spPr>
          <a:xfrm rot="10800000">
            <a:off x="2209800" y="3168113"/>
            <a:ext cx="464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0" y="0"/>
            <a:ext cx="8229600" cy="1143000"/>
          </a:xfrm>
        </p:spPr>
        <p:txBody>
          <a:bodyPr/>
          <a:lstStyle/>
          <a:p>
            <a:pPr algn="l"/>
            <a:r>
              <a:rPr lang="en-US" altLang="zh-CN" sz="3200" b="1">
                <a:latin typeface="Arial"/>
                <a:cs typeface="Arial"/>
              </a:rPr>
              <a:t>2.4 Multiple Traffic </a:t>
            </a:r>
            <a:r>
              <a:rPr lang="en-US" altLang="zh-CN" sz="3200" b="1" dirty="0">
                <a:latin typeface="Arial"/>
                <a:cs typeface="Arial"/>
              </a:rPr>
              <a:t>Simulation Models</a:t>
            </a:r>
            <a:endParaRPr lang="en-US" sz="3400" b="1" dirty="0">
              <a:latin typeface="Arial"/>
              <a:cs typeface="Arial"/>
            </a:endParaRPr>
          </a:p>
        </p:txBody>
      </p:sp>
      <p:sp>
        <p:nvSpPr>
          <p:cNvPr id="17"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39</a:t>
            </a:fld>
            <a:endParaRPr lang="en-US" altLang="en-US" sz="1400" dirty="0">
              <a:cs typeface="Arial" pitchFamily="34" charset="0"/>
            </a:endParaRPr>
          </a:p>
        </p:txBody>
      </p:sp>
      <p:sp>
        <p:nvSpPr>
          <p:cNvPr id="18" name="矩形 17"/>
          <p:cNvSpPr/>
          <p:nvPr/>
        </p:nvSpPr>
        <p:spPr>
          <a:xfrm>
            <a:off x="266195" y="1228778"/>
            <a:ext cx="3348994" cy="461665"/>
          </a:xfrm>
          <a:prstGeom prst="rect">
            <a:avLst/>
          </a:prstGeom>
        </p:spPr>
        <p:txBody>
          <a:bodyPr wrap="none">
            <a:spAutoFit/>
          </a:bodyPr>
          <a:lstStyle/>
          <a:p>
            <a:pPr marL="342900" indent="-342900">
              <a:spcBef>
                <a:spcPct val="20000"/>
              </a:spcBef>
              <a:buFont typeface="Arial" pitchFamily="34" charset="0"/>
              <a:buChar char="•"/>
            </a:pPr>
            <a:r>
              <a:rPr lang="en-US" altLang="zh-CN" sz="2400" b="1" dirty="0">
                <a:latin typeface="Arial"/>
                <a:cs typeface="Arial"/>
              </a:rPr>
              <a:t>Queue propagation</a:t>
            </a:r>
          </a:p>
        </p:txBody>
      </p:sp>
    </p:spTree>
    <p:extLst>
      <p:ext uri="{BB962C8B-B14F-4D97-AF65-F5344CB8AC3E}">
        <p14:creationId xmlns:p14="http://schemas.microsoft.com/office/powerpoint/2010/main" val="59295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862" y="999049"/>
            <a:ext cx="8458201" cy="1470025"/>
          </a:xfrm>
        </p:spPr>
        <p:txBody>
          <a:bodyPr>
            <a:normAutofit/>
          </a:bodyPr>
          <a:lstStyle/>
          <a:p>
            <a:r>
              <a:rPr lang="en-US" sz="3600" b="1" dirty="0">
                <a:latin typeface="Arial"/>
                <a:cs typeface="Arial"/>
              </a:rPr>
              <a:t>Module 1</a:t>
            </a:r>
            <a:br>
              <a:rPr lang="en-US" sz="3600" b="1" dirty="0">
                <a:latin typeface="Arial"/>
                <a:cs typeface="Arial"/>
              </a:rPr>
            </a:br>
            <a:r>
              <a:rPr lang="en-US" altLang="zh-CN" sz="3600" b="1" dirty="0">
                <a:latin typeface="Arial"/>
                <a:cs typeface="Arial"/>
              </a:rPr>
              <a:t> Introduction to </a:t>
            </a:r>
            <a:r>
              <a:rPr lang="en-US" sz="3600" b="1" dirty="0" err="1">
                <a:latin typeface="Arial"/>
                <a:cs typeface="Arial"/>
              </a:rPr>
              <a:t>DTALite</a:t>
            </a:r>
            <a:r>
              <a:rPr lang="en-US" sz="3600" b="1" dirty="0">
                <a:latin typeface="Arial"/>
                <a:cs typeface="Arial"/>
              </a:rPr>
              <a:t>/</a:t>
            </a:r>
            <a:r>
              <a:rPr lang="en-US" sz="3600" b="1" dirty="0" err="1">
                <a:latin typeface="Arial"/>
                <a:cs typeface="Arial"/>
              </a:rPr>
              <a:t>NeXTA</a:t>
            </a:r>
            <a:endParaRPr lang="en-US" sz="3600" b="1" dirty="0">
              <a:latin typeface="Arial"/>
              <a:cs typeface="Arial"/>
            </a:endParaRPr>
          </a:p>
        </p:txBody>
      </p:sp>
      <p:sp>
        <p:nvSpPr>
          <p:cNvPr id="3" name="Subtitle 2"/>
          <p:cNvSpPr>
            <a:spLocks noGrp="1"/>
          </p:cNvSpPr>
          <p:nvPr>
            <p:ph type="subTitle" idx="1"/>
          </p:nvPr>
        </p:nvSpPr>
        <p:spPr>
          <a:xfrm>
            <a:off x="1473764" y="3101602"/>
            <a:ext cx="6073400" cy="1812332"/>
          </a:xfrm>
        </p:spPr>
        <p:txBody>
          <a:bodyPr>
            <a:normAutofit/>
          </a:bodyPr>
          <a:lstStyle/>
          <a:p>
            <a:pPr algn="l"/>
            <a:r>
              <a:rPr lang="en-US" sz="2400" dirty="0">
                <a:solidFill>
                  <a:schemeClr val="tx1"/>
                </a:solidFill>
                <a:latin typeface="Arial"/>
                <a:cs typeface="Arial"/>
              </a:rPr>
              <a:t>1.1 Project Objective and Motivations</a:t>
            </a:r>
          </a:p>
          <a:p>
            <a:pPr algn="l"/>
            <a:r>
              <a:rPr lang="en-US" altLang="zh-CN" sz="2400" dirty="0">
                <a:solidFill>
                  <a:schemeClr val="tx1"/>
                </a:solidFill>
                <a:latin typeface="Arial"/>
                <a:cs typeface="Arial"/>
              </a:rPr>
              <a:t>1.2 What </a:t>
            </a:r>
            <a:r>
              <a:rPr lang="en-US" altLang="zh-CN" sz="2400" dirty="0" err="1">
                <a:solidFill>
                  <a:schemeClr val="tx1"/>
                </a:solidFill>
                <a:latin typeface="Arial"/>
                <a:cs typeface="Arial"/>
              </a:rPr>
              <a:t>NeXTA</a:t>
            </a:r>
            <a:r>
              <a:rPr lang="en-US" altLang="zh-CN" sz="2400" dirty="0">
                <a:solidFill>
                  <a:schemeClr val="tx1"/>
                </a:solidFill>
                <a:latin typeface="Arial"/>
                <a:cs typeface="Arial"/>
              </a:rPr>
              <a:t>/</a:t>
            </a:r>
            <a:r>
              <a:rPr lang="en-US" altLang="zh-CN" sz="2400" dirty="0" err="1">
                <a:solidFill>
                  <a:schemeClr val="tx1"/>
                </a:solidFill>
                <a:latin typeface="Arial"/>
                <a:cs typeface="Arial"/>
              </a:rPr>
              <a:t>DTALite</a:t>
            </a:r>
            <a:r>
              <a:rPr lang="en-US" altLang="zh-CN" sz="2400" dirty="0">
                <a:solidFill>
                  <a:schemeClr val="tx1"/>
                </a:solidFill>
                <a:latin typeface="Arial"/>
                <a:cs typeface="Arial"/>
              </a:rPr>
              <a:t> Can Do</a:t>
            </a:r>
          </a:p>
          <a:p>
            <a:pPr algn="l"/>
            <a:r>
              <a:rPr lang="en-US" sz="2400" dirty="0">
                <a:solidFill>
                  <a:schemeClr val="tx1"/>
                </a:solidFill>
                <a:latin typeface="Arial"/>
                <a:cs typeface="Arial"/>
              </a:rPr>
              <a:t>1.3 Open-source Free Software Package </a:t>
            </a: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4</a:t>
            </a:fld>
            <a:endParaRPr lang="en-US" altLang="en-US" sz="1400" dirty="0">
              <a:cs typeface="Arial" pitchFamily="34" charset="0"/>
            </a:endParaRPr>
          </a:p>
        </p:txBody>
      </p:sp>
    </p:spTree>
    <p:extLst>
      <p:ext uri="{BB962C8B-B14F-4D97-AF65-F5344CB8AC3E}">
        <p14:creationId xmlns:p14="http://schemas.microsoft.com/office/powerpoint/2010/main" val="3460511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4035376835"/>
              </p:ext>
            </p:extLst>
          </p:nvPr>
        </p:nvGraphicFramePr>
        <p:xfrm>
          <a:off x="228600" y="3637850"/>
          <a:ext cx="4114800" cy="1566237"/>
        </p:xfrm>
        <a:graphic>
          <a:graphicData uri="http://schemas.openxmlformats.org/presentationml/2006/ole">
            <mc:AlternateContent xmlns:mc="http://schemas.openxmlformats.org/markup-compatibility/2006">
              <mc:Choice xmlns:v="urn:schemas-microsoft-com:vml" Requires="v">
                <p:oleObj name="Visio" r:id="rId3" imgW="5233074" imgH="1611773" progId="Visio.Drawing.11">
                  <p:embed/>
                </p:oleObj>
              </mc:Choice>
              <mc:Fallback>
                <p:oleObj name="Visio" r:id="rId3" imgW="5233074" imgH="161177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637850"/>
                        <a:ext cx="4114800" cy="15662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Flowchart: Connector 6"/>
          <p:cNvSpPr/>
          <p:nvPr/>
        </p:nvSpPr>
        <p:spPr>
          <a:xfrm>
            <a:off x="4038600" y="3809165"/>
            <a:ext cx="1066800" cy="1143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742425213"/>
              </p:ext>
            </p:extLst>
          </p:nvPr>
        </p:nvGraphicFramePr>
        <p:xfrm>
          <a:off x="4876800" y="3749633"/>
          <a:ext cx="4114800" cy="1566863"/>
        </p:xfrm>
        <a:graphic>
          <a:graphicData uri="http://schemas.openxmlformats.org/presentationml/2006/ole">
            <mc:AlternateContent xmlns:mc="http://schemas.openxmlformats.org/markup-compatibility/2006">
              <mc:Choice xmlns:v="urn:schemas-microsoft-com:vml" Requires="v">
                <p:oleObj name="Visio" r:id="rId5" imgW="5233074" imgH="1611773" progId="Visio.Drawing.11">
                  <p:embed/>
                </p:oleObj>
              </mc:Choice>
              <mc:Fallback>
                <p:oleObj name="Visio" r:id="rId5" imgW="5233074" imgH="1611773"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749633"/>
                        <a:ext cx="4114800" cy="15668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3581400" y="3936983"/>
            <a:ext cx="457200" cy="960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20148" y="4052500"/>
            <a:ext cx="457200" cy="7866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163704" y="4191008"/>
            <a:ext cx="838200" cy="400110"/>
          </a:xfrm>
          <a:prstGeom prst="rect">
            <a:avLst/>
          </a:prstGeom>
          <a:noFill/>
        </p:spPr>
        <p:txBody>
          <a:bodyPr wrap="square" rtlCol="0">
            <a:spAutoFit/>
          </a:bodyPr>
          <a:lstStyle/>
          <a:p>
            <a:pPr algn="ctr"/>
            <a:r>
              <a:rPr lang="en-US" sz="2000" dirty="0"/>
              <a:t>Node</a:t>
            </a:r>
          </a:p>
        </p:txBody>
      </p:sp>
      <p:sp>
        <p:nvSpPr>
          <p:cNvPr id="12" name="Circular Arrow 11"/>
          <p:cNvSpPr/>
          <p:nvPr/>
        </p:nvSpPr>
        <p:spPr>
          <a:xfrm>
            <a:off x="3581400" y="2780464"/>
            <a:ext cx="1905000" cy="1851597"/>
          </a:xfrm>
          <a:prstGeom prst="circularArrow">
            <a:avLst>
              <a:gd name="adj1" fmla="val 12485"/>
              <a:gd name="adj2" fmla="val 1057058"/>
              <a:gd name="adj3" fmla="val 20742567"/>
              <a:gd name="adj4" fmla="val 10800000"/>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5348748" y="2631752"/>
            <a:ext cx="1356852" cy="830997"/>
          </a:xfrm>
          <a:prstGeom prst="rect">
            <a:avLst/>
          </a:prstGeom>
          <a:noFill/>
        </p:spPr>
        <p:txBody>
          <a:bodyPr wrap="square" rtlCol="0">
            <a:spAutoFit/>
          </a:bodyPr>
          <a:lstStyle/>
          <a:p>
            <a:r>
              <a:rPr lang="en-US" sz="2400" dirty="0"/>
              <a:t>Node Transfer</a:t>
            </a:r>
          </a:p>
        </p:txBody>
      </p:sp>
      <p:sp>
        <p:nvSpPr>
          <p:cNvPr id="14" name="TextBox 13"/>
          <p:cNvSpPr txBox="1"/>
          <p:nvPr/>
        </p:nvSpPr>
        <p:spPr>
          <a:xfrm>
            <a:off x="266195" y="5020905"/>
            <a:ext cx="3772405" cy="461665"/>
          </a:xfrm>
          <a:prstGeom prst="rect">
            <a:avLst/>
          </a:prstGeom>
          <a:noFill/>
        </p:spPr>
        <p:txBody>
          <a:bodyPr wrap="square" rtlCol="0">
            <a:spAutoFit/>
          </a:bodyPr>
          <a:lstStyle/>
          <a:p>
            <a:pPr algn="r"/>
            <a:r>
              <a:rPr lang="en-US" sz="2400" dirty="0"/>
              <a:t>Check Outflow Capacity</a:t>
            </a:r>
          </a:p>
        </p:txBody>
      </p:sp>
      <p:sp>
        <p:nvSpPr>
          <p:cNvPr id="15" name="TextBox 14"/>
          <p:cNvSpPr txBox="1"/>
          <p:nvPr/>
        </p:nvSpPr>
        <p:spPr>
          <a:xfrm>
            <a:off x="5323334" y="5020905"/>
            <a:ext cx="3549446" cy="830997"/>
          </a:xfrm>
          <a:prstGeom prst="rect">
            <a:avLst/>
          </a:prstGeom>
          <a:noFill/>
        </p:spPr>
        <p:txBody>
          <a:bodyPr wrap="square" rtlCol="0">
            <a:spAutoFit/>
          </a:bodyPr>
          <a:lstStyle/>
          <a:p>
            <a:r>
              <a:rPr lang="en-US" sz="2400" dirty="0"/>
              <a:t>Check Inflow Capacity</a:t>
            </a:r>
          </a:p>
          <a:p>
            <a:r>
              <a:rPr lang="en-US" sz="2400" dirty="0"/>
              <a:t>Check Storage Capacity</a:t>
            </a:r>
          </a:p>
        </p:txBody>
      </p:sp>
      <p:sp>
        <p:nvSpPr>
          <p:cNvPr id="1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40</a:t>
            </a:fld>
            <a:endParaRPr lang="en-US" altLang="en-US" sz="1400" dirty="0">
              <a:cs typeface="Arial" pitchFamily="34" charset="0"/>
            </a:endParaRPr>
          </a:p>
        </p:txBody>
      </p:sp>
      <p:sp>
        <p:nvSpPr>
          <p:cNvPr id="17" name="Title 1"/>
          <p:cNvSpPr>
            <a:spLocks noGrp="1"/>
          </p:cNvSpPr>
          <p:nvPr>
            <p:ph type="title"/>
          </p:nvPr>
        </p:nvSpPr>
        <p:spPr>
          <a:xfrm>
            <a:off x="-1" y="24469"/>
            <a:ext cx="8475663" cy="1013917"/>
          </a:xfrm>
        </p:spPr>
        <p:txBody>
          <a:bodyPr/>
          <a:lstStyle/>
          <a:p>
            <a:pPr algn="l"/>
            <a:r>
              <a:rPr lang="en-US" sz="3200" b="1" dirty="0">
                <a:latin typeface="Arial"/>
                <a:cs typeface="Arial"/>
              </a:rPr>
              <a:t>2.4 </a:t>
            </a:r>
            <a:r>
              <a:rPr lang="en-US" altLang="zh-CN" sz="3200" b="1" dirty="0">
                <a:latin typeface="Arial"/>
                <a:cs typeface="Arial"/>
              </a:rPr>
              <a:t>Multiple </a:t>
            </a:r>
            <a:r>
              <a:rPr lang="en-US" sz="3200" b="1" dirty="0">
                <a:latin typeface="Arial"/>
                <a:cs typeface="Arial"/>
              </a:rPr>
              <a:t>Traffic Simulation Models</a:t>
            </a:r>
          </a:p>
        </p:txBody>
      </p:sp>
      <p:sp>
        <p:nvSpPr>
          <p:cNvPr id="18" name="矩形 17"/>
          <p:cNvSpPr/>
          <p:nvPr/>
        </p:nvSpPr>
        <p:spPr>
          <a:xfrm>
            <a:off x="266195" y="1228778"/>
            <a:ext cx="2533066" cy="461665"/>
          </a:xfrm>
          <a:prstGeom prst="rect">
            <a:avLst/>
          </a:prstGeom>
        </p:spPr>
        <p:txBody>
          <a:bodyPr wrap="none">
            <a:spAutoFit/>
          </a:bodyPr>
          <a:lstStyle/>
          <a:p>
            <a:pPr marL="342900" indent="-342900">
              <a:spcBef>
                <a:spcPct val="20000"/>
              </a:spcBef>
              <a:buFont typeface="Arial" pitchFamily="34" charset="0"/>
              <a:buChar char="•"/>
            </a:pPr>
            <a:r>
              <a:rPr lang="en-US" altLang="zh-CN" sz="2400" b="1" dirty="0">
                <a:latin typeface="Arial"/>
                <a:cs typeface="Arial"/>
              </a:rPr>
              <a:t>Node transfer</a:t>
            </a:r>
          </a:p>
        </p:txBody>
      </p:sp>
    </p:spTree>
    <p:extLst>
      <p:ext uri="{BB962C8B-B14F-4D97-AF65-F5344CB8AC3E}">
        <p14:creationId xmlns:p14="http://schemas.microsoft.com/office/powerpoint/2010/main" val="253406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3499447770"/>
              </p:ext>
            </p:extLst>
          </p:nvPr>
        </p:nvGraphicFramePr>
        <p:xfrm>
          <a:off x="76200" y="3832225"/>
          <a:ext cx="7051675" cy="2720975"/>
        </p:xfrm>
        <a:graphic>
          <a:graphicData uri="http://schemas.openxmlformats.org/presentationml/2006/ole">
            <mc:AlternateContent xmlns:mc="http://schemas.openxmlformats.org/markup-compatibility/2006">
              <mc:Choice xmlns:v="urn:schemas-microsoft-com:vml" Requires="v">
                <p:oleObj name="Visio" r:id="rId2" imgW="5089465" imgH="2026661" progId="Visio.Drawing.11">
                  <p:embed/>
                </p:oleObj>
              </mc:Choice>
              <mc:Fallback>
                <p:oleObj name="Visio" r:id="rId2" imgW="5089465" imgH="2026661" progId="Visio.Drawing.11">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832225"/>
                        <a:ext cx="7051675" cy="27209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Content Placeholder 5"/>
          <p:cNvSpPr>
            <a:spLocks noGrp="1"/>
          </p:cNvSpPr>
          <p:nvPr>
            <p:ph idx="1"/>
          </p:nvPr>
        </p:nvSpPr>
        <p:spPr>
          <a:xfrm>
            <a:off x="123030" y="1690443"/>
            <a:ext cx="8229600" cy="910798"/>
          </a:xfrm>
        </p:spPr>
        <p:txBody>
          <a:bodyPr/>
          <a:lstStyle/>
          <a:p>
            <a:pPr lvl="1"/>
            <a:r>
              <a:rPr lang="en-US" sz="2400" dirty="0">
                <a:latin typeface="Arial"/>
                <a:cs typeface="Arial"/>
              </a:rPr>
              <a:t>Distribute inflow capacity to upstream links</a:t>
            </a:r>
          </a:p>
          <a:p>
            <a:pPr lvl="1"/>
            <a:r>
              <a:rPr lang="en-US" sz="2400" dirty="0">
                <a:latin typeface="Arial"/>
                <a:cs typeface="Arial"/>
              </a:rPr>
              <a:t>Lane &amp; demand-based methods</a:t>
            </a:r>
          </a:p>
        </p:txBody>
      </p:sp>
      <p:sp>
        <p:nvSpPr>
          <p:cNvPr id="9" name="Oval 8"/>
          <p:cNvSpPr/>
          <p:nvPr/>
        </p:nvSpPr>
        <p:spPr>
          <a:xfrm>
            <a:off x="4419600" y="3962400"/>
            <a:ext cx="914400" cy="1447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Node</a:t>
            </a:r>
          </a:p>
        </p:txBody>
      </p:sp>
      <p:sp>
        <p:nvSpPr>
          <p:cNvPr id="10" name="Rectangle 9"/>
          <p:cNvSpPr/>
          <p:nvPr/>
        </p:nvSpPr>
        <p:spPr>
          <a:xfrm>
            <a:off x="5410200" y="3962400"/>
            <a:ext cx="1447800" cy="1447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34200" y="4270801"/>
            <a:ext cx="2133600" cy="830997"/>
          </a:xfrm>
          <a:prstGeom prst="rect">
            <a:avLst/>
          </a:prstGeom>
          <a:noFill/>
        </p:spPr>
        <p:txBody>
          <a:bodyPr wrap="square" rtlCol="0">
            <a:spAutoFit/>
          </a:bodyPr>
          <a:lstStyle/>
          <a:p>
            <a:r>
              <a:rPr lang="en-US" sz="2400" dirty="0"/>
              <a:t>Available Inflow Capacity</a:t>
            </a:r>
          </a:p>
        </p:txBody>
      </p:sp>
      <p:sp>
        <p:nvSpPr>
          <p:cNvPr id="12" name="Circular Arrow 11"/>
          <p:cNvSpPr/>
          <p:nvPr/>
        </p:nvSpPr>
        <p:spPr>
          <a:xfrm rot="9958319">
            <a:off x="4514850" y="4929125"/>
            <a:ext cx="1485900" cy="1465881"/>
          </a:xfrm>
          <a:prstGeom prst="circular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ular Arrow 16"/>
          <p:cNvSpPr/>
          <p:nvPr/>
        </p:nvSpPr>
        <p:spPr>
          <a:xfrm rot="21442770" flipH="1">
            <a:off x="3883482" y="3013722"/>
            <a:ext cx="1871275" cy="1636946"/>
          </a:xfrm>
          <a:prstGeom prst="circularArrow">
            <a:avLst>
              <a:gd name="adj1" fmla="val 12500"/>
              <a:gd name="adj2" fmla="val 1142319"/>
              <a:gd name="adj3" fmla="val 20457681"/>
              <a:gd name="adj4" fmla="val 10855623"/>
              <a:gd name="adj5" fmla="val 12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rot="19604435">
            <a:off x="3121893" y="5626087"/>
            <a:ext cx="1676400" cy="50911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1000" y="3962400"/>
            <a:ext cx="4009341" cy="14478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429000" y="2971800"/>
            <a:ext cx="914400" cy="523220"/>
          </a:xfrm>
          <a:prstGeom prst="rect">
            <a:avLst/>
          </a:prstGeom>
          <a:noFill/>
        </p:spPr>
        <p:txBody>
          <a:bodyPr wrap="square" rtlCol="0">
            <a:spAutoFit/>
          </a:bodyPr>
          <a:lstStyle/>
          <a:p>
            <a:r>
              <a:rPr lang="en-US" sz="2800" dirty="0"/>
              <a:t>80%</a:t>
            </a:r>
          </a:p>
        </p:txBody>
      </p:sp>
      <p:sp>
        <p:nvSpPr>
          <p:cNvPr id="21" name="TextBox 20"/>
          <p:cNvSpPr txBox="1"/>
          <p:nvPr/>
        </p:nvSpPr>
        <p:spPr>
          <a:xfrm>
            <a:off x="4114800" y="6030017"/>
            <a:ext cx="914400" cy="523220"/>
          </a:xfrm>
          <a:prstGeom prst="rect">
            <a:avLst/>
          </a:prstGeom>
          <a:noFill/>
        </p:spPr>
        <p:txBody>
          <a:bodyPr wrap="square" rtlCol="0">
            <a:spAutoFit/>
          </a:bodyPr>
          <a:lstStyle/>
          <a:p>
            <a:r>
              <a:rPr lang="en-US" sz="2800" dirty="0"/>
              <a:t>20%</a:t>
            </a:r>
          </a:p>
        </p:txBody>
      </p:sp>
      <p:sp>
        <p:nvSpPr>
          <p:cNvPr id="14"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41</a:t>
            </a:fld>
            <a:endParaRPr lang="en-US" altLang="en-US" sz="1400" dirty="0">
              <a:cs typeface="Arial" pitchFamily="34" charset="0"/>
            </a:endParaRPr>
          </a:p>
        </p:txBody>
      </p:sp>
      <p:sp>
        <p:nvSpPr>
          <p:cNvPr id="1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a:latin typeface="Arial"/>
                <a:cs typeface="Arial"/>
              </a:rPr>
              <a:t>2.4 </a:t>
            </a:r>
            <a:r>
              <a:rPr lang="en-US" altLang="zh-CN" sz="3200" b="1">
                <a:latin typeface="Arial"/>
                <a:cs typeface="Arial"/>
              </a:rPr>
              <a:t>Multiple </a:t>
            </a:r>
            <a:r>
              <a:rPr lang="en-US" sz="3200" b="1">
                <a:latin typeface="Arial"/>
                <a:cs typeface="Arial"/>
              </a:rPr>
              <a:t>Traffic Simulation Models</a:t>
            </a:r>
            <a:endParaRPr lang="en-US" sz="3200" b="1" dirty="0">
              <a:latin typeface="Arial"/>
              <a:cs typeface="Arial"/>
            </a:endParaRPr>
          </a:p>
        </p:txBody>
      </p:sp>
      <p:sp>
        <p:nvSpPr>
          <p:cNvPr id="22" name="矩形 21"/>
          <p:cNvSpPr/>
          <p:nvPr/>
        </p:nvSpPr>
        <p:spPr>
          <a:xfrm>
            <a:off x="266195" y="1228778"/>
            <a:ext cx="2582758" cy="461665"/>
          </a:xfrm>
          <a:prstGeom prst="rect">
            <a:avLst/>
          </a:prstGeom>
        </p:spPr>
        <p:txBody>
          <a:bodyPr wrap="none">
            <a:spAutoFit/>
          </a:bodyPr>
          <a:lstStyle/>
          <a:p>
            <a:pPr marL="342900" indent="-342900">
              <a:spcBef>
                <a:spcPct val="20000"/>
              </a:spcBef>
              <a:buFont typeface="Arial" pitchFamily="34" charset="0"/>
              <a:buChar char="•"/>
            </a:pPr>
            <a:r>
              <a:rPr lang="en-US" altLang="zh-CN" sz="2400" b="1" dirty="0">
                <a:latin typeface="Arial"/>
                <a:cs typeface="Arial"/>
              </a:rPr>
              <a:t>Merge Models</a:t>
            </a:r>
          </a:p>
        </p:txBody>
      </p:sp>
    </p:spTree>
    <p:extLst>
      <p:ext uri="{BB962C8B-B14F-4D97-AF65-F5344CB8AC3E}">
        <p14:creationId xmlns:p14="http://schemas.microsoft.com/office/powerpoint/2010/main" val="119777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7" grpId="0" animBg="1"/>
      <p:bldP spid="18" grpId="0" animBg="1"/>
      <p:bldP spid="19" grpId="0" animBg="1"/>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195" y="1689957"/>
            <a:ext cx="8229600" cy="1402977"/>
          </a:xfrm>
        </p:spPr>
        <p:txBody>
          <a:bodyPr/>
          <a:lstStyle/>
          <a:p>
            <a:pPr lvl="1"/>
            <a:r>
              <a:rPr lang="en-US" sz="2400" dirty="0">
                <a:latin typeface="Arial"/>
                <a:cs typeface="Arial"/>
              </a:rPr>
              <a:t>Different conditions by lane</a:t>
            </a:r>
          </a:p>
          <a:p>
            <a:pPr lvl="1"/>
            <a:r>
              <a:rPr lang="en-US" sz="2400" dirty="0">
                <a:latin typeface="Arial"/>
                <a:cs typeface="Arial"/>
              </a:rPr>
              <a:t>First-In-First-Out (FIFO) constraint</a:t>
            </a:r>
          </a:p>
          <a:p>
            <a:pPr lvl="1"/>
            <a:r>
              <a:rPr lang="en-US" sz="2400" dirty="0">
                <a:latin typeface="Arial"/>
                <a:cs typeface="Arial"/>
              </a:rPr>
              <a:t>Relaxation to prevent extreme bottlenecks</a:t>
            </a:r>
          </a:p>
        </p:txBody>
      </p:sp>
      <p:graphicFrame>
        <p:nvGraphicFramePr>
          <p:cNvPr id="4" name="Object 3"/>
          <p:cNvGraphicFramePr>
            <a:graphicFrameLocks noChangeAspect="1"/>
          </p:cNvGraphicFramePr>
          <p:nvPr>
            <p:extLst>
              <p:ext uri="{D42A27DB-BD31-4B8C-83A1-F6EECF244321}">
                <p14:modId xmlns:p14="http://schemas.microsoft.com/office/powerpoint/2010/main" val="2667304198"/>
              </p:ext>
            </p:extLst>
          </p:nvPr>
        </p:nvGraphicFramePr>
        <p:xfrm>
          <a:off x="1079500" y="3759200"/>
          <a:ext cx="6921500" cy="2717800"/>
        </p:xfrm>
        <a:graphic>
          <a:graphicData uri="http://schemas.openxmlformats.org/presentationml/2006/ole">
            <mc:AlternateContent xmlns:mc="http://schemas.openxmlformats.org/markup-compatibility/2006">
              <mc:Choice xmlns:v="urn:schemas-microsoft-com:vml" Requires="v">
                <p:oleObj name="Visio" r:id="rId3" imgW="5070569" imgH="1977533" progId="Visio.Drawing.11">
                  <p:embed/>
                </p:oleObj>
              </mc:Choice>
              <mc:Fallback>
                <p:oleObj name="Visio" r:id="rId3" imgW="5070569" imgH="19775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3759200"/>
                        <a:ext cx="6921500" cy="271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5"/>
          <p:cNvSpPr/>
          <p:nvPr/>
        </p:nvSpPr>
        <p:spPr>
          <a:xfrm>
            <a:off x="5334000" y="4023102"/>
            <a:ext cx="990600" cy="132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Node</a:t>
            </a:r>
          </a:p>
        </p:txBody>
      </p:sp>
      <p:sp>
        <p:nvSpPr>
          <p:cNvPr id="5" name="Rectangle 4"/>
          <p:cNvSpPr/>
          <p:nvPr/>
        </p:nvSpPr>
        <p:spPr>
          <a:xfrm>
            <a:off x="2209800" y="4967748"/>
            <a:ext cx="3200400" cy="3972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42</a:t>
            </a:fld>
            <a:endParaRPr lang="en-US" altLang="en-US" sz="1400" dirty="0">
              <a:cs typeface="Arial" pitchFamily="34" charset="0"/>
            </a:endParaRPr>
          </a:p>
        </p:txBody>
      </p:sp>
      <p:sp>
        <p:nvSpPr>
          <p:cNvPr id="9"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a:latin typeface="Arial"/>
                <a:cs typeface="Arial"/>
              </a:rPr>
              <a:t>2.4 </a:t>
            </a:r>
            <a:r>
              <a:rPr lang="en-US" altLang="zh-CN" sz="3200" b="1">
                <a:latin typeface="Arial"/>
                <a:cs typeface="Arial"/>
              </a:rPr>
              <a:t>Multiple </a:t>
            </a:r>
            <a:r>
              <a:rPr lang="en-US" sz="3200" b="1">
                <a:latin typeface="Arial"/>
                <a:cs typeface="Arial"/>
              </a:rPr>
              <a:t>Traffic Simulation Models</a:t>
            </a:r>
            <a:endParaRPr lang="en-US" sz="3200" b="1" dirty="0">
              <a:latin typeface="Arial"/>
              <a:cs typeface="Arial"/>
            </a:endParaRPr>
          </a:p>
        </p:txBody>
      </p:sp>
      <p:sp>
        <p:nvSpPr>
          <p:cNvPr id="10" name="矩形 9"/>
          <p:cNvSpPr/>
          <p:nvPr/>
        </p:nvSpPr>
        <p:spPr>
          <a:xfrm>
            <a:off x="266195" y="1228778"/>
            <a:ext cx="2805576" cy="461665"/>
          </a:xfrm>
          <a:prstGeom prst="rect">
            <a:avLst/>
          </a:prstGeom>
        </p:spPr>
        <p:txBody>
          <a:bodyPr wrap="none">
            <a:spAutoFit/>
          </a:bodyPr>
          <a:lstStyle/>
          <a:p>
            <a:pPr marL="342900" indent="-342900">
              <a:spcBef>
                <a:spcPct val="20000"/>
              </a:spcBef>
              <a:buFont typeface="Arial" pitchFamily="34" charset="0"/>
              <a:buChar char="•"/>
            </a:pPr>
            <a:r>
              <a:rPr lang="en-US" altLang="zh-CN" sz="2400" b="1" dirty="0">
                <a:latin typeface="Arial"/>
                <a:cs typeface="Arial"/>
              </a:rPr>
              <a:t>Diverge Models</a:t>
            </a:r>
          </a:p>
        </p:txBody>
      </p:sp>
    </p:spTree>
    <p:extLst>
      <p:ext uri="{BB962C8B-B14F-4D97-AF65-F5344CB8AC3E}">
        <p14:creationId xmlns:p14="http://schemas.microsoft.com/office/powerpoint/2010/main" val="990923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690443"/>
            <a:ext cx="9034463" cy="1499461"/>
          </a:xfrm>
        </p:spPr>
        <p:txBody>
          <a:bodyPr>
            <a:normAutofit/>
          </a:bodyPr>
          <a:lstStyle/>
          <a:p>
            <a:pPr lvl="1"/>
            <a:r>
              <a:rPr lang="en-US" sz="2400" dirty="0">
                <a:latin typeface="Arial"/>
                <a:cs typeface="Arial"/>
              </a:rPr>
              <a:t>Effective green time, saturation flow rate, movement-based capacity</a:t>
            </a:r>
          </a:p>
          <a:p>
            <a:pPr lvl="1"/>
            <a:r>
              <a:rPr lang="en-US" sz="2400" dirty="0">
                <a:latin typeface="Arial"/>
                <a:cs typeface="Arial"/>
              </a:rPr>
              <a:t>Relaxed inflow constraints</a:t>
            </a:r>
          </a:p>
        </p:txBody>
      </p:sp>
      <p:graphicFrame>
        <p:nvGraphicFramePr>
          <p:cNvPr id="6" name="Content Placeholder 5"/>
          <p:cNvGraphicFramePr>
            <a:graphicFrameLocks noGrp="1" noChangeAspect="1"/>
          </p:cNvGraphicFramePr>
          <p:nvPr>
            <p:ph sz="half" idx="2"/>
            <p:extLst>
              <p:ext uri="{D42A27DB-BD31-4B8C-83A1-F6EECF244321}">
                <p14:modId xmlns:p14="http://schemas.microsoft.com/office/powerpoint/2010/main" val="2664743870"/>
              </p:ext>
            </p:extLst>
          </p:nvPr>
        </p:nvGraphicFramePr>
        <p:xfrm>
          <a:off x="2741383" y="2945443"/>
          <a:ext cx="3644684" cy="3941935"/>
        </p:xfrm>
        <a:graphic>
          <a:graphicData uri="http://schemas.openxmlformats.org/presentationml/2006/ole">
            <mc:AlternateContent xmlns:mc="http://schemas.openxmlformats.org/markup-compatibility/2006">
              <mc:Choice xmlns:v="urn:schemas-microsoft-com:vml" Requires="v">
                <p:oleObj name="Visio" r:id="rId2" imgW="3873921" imgH="4188829" progId="Visio.Drawing.11">
                  <p:embed/>
                </p:oleObj>
              </mc:Choice>
              <mc:Fallback>
                <p:oleObj name="Visio" r:id="rId2" imgW="3873921" imgH="4188829" progId="Visio.Drawing.11">
                  <p:embed/>
                  <p:pic>
                    <p:nvPicPr>
                      <p:cNvPr id="0" name=""/>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383" y="2945443"/>
                        <a:ext cx="3644684" cy="394193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43</a:t>
            </a:fld>
            <a:endParaRPr lang="en-US" altLang="en-US" sz="1400" dirty="0">
              <a:cs typeface="Arial" pitchFamily="34" charset="0"/>
            </a:endParaRPr>
          </a:p>
        </p:txBody>
      </p:sp>
      <p:sp>
        <p:nvSpPr>
          <p:cNvPr id="8"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a:latin typeface="Arial"/>
                <a:cs typeface="Arial"/>
              </a:rPr>
              <a:t>2.4 </a:t>
            </a:r>
            <a:r>
              <a:rPr lang="en-US" altLang="zh-CN" sz="3200" b="1">
                <a:latin typeface="Arial"/>
                <a:cs typeface="Arial"/>
              </a:rPr>
              <a:t>Multiple </a:t>
            </a:r>
            <a:r>
              <a:rPr lang="en-US" sz="3200" b="1">
                <a:latin typeface="Arial"/>
                <a:cs typeface="Arial"/>
              </a:rPr>
              <a:t>Traffic Simulation Models</a:t>
            </a:r>
            <a:endParaRPr lang="en-US" sz="3200" b="1" dirty="0">
              <a:latin typeface="Arial"/>
              <a:cs typeface="Arial"/>
            </a:endParaRPr>
          </a:p>
        </p:txBody>
      </p:sp>
      <p:sp>
        <p:nvSpPr>
          <p:cNvPr id="9" name="矩形 8"/>
          <p:cNvSpPr/>
          <p:nvPr/>
        </p:nvSpPr>
        <p:spPr>
          <a:xfrm>
            <a:off x="266195" y="1228778"/>
            <a:ext cx="4051109" cy="461665"/>
          </a:xfrm>
          <a:prstGeom prst="rect">
            <a:avLst/>
          </a:prstGeom>
        </p:spPr>
        <p:txBody>
          <a:bodyPr wrap="none">
            <a:spAutoFit/>
          </a:bodyPr>
          <a:lstStyle/>
          <a:p>
            <a:pPr marL="342900" indent="-342900">
              <a:spcBef>
                <a:spcPct val="20000"/>
              </a:spcBef>
              <a:buFont typeface="Arial" pitchFamily="34" charset="0"/>
              <a:buChar char="•"/>
            </a:pPr>
            <a:r>
              <a:rPr lang="en-US" altLang="zh-CN" sz="2400" b="1" dirty="0">
                <a:latin typeface="Arial"/>
                <a:cs typeface="Arial"/>
              </a:rPr>
              <a:t>Signalized Intersections</a:t>
            </a:r>
          </a:p>
        </p:txBody>
      </p:sp>
    </p:spTree>
    <p:extLst>
      <p:ext uri="{BB962C8B-B14F-4D97-AF65-F5344CB8AC3E}">
        <p14:creationId xmlns:p14="http://schemas.microsoft.com/office/powerpoint/2010/main" val="4164263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266" y="1720905"/>
            <a:ext cx="8686801" cy="1359976"/>
          </a:xfrm>
        </p:spPr>
        <p:txBody>
          <a:bodyPr/>
          <a:lstStyle/>
          <a:p>
            <a:pPr lvl="1">
              <a:tabLst>
                <a:tab pos="1489075" algn="l"/>
              </a:tabLst>
            </a:pPr>
            <a:r>
              <a:rPr lang="en-US" sz="2400" dirty="0">
                <a:latin typeface="Arial"/>
                <a:cs typeface="Arial"/>
              </a:rPr>
              <a:t>Input:  Average hourly capacity, cycle time, offset at node</a:t>
            </a:r>
          </a:p>
          <a:p>
            <a:pPr lvl="1">
              <a:tabLst>
                <a:tab pos="1828800" algn="l"/>
              </a:tabLst>
            </a:pPr>
            <a:r>
              <a:rPr lang="en-US" sz="2400" dirty="0">
                <a:latin typeface="Arial"/>
                <a:cs typeface="Arial"/>
              </a:rPr>
              <a:t>Output:  Effective green time per cycle(capacity/saturation flow rates)</a:t>
            </a:r>
          </a:p>
          <a:p>
            <a:pPr lvl="1"/>
            <a:endParaRPr lang="en-US" sz="2400" dirty="0">
              <a:latin typeface="Arial"/>
              <a:cs typeface="Arial"/>
            </a:endParaRPr>
          </a:p>
          <a:p>
            <a:pPr lvl="1"/>
            <a:endParaRPr lang="en-US" sz="2400" dirty="0">
              <a:latin typeface="Arial"/>
              <a:cs typeface="Arial"/>
            </a:endParaRPr>
          </a:p>
          <a:p>
            <a:endParaRPr lang="en-US" sz="2400" dirty="0">
              <a:latin typeface="Arial"/>
              <a:cs typeface="Arial"/>
            </a:endParaRPr>
          </a:p>
        </p:txBody>
      </p:sp>
      <p:pic>
        <p:nvPicPr>
          <p:cNvPr id="21509" name="Picture 2" descr="http://www3.math.tu-berlin.de/coga/pics/signal_wait.jpg"/>
          <p:cNvPicPr>
            <a:picLocks noChangeAspect="1" noChangeArrowheads="1"/>
          </p:cNvPicPr>
          <p:nvPr/>
        </p:nvPicPr>
        <p:blipFill>
          <a:blip r:embed="rId2" cstate="print"/>
          <a:srcRect/>
          <a:stretch>
            <a:fillRect/>
          </a:stretch>
        </p:blipFill>
        <p:spPr bwMode="auto">
          <a:xfrm>
            <a:off x="1337265" y="3467099"/>
            <a:ext cx="6809625" cy="2592737"/>
          </a:xfrm>
          <a:prstGeom prst="rect">
            <a:avLst/>
          </a:prstGeom>
          <a:noFill/>
          <a:ln w="9525">
            <a:noFill/>
            <a:miter lim="800000"/>
            <a:headEnd/>
            <a:tailEnd/>
          </a:ln>
        </p:spPr>
      </p:pic>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44</a:t>
            </a:fld>
            <a:endParaRPr lang="en-US" altLang="en-US" sz="1400" dirty="0">
              <a:cs typeface="Arial" pitchFamily="34" charset="0"/>
            </a:endParaRPr>
          </a:p>
        </p:txBody>
      </p:sp>
      <p:sp>
        <p:nvSpPr>
          <p:cNvPr id="8"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2.4 </a:t>
            </a:r>
            <a:r>
              <a:rPr lang="en-US" altLang="zh-CN" sz="3200" b="1" dirty="0">
                <a:latin typeface="Arial"/>
                <a:cs typeface="Arial"/>
              </a:rPr>
              <a:t>Multiple </a:t>
            </a:r>
            <a:r>
              <a:rPr lang="en-US" sz="3200" b="1" dirty="0">
                <a:latin typeface="Arial"/>
                <a:cs typeface="Arial"/>
              </a:rPr>
              <a:t>Traffic Simulation Models</a:t>
            </a:r>
          </a:p>
        </p:txBody>
      </p:sp>
      <p:sp>
        <p:nvSpPr>
          <p:cNvPr id="9" name="矩形 8"/>
          <p:cNvSpPr/>
          <p:nvPr/>
        </p:nvSpPr>
        <p:spPr>
          <a:xfrm>
            <a:off x="266195" y="1228778"/>
            <a:ext cx="5275034" cy="461665"/>
          </a:xfrm>
          <a:prstGeom prst="rect">
            <a:avLst/>
          </a:prstGeom>
        </p:spPr>
        <p:txBody>
          <a:bodyPr wrap="none">
            <a:spAutoFit/>
          </a:bodyPr>
          <a:lstStyle/>
          <a:p>
            <a:pPr marL="342900" indent="-342900">
              <a:spcBef>
                <a:spcPct val="20000"/>
              </a:spcBef>
              <a:buFont typeface="Arial" pitchFamily="34" charset="0"/>
              <a:buChar char="•"/>
            </a:pPr>
            <a:r>
              <a:rPr lang="en-US" altLang="zh-CN" sz="2400" b="1" dirty="0">
                <a:latin typeface="Arial"/>
                <a:cs typeface="Arial"/>
              </a:rPr>
              <a:t>Signal Timing &amp; Hourly Capacity</a:t>
            </a:r>
          </a:p>
        </p:txBody>
      </p:sp>
    </p:spTree>
    <p:extLst>
      <p:ext uri="{BB962C8B-B14F-4D97-AF65-F5344CB8AC3E}">
        <p14:creationId xmlns:p14="http://schemas.microsoft.com/office/powerpoint/2010/main" val="2123973345"/>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899" y="945396"/>
            <a:ext cx="8458201" cy="1538206"/>
          </a:xfrm>
        </p:spPr>
        <p:txBody>
          <a:bodyPr>
            <a:normAutofit/>
          </a:bodyPr>
          <a:lstStyle/>
          <a:p>
            <a:r>
              <a:rPr lang="en-US" sz="3600" b="1" dirty="0">
                <a:latin typeface="Arial"/>
                <a:cs typeface="Arial"/>
              </a:rPr>
              <a:t>Module 3</a:t>
            </a:r>
            <a:br>
              <a:rPr lang="en-US" sz="3600" b="1" dirty="0">
                <a:latin typeface="Arial"/>
                <a:cs typeface="Arial"/>
              </a:rPr>
            </a:br>
            <a:r>
              <a:rPr lang="en-US" sz="3600" b="1" dirty="0">
                <a:latin typeface="Arial"/>
                <a:cs typeface="Arial"/>
              </a:rPr>
              <a:t>Visualization Features in </a:t>
            </a:r>
            <a:r>
              <a:rPr lang="en-US" sz="3600" b="1" dirty="0" err="1">
                <a:latin typeface="Arial"/>
                <a:cs typeface="Arial"/>
              </a:rPr>
              <a:t>NeXTA</a:t>
            </a:r>
            <a:r>
              <a:rPr lang="en-US" sz="3600" b="1" dirty="0">
                <a:latin typeface="Arial"/>
                <a:cs typeface="Arial"/>
              </a:rPr>
              <a:t> </a:t>
            </a:r>
          </a:p>
        </p:txBody>
      </p:sp>
      <p:sp>
        <p:nvSpPr>
          <p:cNvPr id="3" name="Subtitle 2"/>
          <p:cNvSpPr>
            <a:spLocks noGrp="1"/>
          </p:cNvSpPr>
          <p:nvPr>
            <p:ph type="subTitle" idx="1"/>
          </p:nvPr>
        </p:nvSpPr>
        <p:spPr>
          <a:xfrm>
            <a:off x="1243738" y="3099095"/>
            <a:ext cx="7231925" cy="2768761"/>
          </a:xfrm>
        </p:spPr>
        <p:txBody>
          <a:bodyPr>
            <a:noAutofit/>
          </a:bodyPr>
          <a:lstStyle/>
          <a:p>
            <a:pPr algn="l"/>
            <a:r>
              <a:rPr lang="en-US" sz="2400" dirty="0">
                <a:solidFill>
                  <a:schemeClr val="tx1"/>
                </a:solidFill>
                <a:latin typeface="Arial"/>
                <a:cs typeface="Arial"/>
              </a:rPr>
              <a:t>3.1 Basic GUI features </a:t>
            </a:r>
          </a:p>
          <a:p>
            <a:pPr algn="l"/>
            <a:r>
              <a:rPr lang="en-US" sz="2400" dirty="0">
                <a:solidFill>
                  <a:schemeClr val="tx1"/>
                </a:solidFill>
                <a:latin typeface="Arial"/>
                <a:cs typeface="Arial"/>
              </a:rPr>
              <a:t>3.2	 View/Edit data files in NEXTA’s “project”  menu</a:t>
            </a:r>
          </a:p>
          <a:p>
            <a:pPr algn="l"/>
            <a:r>
              <a:rPr lang="en-US" sz="2400" dirty="0">
                <a:solidFill>
                  <a:schemeClr val="tx1"/>
                </a:solidFill>
                <a:latin typeface="Arial"/>
                <a:cs typeface="Arial"/>
              </a:rPr>
              <a:t>3.3	 Integration with assignment model</a:t>
            </a:r>
          </a:p>
          <a:p>
            <a:pPr algn="l"/>
            <a:r>
              <a:rPr lang="en-US" sz="2400" dirty="0">
                <a:solidFill>
                  <a:schemeClr val="tx1"/>
                </a:solidFill>
                <a:latin typeface="Arial"/>
                <a:cs typeface="Arial"/>
              </a:rPr>
              <a:t>3.4  Advanced visualization functions of NEXTA</a:t>
            </a:r>
          </a:p>
          <a:p>
            <a:pPr algn="l"/>
            <a:r>
              <a:rPr lang="en-US" sz="2400" dirty="0">
                <a:solidFill>
                  <a:schemeClr val="tx1"/>
                </a:solidFill>
                <a:latin typeface="Arial"/>
                <a:cs typeface="Arial"/>
              </a:rPr>
              <a:t>3.5 MOE related display</a:t>
            </a:r>
          </a:p>
          <a:p>
            <a:pPr algn="l"/>
            <a:r>
              <a:rPr lang="en-US" sz="2400" dirty="0">
                <a:solidFill>
                  <a:schemeClr val="tx1"/>
                </a:solidFill>
                <a:latin typeface="Arial"/>
                <a:cs typeface="Arial"/>
              </a:rPr>
              <a:t>3.6 Data exporting to Google Earth /GIS package</a:t>
            </a: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45</a:t>
            </a:fld>
            <a:endParaRPr lang="en-US" altLang="en-US" sz="1400" dirty="0">
              <a:cs typeface="Arial" pitchFamily="34" charset="0"/>
            </a:endParaRPr>
          </a:p>
        </p:txBody>
      </p:sp>
    </p:spTree>
    <p:extLst>
      <p:ext uri="{BB962C8B-B14F-4D97-AF65-F5344CB8AC3E}">
        <p14:creationId xmlns:p14="http://schemas.microsoft.com/office/powerpoint/2010/main" val="202507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46</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3.1 Basic GUI features </a:t>
            </a:r>
          </a:p>
        </p:txBody>
      </p:sp>
      <p:sp>
        <p:nvSpPr>
          <p:cNvPr id="9" name="矩形 8"/>
          <p:cNvSpPr/>
          <p:nvPr/>
        </p:nvSpPr>
        <p:spPr>
          <a:xfrm>
            <a:off x="436870" y="1038386"/>
            <a:ext cx="8070958" cy="1274195"/>
          </a:xfrm>
          <a:prstGeom prst="rect">
            <a:avLst/>
          </a:prstGeom>
        </p:spPr>
        <p:txBody>
          <a:bodyPr wrap="square">
            <a:spAutoFit/>
          </a:bodyPr>
          <a:lstStyle/>
          <a:p>
            <a:pPr marL="342900" indent="-342900">
              <a:spcBef>
                <a:spcPct val="20000"/>
              </a:spcBef>
              <a:buFont typeface="Arial" pitchFamily="34" charset="0"/>
              <a:buChar char="•"/>
            </a:pPr>
            <a:r>
              <a:rPr lang="zh-CN" altLang="en-US" sz="2400" dirty="0">
                <a:latin typeface="Arial"/>
                <a:cs typeface="Arial"/>
              </a:rPr>
              <a:t>Turn on and off GIS layers; Move around, select node and links; Toolbars for editing networks</a:t>
            </a:r>
          </a:p>
          <a:p>
            <a:pPr marL="342900" indent="-342900">
              <a:spcBef>
                <a:spcPct val="20000"/>
              </a:spcBef>
              <a:buFont typeface="Arial" pitchFamily="34" charset="0"/>
              <a:buChar char="•"/>
            </a:pPr>
            <a:r>
              <a:rPr lang="zh-CN" altLang="en-US" sz="2400" dirty="0">
                <a:latin typeface="Arial"/>
                <a:cs typeface="Arial"/>
              </a:rPr>
              <a:t>Open project folder (CSV file format)</a:t>
            </a:r>
          </a:p>
        </p:txBody>
      </p:sp>
      <p:pic>
        <p:nvPicPr>
          <p:cNvPr id="2" name="图片 1"/>
          <p:cNvPicPr>
            <a:picLocks noChangeAspect="1"/>
          </p:cNvPicPr>
          <p:nvPr/>
        </p:nvPicPr>
        <p:blipFill>
          <a:blip r:embed="rId2"/>
          <a:stretch>
            <a:fillRect/>
          </a:stretch>
        </p:blipFill>
        <p:spPr>
          <a:xfrm>
            <a:off x="782485" y="2402746"/>
            <a:ext cx="5817289" cy="4241894"/>
          </a:xfrm>
          <a:prstGeom prst="rect">
            <a:avLst/>
          </a:prstGeom>
        </p:spPr>
      </p:pic>
      <p:pic>
        <p:nvPicPr>
          <p:cNvPr id="3" name="图片 2"/>
          <p:cNvPicPr>
            <a:picLocks noChangeAspect="1"/>
          </p:cNvPicPr>
          <p:nvPr/>
        </p:nvPicPr>
        <p:blipFill>
          <a:blip r:embed="rId3"/>
          <a:stretch>
            <a:fillRect/>
          </a:stretch>
        </p:blipFill>
        <p:spPr>
          <a:xfrm>
            <a:off x="6772373" y="2433226"/>
            <a:ext cx="2063976" cy="3388453"/>
          </a:xfrm>
          <a:prstGeom prst="rect">
            <a:avLst/>
          </a:prstGeom>
        </p:spPr>
      </p:pic>
    </p:spTree>
    <p:extLst>
      <p:ext uri="{BB962C8B-B14F-4D97-AF65-F5344CB8AC3E}">
        <p14:creationId xmlns:p14="http://schemas.microsoft.com/office/powerpoint/2010/main" val="2458894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47</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3.1 Basic GUI features </a:t>
            </a:r>
          </a:p>
        </p:txBody>
      </p:sp>
      <p:sp>
        <p:nvSpPr>
          <p:cNvPr id="9" name="矩形 8"/>
          <p:cNvSpPr/>
          <p:nvPr/>
        </p:nvSpPr>
        <p:spPr>
          <a:xfrm>
            <a:off x="436870" y="1038386"/>
            <a:ext cx="8070958" cy="1274195"/>
          </a:xfrm>
          <a:prstGeom prst="rect">
            <a:avLst/>
          </a:prstGeom>
        </p:spPr>
        <p:txBody>
          <a:bodyPr wrap="square">
            <a:spAutoFit/>
          </a:bodyPr>
          <a:lstStyle/>
          <a:p>
            <a:pPr marL="342900" indent="-342900">
              <a:spcBef>
                <a:spcPct val="20000"/>
              </a:spcBef>
              <a:buFont typeface="Arial" pitchFamily="34" charset="0"/>
              <a:buChar char="•"/>
            </a:pPr>
            <a:r>
              <a:rPr lang="zh-CN" altLang="en-US" sz="2400" dirty="0">
                <a:latin typeface="Arial"/>
                <a:cs typeface="Arial"/>
              </a:rPr>
              <a:t>Turn on and off GIS layers; Move around, select node and links; Toolbars for editing networks</a:t>
            </a:r>
          </a:p>
          <a:p>
            <a:pPr marL="342900" indent="-342900">
              <a:spcBef>
                <a:spcPct val="20000"/>
              </a:spcBef>
              <a:buFont typeface="Arial" pitchFamily="34" charset="0"/>
              <a:buChar char="•"/>
            </a:pPr>
            <a:r>
              <a:rPr lang="zh-CN" altLang="en-US" sz="2400" dirty="0">
                <a:latin typeface="Arial"/>
                <a:cs typeface="Arial"/>
              </a:rPr>
              <a:t>Open project folder (CSV file format)</a:t>
            </a:r>
          </a:p>
        </p:txBody>
      </p:sp>
      <p:pic>
        <p:nvPicPr>
          <p:cNvPr id="3" name="图片 2"/>
          <p:cNvPicPr>
            <a:picLocks noChangeAspect="1"/>
          </p:cNvPicPr>
          <p:nvPr/>
        </p:nvPicPr>
        <p:blipFill>
          <a:blip r:embed="rId2"/>
          <a:stretch>
            <a:fillRect/>
          </a:stretch>
        </p:blipFill>
        <p:spPr>
          <a:xfrm>
            <a:off x="863303" y="2328079"/>
            <a:ext cx="6746365" cy="4285005"/>
          </a:xfrm>
          <a:prstGeom prst="rect">
            <a:avLst/>
          </a:prstGeom>
        </p:spPr>
      </p:pic>
    </p:spTree>
    <p:extLst>
      <p:ext uri="{BB962C8B-B14F-4D97-AF65-F5344CB8AC3E}">
        <p14:creationId xmlns:p14="http://schemas.microsoft.com/office/powerpoint/2010/main" val="2019766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48</a:t>
            </a:fld>
            <a:endParaRPr lang="en-US" altLang="en-US" dirty="0"/>
          </a:p>
        </p:txBody>
      </p:sp>
      <p:sp>
        <p:nvSpPr>
          <p:cNvPr id="6" name="Title 1"/>
          <p:cNvSpPr txBox="1">
            <a:spLocks/>
          </p:cNvSpPr>
          <p:nvPr/>
        </p:nvSpPr>
        <p:spPr bwMode="auto">
          <a:xfrm>
            <a:off x="-1" y="24470"/>
            <a:ext cx="8983580" cy="10182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3.2 View/Edit data files in “project”  menu</a:t>
            </a:r>
          </a:p>
        </p:txBody>
      </p:sp>
      <p:sp>
        <p:nvSpPr>
          <p:cNvPr id="7" name="矩形 6"/>
          <p:cNvSpPr/>
          <p:nvPr/>
        </p:nvSpPr>
        <p:spPr>
          <a:xfrm>
            <a:off x="483174" y="980746"/>
            <a:ext cx="4743606"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Node/link/zone/activity location</a:t>
            </a:r>
          </a:p>
          <a:p>
            <a:pPr marL="342900" indent="-342900">
              <a:spcBef>
                <a:spcPct val="20000"/>
              </a:spcBef>
              <a:buFont typeface="Arial" pitchFamily="34" charset="0"/>
              <a:buChar char="•"/>
            </a:pPr>
            <a:r>
              <a:rPr lang="en-US" altLang="zh-CN" sz="2400" dirty="0">
                <a:latin typeface="Arial"/>
                <a:cs typeface="Arial"/>
              </a:rPr>
              <a:t>Demand meta database</a:t>
            </a:r>
          </a:p>
          <a:p>
            <a:pPr marL="342900" indent="-342900">
              <a:spcBef>
                <a:spcPct val="20000"/>
              </a:spcBef>
              <a:buFont typeface="Arial" pitchFamily="34" charset="0"/>
              <a:buChar char="•"/>
            </a:pPr>
            <a:r>
              <a:rPr lang="en-US" altLang="zh-CN" sz="2400" dirty="0">
                <a:latin typeface="Arial"/>
                <a:cs typeface="Arial"/>
              </a:rPr>
              <a:t>Scenario files</a:t>
            </a:r>
          </a:p>
        </p:txBody>
      </p:sp>
      <p:pic>
        <p:nvPicPr>
          <p:cNvPr id="3" name="图片 2"/>
          <p:cNvPicPr>
            <a:picLocks noChangeAspect="1"/>
          </p:cNvPicPr>
          <p:nvPr/>
        </p:nvPicPr>
        <p:blipFill>
          <a:blip r:embed="rId2"/>
          <a:stretch>
            <a:fillRect/>
          </a:stretch>
        </p:blipFill>
        <p:spPr>
          <a:xfrm>
            <a:off x="776269" y="2495126"/>
            <a:ext cx="7121073" cy="3794441"/>
          </a:xfrm>
          <a:prstGeom prst="rect">
            <a:avLst/>
          </a:prstGeom>
        </p:spPr>
      </p:pic>
    </p:spTree>
    <p:extLst>
      <p:ext uri="{BB962C8B-B14F-4D97-AF65-F5344CB8AC3E}">
        <p14:creationId xmlns:p14="http://schemas.microsoft.com/office/powerpoint/2010/main" val="391356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49</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3.3 Integration with assignment model</a:t>
            </a:r>
          </a:p>
        </p:txBody>
      </p:sp>
      <p:sp>
        <p:nvSpPr>
          <p:cNvPr id="7" name="矩形 6"/>
          <p:cNvSpPr/>
          <p:nvPr/>
        </p:nvSpPr>
        <p:spPr>
          <a:xfrm>
            <a:off x="266195" y="1228778"/>
            <a:ext cx="4158190" cy="904863"/>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Traffic flow model</a:t>
            </a:r>
          </a:p>
          <a:p>
            <a:pPr marL="342900" indent="-342900">
              <a:spcBef>
                <a:spcPct val="20000"/>
              </a:spcBef>
              <a:buFont typeface="Arial" pitchFamily="34" charset="0"/>
              <a:buChar char="•"/>
            </a:pPr>
            <a:r>
              <a:rPr lang="en-US" altLang="zh-CN" sz="2400" dirty="0">
                <a:latin typeface="Arial"/>
                <a:cs typeface="Arial"/>
              </a:rPr>
              <a:t>Traffic Assignment method</a:t>
            </a:r>
          </a:p>
        </p:txBody>
      </p:sp>
      <p:pic>
        <p:nvPicPr>
          <p:cNvPr id="3" name="图片 2"/>
          <p:cNvPicPr>
            <a:picLocks noChangeAspect="1"/>
          </p:cNvPicPr>
          <p:nvPr/>
        </p:nvPicPr>
        <p:blipFill>
          <a:blip r:embed="rId2"/>
          <a:stretch>
            <a:fillRect/>
          </a:stretch>
        </p:blipFill>
        <p:spPr>
          <a:xfrm>
            <a:off x="579949" y="2488770"/>
            <a:ext cx="7984102" cy="3090620"/>
          </a:xfrm>
          <a:prstGeom prst="rect">
            <a:avLst/>
          </a:prstGeom>
        </p:spPr>
      </p:pic>
    </p:spTree>
    <p:extLst>
      <p:ext uri="{BB962C8B-B14F-4D97-AF65-F5344CB8AC3E}">
        <p14:creationId xmlns:p14="http://schemas.microsoft.com/office/powerpoint/2010/main" val="206670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Mesoscopic</a:t>
            </a:r>
            <a:r>
              <a:rPr lang="en-US" dirty="0"/>
              <a:t> Traffic Simulation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cstate="print"/>
          <a:srcRect/>
          <a:stretch>
            <a:fillRect/>
          </a:stretch>
        </p:blipFill>
        <p:spPr bwMode="auto">
          <a:xfrm>
            <a:off x="2667000" y="1752600"/>
            <a:ext cx="3416300" cy="4530511"/>
          </a:xfrm>
          <a:prstGeom prst="rect">
            <a:avLst/>
          </a:prstGeom>
          <a:noFill/>
          <a:ln w="9525">
            <a:noFill/>
            <a:miter lim="800000"/>
            <a:headEnd/>
            <a:tailEnd/>
          </a:ln>
        </p:spPr>
      </p:pic>
    </p:spTree>
    <p:extLst>
      <p:ext uri="{BB962C8B-B14F-4D97-AF65-F5344CB8AC3E}">
        <p14:creationId xmlns:p14="http://schemas.microsoft.com/office/powerpoint/2010/main" val="22217159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50</a:t>
            </a:fld>
            <a:endParaRPr lang="en-US" altLang="en-US" dirty="0"/>
          </a:p>
        </p:txBody>
      </p:sp>
      <p:sp>
        <p:nvSpPr>
          <p:cNvPr id="6" name="Title 1"/>
          <p:cNvSpPr txBox="1">
            <a:spLocks/>
          </p:cNvSpPr>
          <p:nvPr/>
        </p:nvSpPr>
        <p:spPr bwMode="auto">
          <a:xfrm>
            <a:off x="-33717" y="8427"/>
            <a:ext cx="9216274"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3.4 Advanced visualization functions of </a:t>
            </a:r>
            <a:r>
              <a:rPr lang="en-US" sz="3200" b="1" dirty="0" err="1">
                <a:latin typeface="Arial"/>
                <a:cs typeface="Arial"/>
              </a:rPr>
              <a:t>NeXTA</a:t>
            </a:r>
            <a:endParaRPr lang="en-US" sz="3200" b="1" dirty="0">
              <a:latin typeface="Arial"/>
              <a:cs typeface="Arial"/>
            </a:endParaRPr>
          </a:p>
        </p:txBody>
      </p:sp>
      <p:sp>
        <p:nvSpPr>
          <p:cNvPr id="7" name="矩形 6"/>
          <p:cNvSpPr/>
          <p:nvPr/>
        </p:nvSpPr>
        <p:spPr>
          <a:xfrm>
            <a:off x="266195" y="1228778"/>
            <a:ext cx="8384859"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24-hour Time control/Clock bar</a:t>
            </a:r>
          </a:p>
          <a:p>
            <a:pPr marL="342900" indent="-342900">
              <a:spcBef>
                <a:spcPct val="20000"/>
              </a:spcBef>
              <a:buFont typeface="Arial" pitchFamily="34" charset="0"/>
              <a:buChar char="•"/>
            </a:pPr>
            <a:r>
              <a:rPr lang="en-US" altLang="zh-CN" sz="2400" dirty="0">
                <a:latin typeface="Arial"/>
                <a:cs typeface="Arial"/>
              </a:rPr>
              <a:t>Volume (bandwidth), density, speed</a:t>
            </a:r>
          </a:p>
          <a:p>
            <a:pPr marL="342900" indent="-342900">
              <a:spcBef>
                <a:spcPct val="20000"/>
              </a:spcBef>
              <a:buFont typeface="Arial" pitchFamily="34" charset="0"/>
              <a:buChar char="•"/>
            </a:pPr>
            <a:r>
              <a:rPr lang="en-US" altLang="zh-CN" sz="2400" dirty="0">
                <a:latin typeface="Arial"/>
                <a:cs typeface="Arial"/>
              </a:rPr>
              <a:t>Animation and queue: (turn off node layer and bandwidth)</a:t>
            </a:r>
          </a:p>
        </p:txBody>
      </p:sp>
      <p:pic>
        <p:nvPicPr>
          <p:cNvPr id="2" name="图片 1"/>
          <p:cNvPicPr>
            <a:picLocks noChangeAspect="1"/>
          </p:cNvPicPr>
          <p:nvPr/>
        </p:nvPicPr>
        <p:blipFill>
          <a:blip r:embed="rId2"/>
          <a:stretch>
            <a:fillRect/>
          </a:stretch>
        </p:blipFill>
        <p:spPr>
          <a:xfrm>
            <a:off x="266195" y="2710660"/>
            <a:ext cx="8651379" cy="756440"/>
          </a:xfrm>
          <a:prstGeom prst="rect">
            <a:avLst/>
          </a:prstGeom>
        </p:spPr>
      </p:pic>
      <p:pic>
        <p:nvPicPr>
          <p:cNvPr id="5" name="图片 4"/>
          <p:cNvPicPr>
            <a:picLocks noChangeAspect="1"/>
          </p:cNvPicPr>
          <p:nvPr/>
        </p:nvPicPr>
        <p:blipFill>
          <a:blip r:embed="rId3"/>
          <a:stretch>
            <a:fillRect/>
          </a:stretch>
        </p:blipFill>
        <p:spPr>
          <a:xfrm>
            <a:off x="157709" y="3868538"/>
            <a:ext cx="3072137" cy="2424646"/>
          </a:xfrm>
          <a:prstGeom prst="rect">
            <a:avLst/>
          </a:prstGeom>
        </p:spPr>
      </p:pic>
      <p:pic>
        <p:nvPicPr>
          <p:cNvPr id="8" name="图片 7"/>
          <p:cNvPicPr>
            <a:picLocks noChangeAspect="1"/>
          </p:cNvPicPr>
          <p:nvPr/>
        </p:nvPicPr>
        <p:blipFill>
          <a:blip r:embed="rId4"/>
          <a:stretch>
            <a:fillRect/>
          </a:stretch>
        </p:blipFill>
        <p:spPr>
          <a:xfrm>
            <a:off x="3312827" y="3868538"/>
            <a:ext cx="2760195" cy="2430683"/>
          </a:xfrm>
          <a:prstGeom prst="rect">
            <a:avLst/>
          </a:prstGeom>
        </p:spPr>
      </p:pic>
      <p:pic>
        <p:nvPicPr>
          <p:cNvPr id="9" name="图片 8"/>
          <p:cNvPicPr>
            <a:picLocks noChangeAspect="1"/>
          </p:cNvPicPr>
          <p:nvPr/>
        </p:nvPicPr>
        <p:blipFill>
          <a:blip r:embed="rId5"/>
          <a:stretch>
            <a:fillRect/>
          </a:stretch>
        </p:blipFill>
        <p:spPr>
          <a:xfrm>
            <a:off x="6139327" y="3868539"/>
            <a:ext cx="2888250" cy="2424646"/>
          </a:xfrm>
          <a:prstGeom prst="rect">
            <a:avLst/>
          </a:prstGeom>
        </p:spPr>
      </p:pic>
    </p:spTree>
    <p:extLst>
      <p:ext uri="{BB962C8B-B14F-4D97-AF65-F5344CB8AC3E}">
        <p14:creationId xmlns:p14="http://schemas.microsoft.com/office/powerpoint/2010/main" val="753036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51</a:t>
            </a:fld>
            <a:endParaRPr lang="en-US" altLang="en-US" dirty="0"/>
          </a:p>
        </p:txBody>
      </p:sp>
      <p:sp>
        <p:nvSpPr>
          <p:cNvPr id="6" name="Title 1"/>
          <p:cNvSpPr txBox="1">
            <a:spLocks/>
          </p:cNvSpPr>
          <p:nvPr/>
        </p:nvSpPr>
        <p:spPr bwMode="auto">
          <a:xfrm>
            <a:off x="-33717" y="8427"/>
            <a:ext cx="9216274"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3.4 Advanced visualization functions of </a:t>
            </a:r>
            <a:r>
              <a:rPr lang="en-US" sz="3200" b="1" dirty="0" err="1">
                <a:latin typeface="Arial"/>
                <a:cs typeface="Arial"/>
              </a:rPr>
              <a:t>NeXTA</a:t>
            </a:r>
            <a:endParaRPr lang="en-US" sz="3200" b="1" dirty="0">
              <a:latin typeface="Arial"/>
              <a:cs typeface="Arial"/>
            </a:endParaRPr>
          </a:p>
        </p:txBody>
      </p:sp>
      <p:sp>
        <p:nvSpPr>
          <p:cNvPr id="7" name="矩形 6"/>
          <p:cNvSpPr/>
          <p:nvPr/>
        </p:nvSpPr>
        <p:spPr>
          <a:xfrm>
            <a:off x="266195" y="1228778"/>
            <a:ext cx="8384859"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24-hour Time control/Clock bar</a:t>
            </a:r>
          </a:p>
          <a:p>
            <a:pPr marL="342900" indent="-342900">
              <a:spcBef>
                <a:spcPct val="20000"/>
              </a:spcBef>
              <a:buFont typeface="Arial" pitchFamily="34" charset="0"/>
              <a:buChar char="•"/>
            </a:pPr>
            <a:r>
              <a:rPr lang="en-US" altLang="zh-CN" sz="2400" dirty="0">
                <a:latin typeface="Arial"/>
                <a:cs typeface="Arial"/>
              </a:rPr>
              <a:t>Volume (bandwidth), density, speed</a:t>
            </a:r>
          </a:p>
          <a:p>
            <a:pPr marL="342900" indent="-342900">
              <a:spcBef>
                <a:spcPct val="20000"/>
              </a:spcBef>
              <a:buFont typeface="Arial" pitchFamily="34" charset="0"/>
              <a:buChar char="•"/>
            </a:pPr>
            <a:r>
              <a:rPr lang="en-US" altLang="zh-CN" sz="2400" dirty="0">
                <a:latin typeface="Arial"/>
                <a:cs typeface="Arial"/>
              </a:rPr>
              <a:t>Animation and queue: (turn off node layer and bandwidth)</a:t>
            </a:r>
          </a:p>
        </p:txBody>
      </p:sp>
      <p:pic>
        <p:nvPicPr>
          <p:cNvPr id="3" name="图片 2"/>
          <p:cNvPicPr>
            <a:picLocks noChangeAspect="1"/>
          </p:cNvPicPr>
          <p:nvPr/>
        </p:nvPicPr>
        <p:blipFill>
          <a:blip r:embed="rId2"/>
          <a:stretch>
            <a:fillRect/>
          </a:stretch>
        </p:blipFill>
        <p:spPr>
          <a:xfrm>
            <a:off x="4520582" y="2701300"/>
            <a:ext cx="4090018" cy="3668701"/>
          </a:xfrm>
          <a:prstGeom prst="rect">
            <a:avLst/>
          </a:prstGeom>
        </p:spPr>
      </p:pic>
      <p:pic>
        <p:nvPicPr>
          <p:cNvPr id="10" name="图片 9"/>
          <p:cNvPicPr>
            <a:picLocks noChangeAspect="1"/>
          </p:cNvPicPr>
          <p:nvPr/>
        </p:nvPicPr>
        <p:blipFill>
          <a:blip r:embed="rId3"/>
          <a:stretch>
            <a:fillRect/>
          </a:stretch>
        </p:blipFill>
        <p:spPr>
          <a:xfrm>
            <a:off x="266759" y="2701300"/>
            <a:ext cx="4191865" cy="3654447"/>
          </a:xfrm>
          <a:prstGeom prst="rect">
            <a:avLst/>
          </a:prstGeom>
        </p:spPr>
      </p:pic>
    </p:spTree>
    <p:extLst>
      <p:ext uri="{BB962C8B-B14F-4D97-AF65-F5344CB8AC3E}">
        <p14:creationId xmlns:p14="http://schemas.microsoft.com/office/powerpoint/2010/main" val="1937497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52</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3.5 MOE related display</a:t>
            </a:r>
          </a:p>
        </p:txBody>
      </p:sp>
      <p:sp>
        <p:nvSpPr>
          <p:cNvPr id="7" name="矩形 6"/>
          <p:cNvSpPr/>
          <p:nvPr/>
        </p:nvSpPr>
        <p:spPr>
          <a:xfrm>
            <a:off x="266195" y="1228778"/>
            <a:ext cx="4519827"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Link-related display</a:t>
            </a:r>
          </a:p>
          <a:p>
            <a:pPr marL="342900" indent="-342900">
              <a:spcBef>
                <a:spcPct val="20000"/>
              </a:spcBef>
              <a:buFont typeface="Arial" pitchFamily="34" charset="0"/>
              <a:buChar char="•"/>
            </a:pPr>
            <a:r>
              <a:rPr lang="en-US" altLang="zh-CN" sz="2400" dirty="0">
                <a:latin typeface="Arial"/>
                <a:cs typeface="Arial"/>
              </a:rPr>
              <a:t>Path-related display</a:t>
            </a:r>
          </a:p>
          <a:p>
            <a:pPr marL="342900" indent="-342900">
              <a:spcBef>
                <a:spcPct val="20000"/>
              </a:spcBef>
              <a:buFont typeface="Arial" pitchFamily="34" charset="0"/>
              <a:buChar char="•"/>
            </a:pPr>
            <a:r>
              <a:rPr lang="en-US" altLang="zh-CN" sz="2400" dirty="0">
                <a:latin typeface="Arial"/>
                <a:cs typeface="Arial"/>
              </a:rPr>
              <a:t>Vehicle and Summary Charts</a:t>
            </a:r>
          </a:p>
        </p:txBody>
      </p:sp>
      <p:pic>
        <p:nvPicPr>
          <p:cNvPr id="5" name="图片 4"/>
          <p:cNvPicPr>
            <a:picLocks noChangeAspect="1"/>
          </p:cNvPicPr>
          <p:nvPr/>
        </p:nvPicPr>
        <p:blipFill>
          <a:blip r:embed="rId2"/>
          <a:stretch>
            <a:fillRect/>
          </a:stretch>
        </p:blipFill>
        <p:spPr>
          <a:xfrm>
            <a:off x="769619" y="2647534"/>
            <a:ext cx="7296755" cy="3846929"/>
          </a:xfrm>
          <a:prstGeom prst="rect">
            <a:avLst/>
          </a:prstGeom>
        </p:spPr>
      </p:pic>
    </p:spTree>
    <p:extLst>
      <p:ext uri="{BB962C8B-B14F-4D97-AF65-F5344CB8AC3E}">
        <p14:creationId xmlns:p14="http://schemas.microsoft.com/office/powerpoint/2010/main" val="4202251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5436904" y="4955380"/>
            <a:ext cx="3595608" cy="1731709"/>
          </a:xfrm>
          <a:prstGeom prst="rect">
            <a:avLst/>
          </a:prstGeom>
        </p:spPr>
      </p:pic>
      <p:sp>
        <p:nvSpPr>
          <p:cNvPr id="4" name="灯片编号占位符 3"/>
          <p:cNvSpPr>
            <a:spLocks noGrp="1"/>
          </p:cNvSpPr>
          <p:nvPr>
            <p:ph type="sldNum" sz="quarter" idx="4"/>
          </p:nvPr>
        </p:nvSpPr>
        <p:spPr/>
        <p:txBody>
          <a:bodyPr/>
          <a:lstStyle/>
          <a:p>
            <a:fld id="{5ED9B224-F6ED-4B00-A163-C617FF633513}" type="slidenum">
              <a:rPr lang="en-US" altLang="en-US" smtClean="0"/>
              <a:pPr/>
              <a:t>53</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3.5 MOE related display</a:t>
            </a:r>
          </a:p>
        </p:txBody>
      </p:sp>
      <p:sp>
        <p:nvSpPr>
          <p:cNvPr id="7" name="矩形 6"/>
          <p:cNvSpPr/>
          <p:nvPr/>
        </p:nvSpPr>
        <p:spPr>
          <a:xfrm>
            <a:off x="266195" y="1228778"/>
            <a:ext cx="4519827"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Link-related display</a:t>
            </a:r>
          </a:p>
          <a:p>
            <a:pPr marL="342900" indent="-342900">
              <a:spcBef>
                <a:spcPct val="20000"/>
              </a:spcBef>
              <a:buFont typeface="Arial" pitchFamily="34" charset="0"/>
              <a:buChar char="•"/>
            </a:pPr>
            <a:r>
              <a:rPr lang="en-US" altLang="zh-CN" sz="2400" dirty="0">
                <a:latin typeface="Arial"/>
                <a:cs typeface="Arial"/>
              </a:rPr>
              <a:t>Path-related display</a:t>
            </a:r>
          </a:p>
          <a:p>
            <a:pPr marL="342900" indent="-342900">
              <a:spcBef>
                <a:spcPct val="20000"/>
              </a:spcBef>
              <a:buFont typeface="Arial" pitchFamily="34" charset="0"/>
              <a:buChar char="•"/>
            </a:pPr>
            <a:r>
              <a:rPr lang="en-US" altLang="zh-CN" sz="2400" dirty="0">
                <a:latin typeface="Arial"/>
                <a:cs typeface="Arial"/>
              </a:rPr>
              <a:t>Vehicle and Summary Charts</a:t>
            </a:r>
          </a:p>
        </p:txBody>
      </p:sp>
      <p:pic>
        <p:nvPicPr>
          <p:cNvPr id="2" name="图片 1"/>
          <p:cNvPicPr>
            <a:picLocks noChangeAspect="1"/>
          </p:cNvPicPr>
          <p:nvPr/>
        </p:nvPicPr>
        <p:blipFill>
          <a:blip r:embed="rId3"/>
          <a:stretch>
            <a:fillRect/>
          </a:stretch>
        </p:blipFill>
        <p:spPr>
          <a:xfrm>
            <a:off x="5436904" y="1699072"/>
            <a:ext cx="3599594" cy="1744215"/>
          </a:xfrm>
          <a:prstGeom prst="rect">
            <a:avLst/>
          </a:prstGeom>
        </p:spPr>
      </p:pic>
      <p:pic>
        <p:nvPicPr>
          <p:cNvPr id="3" name="图片 2"/>
          <p:cNvPicPr>
            <a:picLocks noChangeAspect="1"/>
          </p:cNvPicPr>
          <p:nvPr/>
        </p:nvPicPr>
        <p:blipFill>
          <a:blip r:embed="rId4"/>
          <a:stretch>
            <a:fillRect/>
          </a:stretch>
        </p:blipFill>
        <p:spPr>
          <a:xfrm>
            <a:off x="266194" y="2994183"/>
            <a:ext cx="5177297" cy="2675097"/>
          </a:xfrm>
          <a:prstGeom prst="rect">
            <a:avLst/>
          </a:prstGeom>
        </p:spPr>
      </p:pic>
      <p:pic>
        <p:nvPicPr>
          <p:cNvPr id="5" name="图片 4"/>
          <p:cNvPicPr>
            <a:picLocks noChangeAspect="1"/>
          </p:cNvPicPr>
          <p:nvPr/>
        </p:nvPicPr>
        <p:blipFill>
          <a:blip r:embed="rId5"/>
          <a:stretch>
            <a:fillRect/>
          </a:stretch>
        </p:blipFill>
        <p:spPr>
          <a:xfrm>
            <a:off x="5436904" y="3322320"/>
            <a:ext cx="3488929" cy="1633060"/>
          </a:xfrm>
          <a:prstGeom prst="rect">
            <a:avLst/>
          </a:prstGeom>
        </p:spPr>
      </p:pic>
    </p:spTree>
    <p:extLst>
      <p:ext uri="{BB962C8B-B14F-4D97-AF65-F5344CB8AC3E}">
        <p14:creationId xmlns:p14="http://schemas.microsoft.com/office/powerpoint/2010/main" val="1261156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54</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3.5 MOE related display</a:t>
            </a:r>
          </a:p>
        </p:txBody>
      </p:sp>
      <p:sp>
        <p:nvSpPr>
          <p:cNvPr id="7" name="矩形 6"/>
          <p:cNvSpPr/>
          <p:nvPr/>
        </p:nvSpPr>
        <p:spPr>
          <a:xfrm>
            <a:off x="266195" y="1228778"/>
            <a:ext cx="4519827"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Link-related display</a:t>
            </a:r>
          </a:p>
          <a:p>
            <a:pPr marL="342900" indent="-342900">
              <a:spcBef>
                <a:spcPct val="20000"/>
              </a:spcBef>
              <a:buFont typeface="Arial" pitchFamily="34" charset="0"/>
              <a:buChar char="•"/>
            </a:pPr>
            <a:r>
              <a:rPr lang="en-US" altLang="zh-CN" sz="2400" dirty="0">
                <a:latin typeface="Arial"/>
                <a:cs typeface="Arial"/>
              </a:rPr>
              <a:t>Path-related display</a:t>
            </a:r>
          </a:p>
          <a:p>
            <a:pPr marL="342900" indent="-342900">
              <a:spcBef>
                <a:spcPct val="20000"/>
              </a:spcBef>
              <a:buFont typeface="Arial" pitchFamily="34" charset="0"/>
              <a:buChar char="•"/>
            </a:pPr>
            <a:r>
              <a:rPr lang="en-US" altLang="zh-CN" sz="2400" dirty="0">
                <a:latin typeface="Arial"/>
                <a:cs typeface="Arial"/>
              </a:rPr>
              <a:t>Vehicle and Summary Charts</a:t>
            </a:r>
          </a:p>
        </p:txBody>
      </p:sp>
      <p:pic>
        <p:nvPicPr>
          <p:cNvPr id="9" name="图片 8"/>
          <p:cNvPicPr>
            <a:picLocks noChangeAspect="1"/>
          </p:cNvPicPr>
          <p:nvPr/>
        </p:nvPicPr>
        <p:blipFill>
          <a:blip r:embed="rId2"/>
          <a:stretch>
            <a:fillRect/>
          </a:stretch>
        </p:blipFill>
        <p:spPr>
          <a:xfrm>
            <a:off x="612457" y="2592079"/>
            <a:ext cx="7389814" cy="4098281"/>
          </a:xfrm>
          <a:prstGeom prst="rect">
            <a:avLst/>
          </a:prstGeom>
        </p:spPr>
      </p:pic>
    </p:spTree>
    <p:extLst>
      <p:ext uri="{BB962C8B-B14F-4D97-AF65-F5344CB8AC3E}">
        <p14:creationId xmlns:p14="http://schemas.microsoft.com/office/powerpoint/2010/main" val="2607945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55</a:t>
            </a:fld>
            <a:endParaRPr lang="en-US" altLang="en-US" dirty="0"/>
          </a:p>
        </p:txBody>
      </p:sp>
      <p:sp>
        <p:nvSpPr>
          <p:cNvPr id="6" name="Title 1"/>
          <p:cNvSpPr txBox="1">
            <a:spLocks/>
          </p:cNvSpPr>
          <p:nvPr/>
        </p:nvSpPr>
        <p:spPr bwMode="auto">
          <a:xfrm>
            <a:off x="-1" y="24469"/>
            <a:ext cx="8475663"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3.5 MOE-related display</a:t>
            </a:r>
          </a:p>
        </p:txBody>
      </p:sp>
      <p:sp>
        <p:nvSpPr>
          <p:cNvPr id="7" name="矩形 6"/>
          <p:cNvSpPr/>
          <p:nvPr/>
        </p:nvSpPr>
        <p:spPr>
          <a:xfrm>
            <a:off x="266195" y="1228778"/>
            <a:ext cx="4519827"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Link-related display</a:t>
            </a:r>
          </a:p>
          <a:p>
            <a:pPr marL="342900" indent="-342900">
              <a:spcBef>
                <a:spcPct val="20000"/>
              </a:spcBef>
              <a:buFont typeface="Arial" pitchFamily="34" charset="0"/>
              <a:buChar char="•"/>
            </a:pPr>
            <a:r>
              <a:rPr lang="en-US" altLang="zh-CN" sz="2400" dirty="0">
                <a:latin typeface="Arial"/>
                <a:cs typeface="Arial"/>
              </a:rPr>
              <a:t>Path-related display</a:t>
            </a:r>
          </a:p>
          <a:p>
            <a:pPr marL="342900" indent="-342900">
              <a:spcBef>
                <a:spcPct val="20000"/>
              </a:spcBef>
              <a:buFont typeface="Arial" pitchFamily="34" charset="0"/>
              <a:buChar char="•"/>
            </a:pPr>
            <a:r>
              <a:rPr lang="en-US" altLang="zh-CN" sz="2400" dirty="0">
                <a:latin typeface="Arial"/>
                <a:cs typeface="Arial"/>
              </a:rPr>
              <a:t>Vehicle and Summary Charts</a:t>
            </a:r>
          </a:p>
        </p:txBody>
      </p:sp>
      <p:pic>
        <p:nvPicPr>
          <p:cNvPr id="2" name="图片 1"/>
          <p:cNvPicPr>
            <a:picLocks noChangeAspect="1"/>
          </p:cNvPicPr>
          <p:nvPr/>
        </p:nvPicPr>
        <p:blipFill>
          <a:blip r:embed="rId2"/>
          <a:stretch>
            <a:fillRect/>
          </a:stretch>
        </p:blipFill>
        <p:spPr>
          <a:xfrm>
            <a:off x="497204" y="2730182"/>
            <a:ext cx="7610475" cy="3944211"/>
          </a:xfrm>
          <a:prstGeom prst="rect">
            <a:avLst/>
          </a:prstGeom>
        </p:spPr>
      </p:pic>
    </p:spTree>
    <p:extLst>
      <p:ext uri="{BB962C8B-B14F-4D97-AF65-F5344CB8AC3E}">
        <p14:creationId xmlns:p14="http://schemas.microsoft.com/office/powerpoint/2010/main" val="3967706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pPr/>
              <a:t>56</a:t>
            </a:fld>
            <a:endParaRPr lang="en-US" altLang="en-US" dirty="0"/>
          </a:p>
        </p:txBody>
      </p:sp>
      <p:sp>
        <p:nvSpPr>
          <p:cNvPr id="6" name="Title 1"/>
          <p:cNvSpPr txBox="1">
            <a:spLocks/>
          </p:cNvSpPr>
          <p:nvPr/>
        </p:nvSpPr>
        <p:spPr bwMode="auto">
          <a:xfrm>
            <a:off x="-1" y="24469"/>
            <a:ext cx="8935454" cy="10139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3.6 </a:t>
            </a:r>
            <a:r>
              <a:rPr lang="en-US" altLang="zh-CN" sz="3200" b="1" dirty="0">
                <a:latin typeface="Arial"/>
                <a:cs typeface="Arial"/>
              </a:rPr>
              <a:t>Export </a:t>
            </a:r>
            <a:r>
              <a:rPr lang="en-US" sz="3200" b="1" dirty="0">
                <a:latin typeface="Arial"/>
                <a:cs typeface="Arial"/>
              </a:rPr>
              <a:t>Data to Google Earth/GIS package</a:t>
            </a:r>
          </a:p>
        </p:txBody>
      </p:sp>
      <p:sp>
        <p:nvSpPr>
          <p:cNvPr id="7" name="矩形 6"/>
          <p:cNvSpPr/>
          <p:nvPr/>
        </p:nvSpPr>
        <p:spPr>
          <a:xfrm>
            <a:off x="266195" y="1228778"/>
            <a:ext cx="5753498" cy="1348061"/>
          </a:xfrm>
          <a:prstGeom prst="rect">
            <a:avLst/>
          </a:prstGeom>
        </p:spPr>
        <p:txBody>
          <a:bodyPr wrap="none">
            <a:spAutoFit/>
          </a:bodyPr>
          <a:lstStyle/>
          <a:p>
            <a:pPr marL="342900" indent="-342900">
              <a:spcBef>
                <a:spcPct val="20000"/>
              </a:spcBef>
              <a:buFont typeface="Arial" pitchFamily="34" charset="0"/>
              <a:buChar char="•"/>
            </a:pPr>
            <a:r>
              <a:rPr lang="en-US" altLang="zh-CN" sz="2400" dirty="0">
                <a:latin typeface="Arial"/>
                <a:cs typeface="Arial"/>
              </a:rPr>
              <a:t>2D KML, 3D KML, GIS shape files </a:t>
            </a:r>
          </a:p>
          <a:p>
            <a:pPr marL="342900" indent="-342900">
              <a:spcBef>
                <a:spcPct val="20000"/>
              </a:spcBef>
              <a:buFont typeface="Arial" pitchFamily="34" charset="0"/>
              <a:buChar char="•"/>
            </a:pPr>
            <a:r>
              <a:rPr lang="en-US" altLang="zh-CN" sz="2400" dirty="0">
                <a:latin typeface="Arial"/>
                <a:cs typeface="Arial"/>
              </a:rPr>
              <a:t>Google Earth visualization</a:t>
            </a:r>
          </a:p>
          <a:p>
            <a:pPr marL="342900" indent="-342900">
              <a:spcBef>
                <a:spcPct val="20000"/>
              </a:spcBef>
              <a:buFont typeface="Arial" pitchFamily="34" charset="0"/>
              <a:buChar char="•"/>
            </a:pPr>
            <a:r>
              <a:rPr lang="en-US" altLang="zh-CN" sz="2400" dirty="0">
                <a:latin typeface="Arial"/>
                <a:cs typeface="Arial"/>
              </a:rPr>
              <a:t>Zone level display: adjust height/color </a:t>
            </a:r>
          </a:p>
        </p:txBody>
      </p:sp>
      <p:pic>
        <p:nvPicPr>
          <p:cNvPr id="3" name="图片 2"/>
          <p:cNvPicPr>
            <a:picLocks noChangeAspect="1"/>
          </p:cNvPicPr>
          <p:nvPr/>
        </p:nvPicPr>
        <p:blipFill>
          <a:blip r:embed="rId2"/>
          <a:stretch>
            <a:fillRect/>
          </a:stretch>
        </p:blipFill>
        <p:spPr>
          <a:xfrm>
            <a:off x="1466398" y="2623284"/>
            <a:ext cx="6002655" cy="4053741"/>
          </a:xfrm>
          <a:prstGeom prst="rect">
            <a:avLst/>
          </a:prstGeom>
        </p:spPr>
      </p:pic>
    </p:spTree>
    <p:extLst>
      <p:ext uri="{BB962C8B-B14F-4D97-AF65-F5344CB8AC3E}">
        <p14:creationId xmlns:p14="http://schemas.microsoft.com/office/powerpoint/2010/main" val="2245203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862" y="1022888"/>
            <a:ext cx="8458201" cy="1441343"/>
          </a:xfrm>
        </p:spPr>
        <p:txBody>
          <a:bodyPr>
            <a:normAutofit/>
          </a:bodyPr>
          <a:lstStyle/>
          <a:p>
            <a:r>
              <a:rPr lang="en-US" sz="3600" b="1" dirty="0">
                <a:latin typeface="Arial"/>
                <a:cs typeface="Arial"/>
              </a:rPr>
              <a:t>Module 4</a:t>
            </a:r>
            <a:br>
              <a:rPr lang="en-US" sz="3600" b="1" dirty="0">
                <a:latin typeface="Arial"/>
                <a:cs typeface="Arial"/>
              </a:rPr>
            </a:br>
            <a:r>
              <a:rPr lang="en-US" altLang="zh-CN" sz="3600" b="1" dirty="0">
                <a:latin typeface="Arial"/>
                <a:cs typeface="Arial"/>
              </a:rPr>
              <a:t>Introduction to Workshop Exercises</a:t>
            </a:r>
          </a:p>
        </p:txBody>
      </p:sp>
      <p:sp>
        <p:nvSpPr>
          <p:cNvPr id="3" name="Subtitle 2"/>
          <p:cNvSpPr>
            <a:spLocks noGrp="1"/>
          </p:cNvSpPr>
          <p:nvPr>
            <p:ph type="subTitle" idx="1"/>
          </p:nvPr>
        </p:nvSpPr>
        <p:spPr>
          <a:xfrm>
            <a:off x="468827" y="3069633"/>
            <a:ext cx="8427200" cy="2081487"/>
          </a:xfrm>
        </p:spPr>
        <p:txBody>
          <a:bodyPr>
            <a:normAutofit/>
          </a:bodyPr>
          <a:lstStyle/>
          <a:p>
            <a:pPr algn="l"/>
            <a:r>
              <a:rPr lang="en-US" altLang="zh-CN" sz="2400" dirty="0">
                <a:solidFill>
                  <a:schemeClr val="tx1"/>
                </a:solidFill>
                <a:latin typeface="Arial"/>
                <a:cs typeface="Arial"/>
              </a:rPr>
              <a:t>4.1 Data Preparation for Building A Regional Traffic Network </a:t>
            </a:r>
          </a:p>
          <a:p>
            <a:pPr algn="l"/>
            <a:r>
              <a:rPr lang="en-US" altLang="zh-CN" sz="2400" dirty="0">
                <a:solidFill>
                  <a:schemeClr val="tx1"/>
                </a:solidFill>
                <a:latin typeface="Arial"/>
                <a:cs typeface="Arial"/>
              </a:rPr>
              <a:t>4.2 Clackamas Network Modeling(Calibration)</a:t>
            </a: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57</a:t>
            </a:fld>
            <a:endParaRPr lang="en-US" altLang="en-US" sz="1400" dirty="0">
              <a:cs typeface="Arial" pitchFamily="34" charset="0"/>
            </a:endParaRPr>
          </a:p>
        </p:txBody>
      </p:sp>
    </p:spTree>
    <p:extLst>
      <p:ext uri="{BB962C8B-B14F-4D97-AF65-F5344CB8AC3E}">
        <p14:creationId xmlns:p14="http://schemas.microsoft.com/office/powerpoint/2010/main" val="1422108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58</a:t>
            </a:fld>
            <a:endParaRPr lang="en-US" altLang="en-US" sz="1400" dirty="0">
              <a:cs typeface="Arial" pitchFamily="34" charset="0"/>
            </a:endParaRPr>
          </a:p>
        </p:txBody>
      </p:sp>
      <p:sp>
        <p:nvSpPr>
          <p:cNvPr id="16"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graphicFrame>
        <p:nvGraphicFramePr>
          <p:cNvPr id="5" name="表格 4"/>
          <p:cNvGraphicFramePr>
            <a:graphicFrameLocks noGrp="1"/>
          </p:cNvGraphicFramePr>
          <p:nvPr>
            <p:extLst>
              <p:ext uri="{D42A27DB-BD31-4B8C-83A1-F6EECF244321}">
                <p14:modId xmlns:p14="http://schemas.microsoft.com/office/powerpoint/2010/main" val="2061668860"/>
              </p:ext>
            </p:extLst>
          </p:nvPr>
        </p:nvGraphicFramePr>
        <p:xfrm>
          <a:off x="859016" y="1262131"/>
          <a:ext cx="7425968" cy="5467299"/>
        </p:xfrm>
        <a:graphic>
          <a:graphicData uri="http://schemas.openxmlformats.org/drawingml/2006/table">
            <a:tbl>
              <a:tblPr firstRow="1" firstCol="1" bandRow="1">
                <a:tableStyleId>{5C22544A-7EE6-4342-B048-85BDC9FD1C3A}</a:tableStyleId>
              </a:tblPr>
              <a:tblGrid>
                <a:gridCol w="3712984">
                  <a:extLst>
                    <a:ext uri="{9D8B030D-6E8A-4147-A177-3AD203B41FA5}">
                      <a16:colId xmlns:a16="http://schemas.microsoft.com/office/drawing/2014/main" val="20000"/>
                    </a:ext>
                  </a:extLst>
                </a:gridCol>
                <a:gridCol w="3712984">
                  <a:extLst>
                    <a:ext uri="{9D8B030D-6E8A-4147-A177-3AD203B41FA5}">
                      <a16:colId xmlns:a16="http://schemas.microsoft.com/office/drawing/2014/main" val="20001"/>
                    </a:ext>
                  </a:extLst>
                </a:gridCol>
              </a:tblGrid>
              <a:tr h="304433">
                <a:tc>
                  <a:txBody>
                    <a:bodyPr/>
                    <a:lstStyle/>
                    <a:p>
                      <a:pPr algn="l">
                        <a:lnSpc>
                          <a:spcPct val="100000"/>
                        </a:lnSpc>
                        <a:spcAft>
                          <a:spcPts val="0"/>
                        </a:spcAft>
                      </a:pPr>
                      <a:r>
                        <a:rPr lang="en-US" sz="1400" kern="100" dirty="0">
                          <a:solidFill>
                            <a:schemeClr val="tx1"/>
                          </a:solidFill>
                          <a:effectLst/>
                        </a:rPr>
                        <a:t>Data Block</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a:solidFill>
                            <a:schemeClr val="tx1"/>
                          </a:solidFill>
                          <a:effectLst/>
                        </a:rPr>
                        <a:t>File Name</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50520">
                <a:tc rowSpan="3">
                  <a:txBody>
                    <a:bodyPr/>
                    <a:lstStyle/>
                    <a:p>
                      <a:pPr algn="l">
                        <a:lnSpc>
                          <a:spcPct val="100000"/>
                        </a:lnSpc>
                        <a:spcAft>
                          <a:spcPts val="0"/>
                        </a:spcAft>
                      </a:pPr>
                      <a:r>
                        <a:rPr lang="en-US" sz="1400" kern="100" dirty="0">
                          <a:solidFill>
                            <a:schemeClr val="tx1"/>
                          </a:solidFill>
                          <a:effectLst/>
                        </a:rPr>
                        <a:t>GIS</a:t>
                      </a:r>
                      <a:r>
                        <a:rPr lang="en-US" sz="1400" kern="100" baseline="0" dirty="0">
                          <a:solidFill>
                            <a:schemeClr val="tx1"/>
                          </a:solidFill>
                          <a:effectLst/>
                        </a:rPr>
                        <a:t> Shape </a:t>
                      </a:r>
                      <a:r>
                        <a:rPr lang="en-US" sz="1400" kern="100" dirty="0">
                          <a:solidFill>
                            <a:schemeClr val="tx1"/>
                          </a:solidFill>
                          <a:effectLst/>
                        </a:rPr>
                        <a:t>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a:solidFill>
                            <a:schemeClr val="tx1"/>
                          </a:solidFill>
                          <a:effectLst/>
                        </a:rPr>
                        <a:t>1a: node shape</a:t>
                      </a:r>
                      <a:r>
                        <a:rPr lang="en-US" sz="1400" kern="100" baseline="0" dirty="0">
                          <a:solidFill>
                            <a:schemeClr val="tx1"/>
                          </a:solidFill>
                          <a:effectLst/>
                        </a:rPr>
                        <a:t> file</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9673">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1b: link</a:t>
                      </a:r>
                      <a:r>
                        <a:rPr lang="en-US" sz="1400" kern="100" baseline="0" dirty="0">
                          <a:solidFill>
                            <a:schemeClr val="tx1"/>
                          </a:solidFill>
                          <a:effectLst/>
                        </a:rPr>
                        <a:t> shape file</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7444">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1c: zone</a:t>
                      </a:r>
                      <a:r>
                        <a:rPr lang="en-US" sz="1400" kern="100" baseline="0" dirty="0">
                          <a:solidFill>
                            <a:schemeClr val="tx1"/>
                          </a:solidFill>
                          <a:effectLst/>
                        </a:rPr>
                        <a:t> shape file</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7797">
                <a:tc>
                  <a:txBody>
                    <a:bodyPr/>
                    <a:lstStyle/>
                    <a:p>
                      <a:pPr algn="l">
                        <a:lnSpc>
                          <a:spcPct val="100000"/>
                        </a:lnSpc>
                        <a:spcAft>
                          <a:spcPts val="0"/>
                        </a:spcAft>
                      </a:pPr>
                      <a:r>
                        <a:rPr lang="en-US" altLang="zh-CN" sz="1400" kern="100" dirty="0">
                          <a:solidFill>
                            <a:schemeClr val="tx1"/>
                          </a:solidFill>
                          <a:effectLst/>
                          <a:latin typeface="Calibri" panose="020F0502020204030204" pitchFamily="34" charset="0"/>
                        </a:rPr>
                        <a:t>GIS</a:t>
                      </a:r>
                      <a:r>
                        <a:rPr lang="en-US" altLang="zh-CN" sz="1400" kern="100" baseline="0" dirty="0">
                          <a:solidFill>
                            <a:schemeClr val="tx1"/>
                          </a:solidFill>
                          <a:effectLst/>
                          <a:latin typeface="Calibri" panose="020F0502020204030204" pitchFamily="34" charset="0"/>
                        </a:rPr>
                        <a:t> Importing Setting 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altLang="zh-CN" sz="1400" kern="100" dirty="0">
                          <a:solidFill>
                            <a:schemeClr val="tx1"/>
                          </a:solidFill>
                          <a:effectLst/>
                          <a:latin typeface="Calibri" panose="020F0502020204030204" pitchFamily="34" charset="0"/>
                        </a:rPr>
                        <a:t>2:</a:t>
                      </a:r>
                      <a:r>
                        <a:rPr lang="en-US" altLang="zh-CN" sz="1400" kern="100" baseline="0" dirty="0">
                          <a:solidFill>
                            <a:schemeClr val="tx1"/>
                          </a:solidFill>
                          <a:effectLst/>
                          <a:latin typeface="Calibri" panose="020F0502020204030204" pitchFamily="34" charset="0"/>
                        </a:rPr>
                        <a:t> input_GIS_setting.csv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25001">
                <a:tc rowSpan="4">
                  <a:txBody>
                    <a:bodyPr/>
                    <a:lstStyle/>
                    <a:p>
                      <a:pPr algn="l">
                        <a:lnSpc>
                          <a:spcPct val="100000"/>
                        </a:lnSpc>
                        <a:spcAft>
                          <a:spcPts val="0"/>
                        </a:spcAft>
                      </a:pPr>
                      <a:r>
                        <a:rPr lang="en-US" sz="1400" kern="100" dirty="0">
                          <a:solidFill>
                            <a:schemeClr val="tx1"/>
                          </a:solidFill>
                          <a:effectLst/>
                        </a:rPr>
                        <a:t>Advanced Definition 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a:solidFill>
                            <a:schemeClr val="tx1"/>
                          </a:solidFill>
                          <a:effectLst/>
                        </a:rPr>
                        <a:t>3a: input_node_control_type.csv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05198">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3b: input_link_type.csv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83335">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3c: input_demand_type.csv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24628">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3d: optional_vehicle_emission_rate.csv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24628">
                <a:tc>
                  <a:txBody>
                    <a:bodyPr/>
                    <a:lstStyle/>
                    <a:p>
                      <a:pPr algn="l">
                        <a:lnSpc>
                          <a:spcPct val="100000"/>
                        </a:lnSpc>
                        <a:spcAft>
                          <a:spcPts val="0"/>
                        </a:spcAft>
                      </a:pPr>
                      <a:r>
                        <a:rPr lang="en-US" altLang="zh-CN" sz="1400" kern="100" dirty="0">
                          <a:solidFill>
                            <a:schemeClr val="tx1"/>
                          </a:solidFill>
                          <a:effectLst/>
                          <a:latin typeface="Calibri" panose="020F0502020204030204" pitchFamily="34" charset="0"/>
                        </a:rPr>
                        <a:t>Demand</a:t>
                      </a:r>
                      <a:r>
                        <a:rPr lang="en-US" altLang="zh-CN" sz="1400" kern="100" baseline="0" dirty="0">
                          <a:solidFill>
                            <a:schemeClr val="tx1"/>
                          </a:solidFill>
                          <a:effectLst/>
                          <a:latin typeface="Calibri" panose="020F0502020204030204" pitchFamily="34" charset="0"/>
                        </a:rPr>
                        <a:t> 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altLang="zh-CN" sz="1400" kern="100" dirty="0">
                          <a:solidFill>
                            <a:schemeClr val="tx1"/>
                          </a:solidFill>
                          <a:effectLst/>
                          <a:latin typeface="Calibri" panose="020F0502020204030204" pitchFamily="34" charset="0"/>
                        </a:rPr>
                        <a:t>4.Demand</a:t>
                      </a:r>
                      <a:r>
                        <a:rPr lang="en-US" altLang="zh-CN" sz="1400" kern="100" baseline="0" dirty="0">
                          <a:solidFill>
                            <a:schemeClr val="tx1"/>
                          </a:solidFill>
                          <a:effectLst/>
                          <a:latin typeface="Calibri" panose="020F0502020204030204" pitchFamily="34" charset="0"/>
                        </a:rPr>
                        <a:t> 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83335">
                <a:tc rowSpan="2">
                  <a:txBody>
                    <a:bodyPr/>
                    <a:lstStyle/>
                    <a:p>
                      <a:pPr algn="l">
                        <a:lnSpc>
                          <a:spcPct val="100000"/>
                        </a:lnSpc>
                        <a:spcAft>
                          <a:spcPts val="0"/>
                        </a:spcAft>
                      </a:pPr>
                      <a:r>
                        <a:rPr lang="en-US" sz="1400" kern="100" dirty="0">
                          <a:solidFill>
                            <a:schemeClr val="tx1"/>
                          </a:solidFill>
                          <a:effectLst/>
                        </a:rPr>
                        <a:t>Simulation Configuration 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a:solidFill>
                            <a:schemeClr val="tx1"/>
                          </a:solidFill>
                          <a:effectLst/>
                        </a:rPr>
                        <a:t>5: input_demand_file_list.csv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07675">
                <a:tc vMerge="1">
                  <a:txBody>
                    <a:bodyPr/>
                    <a:lstStyle/>
                    <a:p>
                      <a:endParaRPr lang="zh-CN" alt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kern="100" dirty="0">
                          <a:solidFill>
                            <a:schemeClr val="tx1"/>
                          </a:solidFill>
                          <a:effectLst/>
                        </a:rPr>
                        <a:t>6. input_scenario_settings.csv</a:t>
                      </a:r>
                      <a:endParaRPr lang="zh-CN" alt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83335">
                <a:tc rowSpan="5">
                  <a:txBody>
                    <a:bodyPr/>
                    <a:lstStyle/>
                    <a:p>
                      <a:pPr algn="l">
                        <a:lnSpc>
                          <a:spcPct val="100000"/>
                        </a:lnSpc>
                        <a:spcAft>
                          <a:spcPts val="0"/>
                        </a:spcAft>
                      </a:pPr>
                      <a:r>
                        <a:rPr lang="en-US" sz="1400" kern="100" dirty="0">
                          <a:solidFill>
                            <a:schemeClr val="tx1"/>
                          </a:solidFill>
                          <a:effectLst/>
                        </a:rPr>
                        <a:t>D: Scenario Files</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altLang="zh-CN" sz="1400" kern="100" dirty="0">
                          <a:solidFill>
                            <a:schemeClr val="tx1"/>
                          </a:solidFill>
                          <a:effectLst/>
                          <a:latin typeface="Calibri" panose="020F0502020204030204" pitchFamily="34" charset="0"/>
                        </a:rPr>
                        <a:t>7a:</a:t>
                      </a:r>
                      <a:r>
                        <a:rPr lang="en-US" altLang="zh-CN" sz="1400" kern="100" baseline="0" dirty="0">
                          <a:solidFill>
                            <a:schemeClr val="tx1"/>
                          </a:solidFill>
                          <a:effectLst/>
                          <a:latin typeface="Calibri" panose="020F0502020204030204" pitchFamily="34" charset="0"/>
                        </a:rPr>
                        <a:t> sensor_count.csv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83335">
                <a:tc vMerge="1">
                  <a:txBody>
                    <a:bodyPr/>
                    <a:lstStyle/>
                    <a:p>
                      <a:pPr algn="l">
                        <a:lnSpc>
                          <a:spcPct val="115000"/>
                        </a:lnSpc>
                        <a:spcAft>
                          <a:spcPts val="0"/>
                        </a:spcAft>
                      </a:pPr>
                      <a:endParaRPr lang="zh-CN" sz="1400" kern="100" dirty="0">
                        <a:effectLst/>
                        <a:latin typeface="Calibri" panose="020F0502020204030204" pitchFamily="34" charset="0"/>
                      </a:endParaRPr>
                    </a:p>
                  </a:txBody>
                  <a:tcPr marL="41283" marR="41283" marT="0" marB="0" anchor="ctr"/>
                </a:tc>
                <a:tc>
                  <a:txBody>
                    <a:bodyPr/>
                    <a:lstStyle/>
                    <a:p>
                      <a:pPr algn="l">
                        <a:lnSpc>
                          <a:spcPct val="100000"/>
                        </a:lnSpc>
                        <a:spcAft>
                          <a:spcPts val="0"/>
                        </a:spcAft>
                      </a:pPr>
                      <a:r>
                        <a:rPr lang="en-US" altLang="zh-CN" sz="1400" kern="100" dirty="0">
                          <a:solidFill>
                            <a:schemeClr val="tx1"/>
                          </a:solidFill>
                          <a:effectLst/>
                          <a:latin typeface="Calibri" panose="020F0502020204030204" pitchFamily="34" charset="0"/>
                        </a:rPr>
                        <a:t>7b: sensor_speed.csv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86689">
                <a:tc vMerge="1">
                  <a:txBody>
                    <a:bodyPr/>
                    <a:lstStyle/>
                    <a:p>
                      <a:pPr algn="l">
                        <a:lnSpc>
                          <a:spcPct val="115000"/>
                        </a:lnSpc>
                        <a:spcAft>
                          <a:spcPts val="0"/>
                        </a:spcAft>
                      </a:pPr>
                      <a:endParaRPr lang="zh-CN" sz="1400" kern="100" dirty="0">
                        <a:effectLst/>
                        <a:latin typeface="Calibri" panose="020F0502020204030204" pitchFamily="34" charset="0"/>
                      </a:endParaRPr>
                    </a:p>
                  </a:txBody>
                  <a:tcPr marL="41283" marR="41283" marT="0" marB="0" anchor="ctr"/>
                </a:tc>
                <a:tc>
                  <a:txBody>
                    <a:bodyPr/>
                    <a:lstStyle/>
                    <a:p>
                      <a:pPr algn="l">
                        <a:lnSpc>
                          <a:spcPct val="100000"/>
                        </a:lnSpc>
                        <a:spcAft>
                          <a:spcPts val="0"/>
                        </a:spcAft>
                      </a:pPr>
                      <a:r>
                        <a:rPr lang="en-US" sz="1400" kern="100" dirty="0">
                          <a:solidFill>
                            <a:schemeClr val="tx1"/>
                          </a:solidFill>
                          <a:effectLst/>
                        </a:rPr>
                        <a:t>8: Scenario_Work_Zone.csv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337110">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9: Scenario_Dynamic_Message_Sign.csv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425001">
                <a:tc vMerge="1">
                  <a:txBody>
                    <a:bodyPr/>
                    <a:lstStyle/>
                    <a:p>
                      <a:endParaRPr lang="zh-CN" altLang="en-US"/>
                    </a:p>
                  </a:txBody>
                  <a:tcPr/>
                </a:tc>
                <a:tc>
                  <a:txBody>
                    <a:bodyPr/>
                    <a:lstStyle/>
                    <a:p>
                      <a:pPr algn="l">
                        <a:lnSpc>
                          <a:spcPct val="100000"/>
                        </a:lnSpc>
                        <a:spcAft>
                          <a:spcPts val="0"/>
                        </a:spcAft>
                      </a:pPr>
                      <a:r>
                        <a:rPr lang="en-US" sz="1400" kern="100" dirty="0">
                          <a:solidFill>
                            <a:schemeClr val="tx1"/>
                          </a:solidFill>
                          <a:effectLst/>
                        </a:rPr>
                        <a:t>10: Scenario_Link_Based_Toll.csv</a:t>
                      </a:r>
                      <a:endParaRPr lang="zh-CN" sz="1400" kern="100" dirty="0">
                        <a:solidFill>
                          <a:schemeClr val="tx1"/>
                        </a:solidFill>
                        <a:effectLst/>
                        <a:latin typeface="Calibri" panose="020F0502020204030204" pitchFamily="3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464517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237600"/>
            <a:ext cx="8262124" cy="846803"/>
          </a:xfrm>
        </p:spPr>
        <p:txBody>
          <a:bodyPr/>
          <a:lstStyle/>
          <a:p>
            <a:pPr algn="l" fontAlgn="auto">
              <a:spcAft>
                <a:spcPts val="0"/>
              </a:spcAft>
              <a:defRPr/>
            </a:pPr>
            <a:r>
              <a:rPr lang="en-US" sz="2400" b="1" dirty="0">
                <a:latin typeface="Arial"/>
                <a:cs typeface="Arial"/>
              </a:rPr>
              <a:t>Step 1: Prepare Required Shape files</a:t>
            </a:r>
          </a:p>
        </p:txBody>
      </p:sp>
      <p:sp>
        <p:nvSpPr>
          <p:cNvPr id="3" name="Content Placeholder 2"/>
          <p:cNvSpPr>
            <a:spLocks noGrp="1"/>
          </p:cNvSpPr>
          <p:nvPr>
            <p:ph idx="1"/>
          </p:nvPr>
        </p:nvSpPr>
        <p:spPr>
          <a:xfrm>
            <a:off x="369857" y="2112523"/>
            <a:ext cx="6762464" cy="456259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node shape file (1a)</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 link shape file (1b) </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zone shape file (1c) -- optional</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342900" lvl="1" indent="-342900" fontAlgn="auto">
              <a:spcAft>
                <a:spcPts val="0"/>
              </a:spcAft>
              <a:buClr>
                <a:schemeClr val="accent1"/>
              </a:buClr>
              <a:buFont typeface="Arial" pitchFamily="34" charset="0"/>
              <a:buChar char="•"/>
              <a:defRPr/>
            </a:pPr>
            <a:r>
              <a:rPr lang="en-US" sz="2400" dirty="0">
                <a:latin typeface="Arial"/>
                <a:cs typeface="Arial"/>
              </a:rPr>
              <a:t>e.g. given shape files for the Atlanta network:</a:t>
            </a:r>
          </a:p>
          <a:p>
            <a:pPr marL="0" lvl="1" indent="0" fontAlgn="auto">
              <a:spcAft>
                <a:spcPts val="0"/>
              </a:spcAft>
              <a:buClr>
                <a:schemeClr val="accent1"/>
              </a:buClr>
              <a:buNone/>
              <a:defRPr/>
            </a:pPr>
            <a:r>
              <a:rPr lang="en-US" sz="2400" dirty="0">
                <a:latin typeface="Arial"/>
                <a:cs typeface="Arial"/>
              </a:rPr>
              <a:t> - lod15AM_final_node.shp: </a:t>
            </a:r>
          </a:p>
          <a:p>
            <a:pPr marL="0" lvl="1" indent="0" fontAlgn="auto">
              <a:spcAft>
                <a:spcPts val="0"/>
              </a:spcAft>
              <a:buClr>
                <a:schemeClr val="accent1"/>
              </a:buClr>
              <a:buNone/>
              <a:defRPr/>
            </a:pPr>
            <a:r>
              <a:rPr lang="en-US" sz="2400" dirty="0">
                <a:latin typeface="Arial"/>
                <a:cs typeface="Arial"/>
              </a:rPr>
              <a:t>    </a:t>
            </a:r>
            <a:r>
              <a:rPr lang="en-US" sz="2000" dirty="0">
                <a:latin typeface="Arial"/>
                <a:cs typeface="Arial"/>
              </a:rPr>
              <a:t>provide node ID and coordinate values;</a:t>
            </a:r>
          </a:p>
          <a:p>
            <a:pPr marL="0" lvl="1" indent="0" fontAlgn="auto">
              <a:spcAft>
                <a:spcPts val="0"/>
              </a:spcAft>
              <a:buClr>
                <a:schemeClr val="accent1"/>
              </a:buClr>
              <a:buNone/>
              <a:defRPr/>
            </a:pPr>
            <a:r>
              <a:rPr lang="en-US" sz="2400" dirty="0">
                <a:latin typeface="Arial"/>
                <a:cs typeface="Arial"/>
              </a:rPr>
              <a:t> - lod15AM_final_line.shp:</a:t>
            </a:r>
          </a:p>
          <a:p>
            <a:pPr marL="0" lvl="1" indent="0" fontAlgn="auto">
              <a:spcAft>
                <a:spcPts val="0"/>
              </a:spcAft>
              <a:buClr>
                <a:schemeClr val="accent1"/>
              </a:buClr>
              <a:buNone/>
              <a:defRPr/>
            </a:pPr>
            <a:r>
              <a:rPr lang="en-US" sz="2000" dirty="0">
                <a:latin typeface="Arial"/>
                <a:cs typeface="Arial"/>
              </a:rPr>
              <a:t>    provide from node id, to node id, length of links,</a:t>
            </a:r>
          </a:p>
          <a:p>
            <a:pPr marL="0" lvl="1" indent="0" fontAlgn="auto">
              <a:spcAft>
                <a:spcPts val="0"/>
              </a:spcAft>
              <a:buClr>
                <a:schemeClr val="accent1"/>
              </a:buClr>
              <a:buNone/>
              <a:defRPr/>
            </a:pPr>
            <a:r>
              <a:rPr lang="en-US" sz="2000" dirty="0">
                <a:latin typeface="Arial"/>
                <a:cs typeface="Arial"/>
              </a:rPr>
              <a:t>    link type, number of lanes of link, </a:t>
            </a:r>
            <a:r>
              <a:rPr lang="en-US" sz="2000" dirty="0" err="1">
                <a:latin typeface="Arial"/>
                <a:cs typeface="Arial"/>
              </a:rPr>
              <a:t>ect</a:t>
            </a:r>
            <a:r>
              <a:rPr lang="en-US" sz="2000" dirty="0">
                <a:latin typeface="Arial"/>
                <a:cs typeface="Arial"/>
              </a:rPr>
              <a:t>.</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59</a:t>
            </a:fld>
            <a:endParaRPr lang="en-US" altLang="en-US" sz="1400" dirty="0">
              <a:cs typeface="Arial" pitchFamily="34" charset="0"/>
            </a:endParaRPr>
          </a:p>
        </p:txBody>
      </p:sp>
      <p:sp>
        <p:nvSpPr>
          <p:cNvPr id="16"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pic>
        <p:nvPicPr>
          <p:cNvPr id="17" name="Picture 2"/>
          <p:cNvPicPr>
            <a:picLocks noChangeAspect="1"/>
          </p:cNvPicPr>
          <p:nvPr/>
        </p:nvPicPr>
        <p:blipFill>
          <a:blip r:embed="rId2"/>
          <a:stretch>
            <a:fillRect/>
          </a:stretch>
        </p:blipFill>
        <p:spPr>
          <a:xfrm>
            <a:off x="6635400" y="4475636"/>
            <a:ext cx="2337185" cy="2007714"/>
          </a:xfrm>
          <a:prstGeom prst="rect">
            <a:avLst/>
          </a:prstGeom>
        </p:spPr>
      </p:pic>
    </p:spTree>
    <p:extLst>
      <p:ext uri="{BB962C8B-B14F-4D97-AF65-F5344CB8AC3E}">
        <p14:creationId xmlns:p14="http://schemas.microsoft.com/office/powerpoint/2010/main" val="206651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System Architecture and Data Flow</a:t>
            </a:r>
            <a:br>
              <a:rPr lang="en-US" dirty="0"/>
            </a:br>
            <a:r>
              <a:rPr lang="en-US" dirty="0"/>
              <a:t>                  </a:t>
            </a: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304800" y="1600200"/>
            <a:ext cx="8648700" cy="5075348"/>
          </a:xfrm>
          <a:prstGeom prst="rect">
            <a:avLst/>
          </a:prstGeom>
          <a:noFill/>
          <a:ln w="9525">
            <a:noFill/>
            <a:miter lim="800000"/>
            <a:headEnd/>
            <a:tailEnd/>
          </a:ln>
        </p:spPr>
      </p:pic>
    </p:spTree>
    <p:extLst>
      <p:ext uri="{BB962C8B-B14F-4D97-AF65-F5344CB8AC3E}">
        <p14:creationId xmlns:p14="http://schemas.microsoft.com/office/powerpoint/2010/main" val="11401955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4"/>
          <p:cNvPicPr>
            <a:picLocks noChangeAspect="1"/>
          </p:cNvPicPr>
          <p:nvPr/>
        </p:nvPicPr>
        <p:blipFill>
          <a:blip r:embed="rId2"/>
          <a:stretch>
            <a:fillRect/>
          </a:stretch>
        </p:blipFill>
        <p:spPr>
          <a:xfrm>
            <a:off x="5256338" y="2996536"/>
            <a:ext cx="3778125" cy="3631451"/>
          </a:xfrm>
          <a:prstGeom prst="rect">
            <a:avLst/>
          </a:prstGeom>
        </p:spPr>
      </p:pic>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60</a:t>
            </a:fld>
            <a:endParaRPr lang="en-US" altLang="en-US" sz="1400" dirty="0">
              <a:cs typeface="Arial" pitchFamily="34" charset="0"/>
            </a:endParaRPr>
          </a:p>
        </p:txBody>
      </p:sp>
      <p:sp>
        <p:nvSpPr>
          <p:cNvPr id="7" name="Title 1"/>
          <p:cNvSpPr txBox="1">
            <a:spLocks/>
          </p:cNvSpPr>
          <p:nvPr/>
        </p:nvSpPr>
        <p:spPr bwMode="auto">
          <a:xfrm>
            <a:off x="213538" y="1237600"/>
            <a:ext cx="8679793" cy="127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2: Extract GIS information from shape files –importing configuration</a:t>
            </a:r>
          </a:p>
        </p:txBody>
      </p:sp>
      <p:sp>
        <p:nvSpPr>
          <p:cNvPr id="8"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9" name="Content Placeholder 2"/>
          <p:cNvSpPr>
            <a:spLocks noGrp="1"/>
          </p:cNvSpPr>
          <p:nvPr>
            <p:ph idx="1"/>
          </p:nvPr>
        </p:nvSpPr>
        <p:spPr>
          <a:xfrm>
            <a:off x="369856" y="2485268"/>
            <a:ext cx="8105807" cy="149935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The hub between shape files and </a:t>
            </a:r>
            <a:r>
              <a:rPr lang="en-US" sz="2400" dirty="0" err="1">
                <a:latin typeface="Arial"/>
                <a:cs typeface="Arial"/>
              </a:rPr>
              <a:t>NeXTA</a:t>
            </a:r>
            <a:r>
              <a:rPr lang="en-US" sz="2400" dirty="0">
                <a:latin typeface="Arial"/>
                <a:cs typeface="Arial"/>
              </a:rPr>
              <a:t> network data is </a:t>
            </a:r>
            <a:r>
              <a:rPr lang="en-US" sz="2400" dirty="0">
                <a:solidFill>
                  <a:srgbClr val="FF0000"/>
                </a:solidFill>
                <a:latin typeface="Arial"/>
                <a:cs typeface="Arial"/>
              </a:rPr>
              <a:t>import_GIS_settings.csv.(2)</a:t>
            </a:r>
          </a:p>
        </p:txBody>
      </p:sp>
      <p:sp>
        <p:nvSpPr>
          <p:cNvPr id="4" name="矩形 3"/>
          <p:cNvSpPr/>
          <p:nvPr/>
        </p:nvSpPr>
        <p:spPr>
          <a:xfrm>
            <a:off x="369856" y="3534990"/>
            <a:ext cx="4750784" cy="2271391"/>
          </a:xfrm>
          <a:prstGeom prst="rect">
            <a:avLst/>
          </a:prstGeom>
        </p:spPr>
        <p:txBody>
          <a:bodyPr wrap="square">
            <a:spAutoFit/>
          </a:bodyPr>
          <a:lstStyle/>
          <a:p>
            <a:pPr marL="342900" lvl="1" indent="-342900" fontAlgn="auto">
              <a:spcBef>
                <a:spcPct val="20000"/>
              </a:spcBef>
              <a:spcAft>
                <a:spcPts val="0"/>
              </a:spcAft>
              <a:buClr>
                <a:schemeClr val="accent1"/>
              </a:buClr>
              <a:buFont typeface="Arial" pitchFamily="34" charset="0"/>
              <a:buChar char="•"/>
              <a:defRPr/>
            </a:pPr>
            <a:r>
              <a:rPr lang="zh-CN" altLang="en-US" sz="2400" dirty="0">
                <a:latin typeface="Arial"/>
                <a:cs typeface="Arial"/>
              </a:rPr>
              <a:t>How to do the settings for import_GIS_settings.csv can be found at the learning document </a:t>
            </a:r>
            <a:r>
              <a:rPr lang="en-US" altLang="zh-CN" sz="2400" dirty="0">
                <a:latin typeface="Arial"/>
                <a:cs typeface="Arial"/>
              </a:rPr>
              <a:t>in “</a:t>
            </a:r>
            <a:r>
              <a:rPr lang="en-US" altLang="zh-CN" sz="2400" dirty="0" err="1">
                <a:latin typeface="Arial"/>
                <a:cs typeface="Arial"/>
              </a:rPr>
              <a:t>DTALite</a:t>
            </a:r>
            <a:r>
              <a:rPr lang="en-US" altLang="zh-CN" sz="2400" dirty="0">
                <a:latin typeface="Arial"/>
                <a:cs typeface="Arial"/>
              </a:rPr>
              <a:t>-NEXTA-Software-Package”</a:t>
            </a:r>
          </a:p>
          <a:p>
            <a:pPr marL="0" lvl="1" fontAlgn="auto">
              <a:spcBef>
                <a:spcPct val="20000"/>
              </a:spcBef>
              <a:spcAft>
                <a:spcPts val="0"/>
              </a:spcAft>
              <a:buClr>
                <a:schemeClr val="accent1"/>
              </a:buClr>
              <a:defRPr/>
            </a:pPr>
            <a:r>
              <a:rPr lang="en-US" altLang="zh-CN" sz="1600" dirty="0">
                <a:latin typeface="Arial"/>
                <a:cs typeface="Arial"/>
              </a:rPr>
              <a:t>   </a:t>
            </a:r>
            <a:r>
              <a:rPr lang="en-US" altLang="zh-CN" dirty="0">
                <a:latin typeface="Arial"/>
                <a:cs typeface="Arial"/>
              </a:rPr>
              <a:t>[3] learning_document_GIS_importing.docx</a:t>
            </a:r>
            <a:endParaRPr lang="zh-CN" altLang="en-US" dirty="0">
              <a:latin typeface="Arial"/>
              <a:cs typeface="Arial"/>
            </a:endParaRPr>
          </a:p>
        </p:txBody>
      </p:sp>
    </p:spTree>
    <p:extLst>
      <p:ext uri="{BB962C8B-B14F-4D97-AF65-F5344CB8AC3E}">
        <p14:creationId xmlns:p14="http://schemas.microsoft.com/office/powerpoint/2010/main" val="652158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61</a:t>
            </a:fld>
            <a:endParaRPr lang="en-US" altLang="en-US" sz="1400" dirty="0">
              <a:cs typeface="Arial" pitchFamily="34" charset="0"/>
            </a:endParaRPr>
          </a:p>
        </p:txBody>
      </p:sp>
      <p:sp>
        <p:nvSpPr>
          <p:cNvPr id="10" name="Title 1"/>
          <p:cNvSpPr txBox="1">
            <a:spLocks/>
          </p:cNvSpPr>
          <p:nvPr/>
        </p:nvSpPr>
        <p:spPr bwMode="auto">
          <a:xfrm>
            <a:off x="213539" y="1237600"/>
            <a:ext cx="8820924"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Meta data files for building the network</a:t>
            </a:r>
          </a:p>
        </p:txBody>
      </p:sp>
      <p:sp>
        <p:nvSpPr>
          <p:cNvPr id="11"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9" name="Content Placeholder 2"/>
          <p:cNvSpPr>
            <a:spLocks noGrp="1"/>
          </p:cNvSpPr>
          <p:nvPr>
            <p:ph idx="1"/>
          </p:nvPr>
        </p:nvSpPr>
        <p:spPr>
          <a:xfrm>
            <a:off x="369857" y="2186018"/>
            <a:ext cx="6762464" cy="1111515"/>
          </a:xfrm>
        </p:spPr>
        <p:txBody>
          <a:bodyPr rtlCol="0">
            <a:normAutofit/>
          </a:bodyPr>
          <a:lstStyle/>
          <a:p>
            <a:pPr marL="342900" lvl="1" indent="-342900" fontAlgn="auto">
              <a:spcAft>
                <a:spcPts val="0"/>
              </a:spcAft>
              <a:buClr>
                <a:schemeClr val="accent1"/>
              </a:buClr>
              <a:buFont typeface="Arial" pitchFamily="34" charset="0"/>
              <a:buChar char="•"/>
              <a:defRPr/>
            </a:pPr>
            <a:r>
              <a:rPr lang="en-US" altLang="zh-CN" sz="2400" dirty="0">
                <a:solidFill>
                  <a:srgbClr val="FF0000"/>
                </a:solidFill>
                <a:latin typeface="Arial"/>
                <a:cs typeface="Arial"/>
              </a:rPr>
              <a:t>input_link_type.csv (3b)</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input_node_control_type.csv(3a) </a:t>
            </a:r>
            <a:r>
              <a:rPr lang="en-US" altLang="zh-CN" sz="2400" dirty="0">
                <a:solidFill>
                  <a:srgbClr val="FF0000"/>
                </a:solidFill>
                <a:latin typeface="Arial"/>
                <a:cs typeface="Arial"/>
              </a:rPr>
              <a:t>-- optional</a:t>
            </a:r>
          </a:p>
        </p:txBody>
      </p:sp>
      <p:pic>
        <p:nvPicPr>
          <p:cNvPr id="12" name="Picture 3"/>
          <p:cNvPicPr>
            <a:picLocks noChangeAspect="1"/>
          </p:cNvPicPr>
          <p:nvPr/>
        </p:nvPicPr>
        <p:blipFill>
          <a:blip r:embed="rId3"/>
          <a:stretch>
            <a:fillRect/>
          </a:stretch>
        </p:blipFill>
        <p:spPr>
          <a:xfrm>
            <a:off x="1678010" y="3159581"/>
            <a:ext cx="5515271" cy="2616901"/>
          </a:xfrm>
          <a:prstGeom prst="rect">
            <a:avLst/>
          </a:prstGeom>
        </p:spPr>
      </p:pic>
      <p:pic>
        <p:nvPicPr>
          <p:cNvPr id="13" name="Picture 4"/>
          <p:cNvPicPr>
            <a:picLocks noChangeAspect="1"/>
          </p:cNvPicPr>
          <p:nvPr/>
        </p:nvPicPr>
        <p:blipFill>
          <a:blip r:embed="rId4"/>
          <a:stretch>
            <a:fillRect/>
          </a:stretch>
        </p:blipFill>
        <p:spPr>
          <a:xfrm>
            <a:off x="519768" y="5941671"/>
            <a:ext cx="7812147" cy="724241"/>
          </a:xfrm>
          <a:prstGeom prst="rect">
            <a:avLst/>
          </a:prstGeom>
        </p:spPr>
      </p:pic>
    </p:spTree>
    <p:extLst>
      <p:ext uri="{BB962C8B-B14F-4D97-AF65-F5344CB8AC3E}">
        <p14:creationId xmlns:p14="http://schemas.microsoft.com/office/powerpoint/2010/main" val="2530909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62</a:t>
            </a:fld>
            <a:endParaRPr lang="en-US" altLang="en-US" sz="1400" dirty="0">
              <a:cs typeface="Arial" pitchFamily="34" charset="0"/>
            </a:endParaRPr>
          </a:p>
        </p:txBody>
      </p:sp>
      <p:sp>
        <p:nvSpPr>
          <p:cNvPr id="6" name="Title 1"/>
          <p:cNvSpPr txBox="1">
            <a:spLocks/>
          </p:cNvSpPr>
          <p:nvPr/>
        </p:nvSpPr>
        <p:spPr bwMode="auto">
          <a:xfrm>
            <a:off x="213539" y="1361584"/>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4: Import GIS network to </a:t>
            </a:r>
            <a:r>
              <a:rPr lang="en-US" sz="2400" b="1" dirty="0" err="1">
                <a:latin typeface="Arial"/>
                <a:cs typeface="Arial"/>
              </a:rPr>
              <a:t>NeXTA</a:t>
            </a:r>
            <a:endParaRPr lang="en-US" sz="2400" b="1" dirty="0">
              <a:latin typeface="Arial"/>
              <a:cs typeface="Arial"/>
            </a:endParaRPr>
          </a:p>
        </p:txBody>
      </p:sp>
      <p:sp>
        <p:nvSpPr>
          <p:cNvPr id="7"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8" name="Content Placeholder 2"/>
          <p:cNvSpPr>
            <a:spLocks noGrp="1"/>
          </p:cNvSpPr>
          <p:nvPr>
            <p:ph idx="1"/>
          </p:nvPr>
        </p:nvSpPr>
        <p:spPr>
          <a:xfrm>
            <a:off x="369857" y="2287088"/>
            <a:ext cx="8541668" cy="1812472"/>
          </a:xfrm>
        </p:spPr>
        <p:txBody>
          <a:bodyPr rtlCol="0">
            <a:no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Open </a:t>
            </a:r>
            <a:r>
              <a:rPr lang="en-US" sz="2400" dirty="0">
                <a:solidFill>
                  <a:srgbClr val="FF0000"/>
                </a:solidFill>
                <a:latin typeface="Arial"/>
                <a:cs typeface="Arial"/>
              </a:rPr>
              <a:t>NEXTA_GIS_Import.exe</a:t>
            </a:r>
            <a:r>
              <a:rPr lang="en-US" sz="2400" dirty="0">
                <a:latin typeface="Arial"/>
                <a:cs typeface="Arial"/>
              </a:rPr>
              <a:t> that is the only one program to generate traffic network;</a:t>
            </a:r>
          </a:p>
          <a:p>
            <a:pPr marL="342900" lvl="1" indent="-342900" fontAlgn="auto">
              <a:spcAft>
                <a:spcPts val="0"/>
              </a:spcAft>
              <a:buClr>
                <a:schemeClr val="accent1"/>
              </a:buClr>
              <a:buFont typeface="Arial" pitchFamily="34" charset="0"/>
              <a:buChar char="•"/>
              <a:defRPr/>
            </a:pPr>
            <a:r>
              <a:rPr lang="en-US" sz="2400" dirty="0">
                <a:latin typeface="Arial"/>
                <a:cs typeface="Arial"/>
              </a:rPr>
              <a:t>Click “File”</a:t>
            </a:r>
            <a:r>
              <a:rPr lang="en-US" altLang="zh-CN" sz="2400" dirty="0">
                <a:latin typeface="Arial"/>
                <a:cs typeface="Arial"/>
              </a:rPr>
              <a:t> </a:t>
            </a:r>
            <a:r>
              <a:rPr lang="en-US" sz="2400" dirty="0">
                <a:latin typeface="Arial"/>
                <a:cs typeface="Arial"/>
              </a:rPr>
              <a:t>-&gt;“Import GIS Data Set”-&gt;“Next”. It will display the following dialogue.</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p:txBody>
      </p:sp>
      <p:pic>
        <p:nvPicPr>
          <p:cNvPr id="9" name="Picture 4"/>
          <p:cNvPicPr>
            <a:picLocks noChangeAspect="1"/>
          </p:cNvPicPr>
          <p:nvPr/>
        </p:nvPicPr>
        <p:blipFill>
          <a:blip r:embed="rId2"/>
          <a:stretch>
            <a:fillRect/>
          </a:stretch>
        </p:blipFill>
        <p:spPr>
          <a:xfrm>
            <a:off x="1870155" y="3928387"/>
            <a:ext cx="4402050" cy="2737525"/>
          </a:xfrm>
          <a:prstGeom prst="rect">
            <a:avLst/>
          </a:prstGeom>
        </p:spPr>
      </p:pic>
    </p:spTree>
    <p:extLst>
      <p:ext uri="{BB962C8B-B14F-4D97-AF65-F5344CB8AC3E}">
        <p14:creationId xmlns:p14="http://schemas.microsoft.com/office/powerpoint/2010/main" val="151301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63</a:t>
            </a:fld>
            <a:endParaRPr lang="en-US" altLang="en-US" sz="1400" dirty="0">
              <a:cs typeface="Arial" pitchFamily="34" charset="0"/>
            </a:endParaRPr>
          </a:p>
        </p:txBody>
      </p:sp>
      <p:sp>
        <p:nvSpPr>
          <p:cNvPr id="6" name="Title 1"/>
          <p:cNvSpPr txBox="1">
            <a:spLocks/>
          </p:cNvSpPr>
          <p:nvPr/>
        </p:nvSpPr>
        <p:spPr bwMode="auto">
          <a:xfrm>
            <a:off x="213539" y="1361584"/>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4: Import GIS network to </a:t>
            </a:r>
            <a:r>
              <a:rPr lang="en-US" sz="2400" b="1" dirty="0" err="1">
                <a:latin typeface="Arial"/>
                <a:cs typeface="Arial"/>
              </a:rPr>
              <a:t>NeXTA</a:t>
            </a:r>
            <a:endParaRPr lang="en-US" sz="2400" b="1" dirty="0">
              <a:latin typeface="Arial"/>
              <a:cs typeface="Arial"/>
            </a:endParaRPr>
          </a:p>
        </p:txBody>
      </p:sp>
      <p:sp>
        <p:nvSpPr>
          <p:cNvPr id="7"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8" name="Content Placeholder 2"/>
          <p:cNvSpPr>
            <a:spLocks noGrp="1"/>
          </p:cNvSpPr>
          <p:nvPr>
            <p:ph idx="1"/>
          </p:nvPr>
        </p:nvSpPr>
        <p:spPr>
          <a:xfrm>
            <a:off x="369857" y="2287088"/>
            <a:ext cx="8541668" cy="1641299"/>
          </a:xfrm>
        </p:spPr>
        <p:txBody>
          <a:bodyPr rtlCol="0">
            <a:no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Choose the </a:t>
            </a:r>
            <a:r>
              <a:rPr lang="en-US" sz="2400" dirty="0">
                <a:solidFill>
                  <a:srgbClr val="FF0000"/>
                </a:solidFill>
                <a:latin typeface="Arial"/>
                <a:cs typeface="Arial"/>
              </a:rPr>
              <a:t>import_GIS_setting.csv file </a:t>
            </a:r>
            <a:r>
              <a:rPr lang="en-US" sz="2400" dirty="0">
                <a:latin typeface="Arial"/>
                <a:cs typeface="Arial"/>
              </a:rPr>
              <a:t>and open it. It will display the right interface: those four csv files can be checked here.</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p:txBody>
      </p:sp>
      <p:pic>
        <p:nvPicPr>
          <p:cNvPr id="10" name="Picture 3"/>
          <p:cNvPicPr>
            <a:picLocks noChangeAspect="1"/>
          </p:cNvPicPr>
          <p:nvPr/>
        </p:nvPicPr>
        <p:blipFill>
          <a:blip r:embed="rId2"/>
          <a:stretch>
            <a:fillRect/>
          </a:stretch>
        </p:blipFill>
        <p:spPr>
          <a:xfrm>
            <a:off x="2341796" y="3411391"/>
            <a:ext cx="4460408" cy="3248489"/>
          </a:xfrm>
          <a:prstGeom prst="rect">
            <a:avLst/>
          </a:prstGeom>
        </p:spPr>
      </p:pic>
    </p:spTree>
    <p:extLst>
      <p:ext uri="{BB962C8B-B14F-4D97-AF65-F5344CB8AC3E}">
        <p14:creationId xmlns:p14="http://schemas.microsoft.com/office/powerpoint/2010/main" val="3106519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64</a:t>
            </a:fld>
            <a:endParaRPr lang="en-US" altLang="en-US" sz="1400" dirty="0">
              <a:cs typeface="Arial" pitchFamily="34" charset="0"/>
            </a:endParaRPr>
          </a:p>
        </p:txBody>
      </p:sp>
      <p:sp>
        <p:nvSpPr>
          <p:cNvPr id="6" name="Title 1"/>
          <p:cNvSpPr txBox="1">
            <a:spLocks/>
          </p:cNvSpPr>
          <p:nvPr/>
        </p:nvSpPr>
        <p:spPr bwMode="auto">
          <a:xfrm>
            <a:off x="213539" y="1361584"/>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4: Import GIS network to </a:t>
            </a:r>
            <a:r>
              <a:rPr lang="en-US" sz="2400" b="1" dirty="0" err="1">
                <a:latin typeface="Arial"/>
                <a:cs typeface="Arial"/>
              </a:rPr>
              <a:t>NeXTA</a:t>
            </a:r>
            <a:endParaRPr lang="en-US" sz="2400" b="1" dirty="0">
              <a:latin typeface="Arial"/>
              <a:cs typeface="Arial"/>
            </a:endParaRPr>
          </a:p>
        </p:txBody>
      </p:sp>
      <p:sp>
        <p:nvSpPr>
          <p:cNvPr id="7" name="Title 1"/>
          <p:cNvSpPr txBox="1">
            <a:spLocks/>
          </p:cNvSpPr>
          <p:nvPr/>
        </p:nvSpPr>
        <p:spPr bwMode="auto">
          <a:xfrm>
            <a:off x="-1" y="24470"/>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8" name="Content Placeholder 2"/>
          <p:cNvSpPr>
            <a:spLocks noGrp="1"/>
          </p:cNvSpPr>
          <p:nvPr>
            <p:ph idx="1"/>
          </p:nvPr>
        </p:nvSpPr>
        <p:spPr>
          <a:xfrm>
            <a:off x="369857" y="2287088"/>
            <a:ext cx="8541668" cy="1641299"/>
          </a:xfrm>
        </p:spPr>
        <p:txBody>
          <a:bodyPr rtlCol="0">
            <a:no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Click “Import GIS Data” button. And the network will be generated.</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p:txBody>
      </p:sp>
      <p:pic>
        <p:nvPicPr>
          <p:cNvPr id="9" name="Picture 3"/>
          <p:cNvPicPr>
            <a:picLocks noChangeAspect="1"/>
          </p:cNvPicPr>
          <p:nvPr/>
        </p:nvPicPr>
        <p:blipFill>
          <a:blip r:embed="rId2"/>
          <a:stretch>
            <a:fillRect/>
          </a:stretch>
        </p:blipFill>
        <p:spPr>
          <a:xfrm>
            <a:off x="713159" y="3118609"/>
            <a:ext cx="3038225" cy="2748870"/>
          </a:xfrm>
          <a:prstGeom prst="rect">
            <a:avLst/>
          </a:prstGeom>
        </p:spPr>
      </p:pic>
      <p:pic>
        <p:nvPicPr>
          <p:cNvPr id="11" name="Picture 4"/>
          <p:cNvPicPr>
            <a:picLocks noChangeAspect="1"/>
          </p:cNvPicPr>
          <p:nvPr/>
        </p:nvPicPr>
        <p:blipFill>
          <a:blip r:embed="rId3"/>
          <a:stretch>
            <a:fillRect/>
          </a:stretch>
        </p:blipFill>
        <p:spPr>
          <a:xfrm>
            <a:off x="4795984" y="3118609"/>
            <a:ext cx="3130344" cy="2744834"/>
          </a:xfrm>
          <a:prstGeom prst="rect">
            <a:avLst/>
          </a:prstGeom>
        </p:spPr>
      </p:pic>
      <p:sp>
        <p:nvSpPr>
          <p:cNvPr id="12" name="TextBox 5"/>
          <p:cNvSpPr txBox="1"/>
          <p:nvPr/>
        </p:nvSpPr>
        <p:spPr>
          <a:xfrm>
            <a:off x="1358610" y="6020022"/>
            <a:ext cx="1933230" cy="369332"/>
          </a:xfrm>
          <a:prstGeom prst="rect">
            <a:avLst/>
          </a:prstGeom>
          <a:noFill/>
        </p:spPr>
        <p:txBody>
          <a:bodyPr wrap="square" rtlCol="0">
            <a:spAutoFit/>
          </a:bodyPr>
          <a:lstStyle/>
          <a:p>
            <a:r>
              <a:rPr lang="en-US" dirty="0"/>
              <a:t>GIS Shape files</a:t>
            </a:r>
          </a:p>
        </p:txBody>
      </p:sp>
      <p:sp>
        <p:nvSpPr>
          <p:cNvPr id="13" name="TextBox 6"/>
          <p:cNvSpPr txBox="1"/>
          <p:nvPr/>
        </p:nvSpPr>
        <p:spPr>
          <a:xfrm>
            <a:off x="6174430" y="6020024"/>
            <a:ext cx="1018850" cy="369332"/>
          </a:xfrm>
          <a:prstGeom prst="rect">
            <a:avLst/>
          </a:prstGeom>
          <a:noFill/>
        </p:spPr>
        <p:txBody>
          <a:bodyPr wrap="square" rtlCol="0">
            <a:spAutoFit/>
          </a:bodyPr>
          <a:lstStyle/>
          <a:p>
            <a:r>
              <a:rPr lang="en-US" dirty="0" err="1"/>
              <a:t>NeXTA</a:t>
            </a:r>
            <a:endParaRPr lang="en-US" dirty="0"/>
          </a:p>
        </p:txBody>
      </p:sp>
    </p:spTree>
    <p:extLst>
      <p:ext uri="{BB962C8B-B14F-4D97-AF65-F5344CB8AC3E}">
        <p14:creationId xmlns:p14="http://schemas.microsoft.com/office/powerpoint/2010/main" val="686788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65</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5: Prepare Demand files</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9" name="Content Placeholder 2"/>
          <p:cNvSpPr>
            <a:spLocks noGrp="1"/>
          </p:cNvSpPr>
          <p:nvPr>
            <p:ph idx="1"/>
          </p:nvPr>
        </p:nvSpPr>
        <p:spPr>
          <a:xfrm>
            <a:off x="229037" y="2175069"/>
            <a:ext cx="8664607" cy="4515291"/>
          </a:xfrm>
        </p:spPr>
        <p:txBody>
          <a:bodyPr rtlCol="0">
            <a:normAutofit lnSpcReduction="10000"/>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Demand file (4) </a:t>
            </a:r>
            <a:r>
              <a:rPr lang="en-US" sz="2400" dirty="0">
                <a:latin typeface="Arial"/>
                <a:cs typeface="Arial"/>
              </a:rPr>
              <a:t>is the source of dynamic traffic assignment. Generally, it is provided by users. And all types of demand should be defined in </a:t>
            </a:r>
            <a:r>
              <a:rPr lang="en-US" altLang="zh-CN" sz="2400" dirty="0" err="1">
                <a:solidFill>
                  <a:srgbClr val="FF0000"/>
                </a:solidFill>
                <a:latin typeface="Arial"/>
                <a:cs typeface="Arial"/>
              </a:rPr>
              <a:t>Input_demand_type</a:t>
            </a:r>
            <a:r>
              <a:rPr lang="en-US" altLang="zh-CN" sz="2400" dirty="0">
                <a:solidFill>
                  <a:srgbClr val="FF0000"/>
                </a:solidFill>
                <a:latin typeface="Arial"/>
                <a:cs typeface="Arial"/>
              </a:rPr>
              <a:t>(3c)</a:t>
            </a:r>
            <a:endParaRPr lang="en-US" altLang="zh-CN"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a:p>
            <a:pPr marL="342900" lvl="1" indent="-342900" fontAlgn="auto">
              <a:spcAft>
                <a:spcPts val="0"/>
              </a:spcAft>
              <a:buClr>
                <a:schemeClr val="accent1"/>
              </a:buClr>
              <a:buFont typeface="Arial" pitchFamily="34" charset="0"/>
              <a:buChar char="•"/>
              <a:defRPr/>
            </a:pPr>
            <a:r>
              <a:rPr lang="en-US" sz="2400" dirty="0" err="1">
                <a:latin typeface="Arial"/>
                <a:cs typeface="Arial"/>
              </a:rPr>
              <a:t>NeXTA</a:t>
            </a:r>
            <a:r>
              <a:rPr lang="en-US" sz="2400" dirty="0">
                <a:latin typeface="Arial"/>
                <a:cs typeface="Arial"/>
              </a:rPr>
              <a:t> can accommodate various demand formats:</a:t>
            </a:r>
          </a:p>
          <a:p>
            <a:pPr marL="342900" lvl="1" indent="-342900" fontAlgn="auto">
              <a:spcAft>
                <a:spcPts val="0"/>
              </a:spcAft>
              <a:buClr>
                <a:schemeClr val="accent1"/>
              </a:buClr>
              <a:buFont typeface="Arial" pitchFamily="34" charset="0"/>
              <a:buChar char="•"/>
              <a:defRPr/>
            </a:pPr>
            <a:r>
              <a:rPr lang="en-US" sz="2400" dirty="0">
                <a:latin typeface="Arial"/>
                <a:cs typeface="Arial"/>
              </a:rPr>
              <a:t>    column format from VISUM, </a:t>
            </a:r>
          </a:p>
          <a:p>
            <a:pPr marL="342900" lvl="1" indent="-342900" fontAlgn="auto">
              <a:spcAft>
                <a:spcPts val="0"/>
              </a:spcAft>
              <a:buClr>
                <a:schemeClr val="accent1"/>
              </a:buClr>
              <a:buFont typeface="Arial" pitchFamily="34" charset="0"/>
              <a:buChar char="•"/>
              <a:defRPr/>
            </a:pPr>
            <a:r>
              <a:rPr lang="en-US" sz="2400" dirty="0">
                <a:latin typeface="Arial"/>
                <a:cs typeface="Arial"/>
              </a:rPr>
              <a:t>    matrix format, </a:t>
            </a:r>
          </a:p>
          <a:p>
            <a:pPr marL="342900" lvl="1" indent="-342900" fontAlgn="auto">
              <a:spcAft>
                <a:spcPts val="0"/>
              </a:spcAft>
              <a:buClr>
                <a:schemeClr val="accent1"/>
              </a:buClr>
              <a:buFont typeface="Arial" pitchFamily="34" charset="0"/>
              <a:buChar char="•"/>
              <a:defRPr/>
            </a:pPr>
            <a:r>
              <a:rPr lang="en-US" sz="2400" dirty="0">
                <a:latin typeface="Arial"/>
                <a:cs typeface="Arial"/>
              </a:rPr>
              <a:t>    full matrix format, </a:t>
            </a:r>
          </a:p>
          <a:p>
            <a:pPr marL="342900" lvl="1" indent="-342900" fontAlgn="auto">
              <a:spcAft>
                <a:spcPts val="0"/>
              </a:spcAft>
              <a:buClr>
                <a:schemeClr val="accent1"/>
              </a:buClr>
              <a:buFont typeface="Arial" pitchFamily="34" charset="0"/>
              <a:buChar char="•"/>
              <a:defRPr/>
            </a:pPr>
            <a:r>
              <a:rPr lang="en-US" sz="2400" dirty="0">
                <a:latin typeface="Arial"/>
                <a:cs typeface="Arial"/>
              </a:rPr>
              <a:t>    </a:t>
            </a:r>
            <a:r>
              <a:rPr lang="en-US" sz="2400" dirty="0" err="1">
                <a:latin typeface="Arial"/>
                <a:cs typeface="Arial"/>
              </a:rPr>
              <a:t>Dynasmart</a:t>
            </a:r>
            <a:r>
              <a:rPr lang="en-US" sz="2400" dirty="0">
                <a:latin typeface="Arial"/>
                <a:cs typeface="Arial"/>
              </a:rPr>
              <a:t> format, </a:t>
            </a:r>
          </a:p>
          <a:p>
            <a:pPr marL="342900" lvl="1" indent="-342900" fontAlgn="auto">
              <a:spcAft>
                <a:spcPts val="0"/>
              </a:spcAft>
              <a:buClr>
                <a:schemeClr val="accent1"/>
              </a:buClr>
              <a:buFont typeface="Arial" pitchFamily="34" charset="0"/>
              <a:buChar char="•"/>
              <a:defRPr/>
            </a:pPr>
            <a:r>
              <a:rPr lang="en-US" sz="2400" dirty="0">
                <a:latin typeface="Arial"/>
                <a:cs typeface="Arial"/>
              </a:rPr>
              <a:t>    agent file, </a:t>
            </a:r>
          </a:p>
          <a:p>
            <a:pPr marL="342900" lvl="1" indent="-342900" fontAlgn="auto">
              <a:spcAft>
                <a:spcPts val="0"/>
              </a:spcAft>
              <a:buClr>
                <a:schemeClr val="accent1"/>
              </a:buClr>
              <a:buFont typeface="Arial" pitchFamily="34" charset="0"/>
              <a:buChar char="•"/>
              <a:defRPr/>
            </a:pPr>
            <a:r>
              <a:rPr lang="en-US" sz="2400" dirty="0">
                <a:latin typeface="Arial"/>
                <a:cs typeface="Arial"/>
              </a:rPr>
              <a:t>    and so on.</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spTree>
    <p:extLst>
      <p:ext uri="{BB962C8B-B14F-4D97-AF65-F5344CB8AC3E}">
        <p14:creationId xmlns:p14="http://schemas.microsoft.com/office/powerpoint/2010/main" val="16855026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66</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5: Prepare Demand files</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9" name="Content Placeholder 2"/>
          <p:cNvSpPr>
            <a:spLocks noGrp="1"/>
          </p:cNvSpPr>
          <p:nvPr>
            <p:ph idx="1"/>
          </p:nvPr>
        </p:nvSpPr>
        <p:spPr>
          <a:xfrm>
            <a:off x="369856" y="2210948"/>
            <a:ext cx="8362663" cy="420509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Input_demand_file_list.csv(5) </a:t>
            </a:r>
            <a:r>
              <a:rPr lang="en-US" sz="2400" dirty="0">
                <a:latin typeface="Arial"/>
                <a:cs typeface="Arial"/>
              </a:rPr>
              <a:t>is used to define the characteristics of demand data (4). </a:t>
            </a: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pic>
        <p:nvPicPr>
          <p:cNvPr id="10" name="Picture 3"/>
          <p:cNvPicPr>
            <a:picLocks noChangeAspect="1"/>
          </p:cNvPicPr>
          <p:nvPr/>
        </p:nvPicPr>
        <p:blipFill>
          <a:blip r:embed="rId2"/>
          <a:stretch>
            <a:fillRect/>
          </a:stretch>
        </p:blipFill>
        <p:spPr>
          <a:xfrm>
            <a:off x="563891" y="3249653"/>
            <a:ext cx="7609828" cy="2959377"/>
          </a:xfrm>
          <a:prstGeom prst="rect">
            <a:avLst/>
          </a:prstGeom>
        </p:spPr>
      </p:pic>
    </p:spTree>
    <p:extLst>
      <p:ext uri="{BB962C8B-B14F-4D97-AF65-F5344CB8AC3E}">
        <p14:creationId xmlns:p14="http://schemas.microsoft.com/office/powerpoint/2010/main" val="3986402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67</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6: Data required for OD Demand calibration</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5" name="Content Placeholder 2"/>
          <p:cNvSpPr>
            <a:spLocks noGrp="1"/>
          </p:cNvSpPr>
          <p:nvPr>
            <p:ph idx="1"/>
          </p:nvPr>
        </p:nvSpPr>
        <p:spPr>
          <a:xfrm>
            <a:off x="369857" y="2485267"/>
            <a:ext cx="4202144" cy="3641213"/>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sensor_count.csv (7a) </a:t>
            </a:r>
          </a:p>
          <a:p>
            <a:pPr marL="342900" lvl="1" indent="-342900" fontAlgn="auto">
              <a:spcAft>
                <a:spcPts val="0"/>
              </a:spcAft>
              <a:buClr>
                <a:schemeClr val="accent1"/>
              </a:buClr>
              <a:buFont typeface="Arial" pitchFamily="34" charset="0"/>
              <a:buChar char="•"/>
              <a:defRPr/>
            </a:pPr>
            <a:r>
              <a:rPr lang="en-US" sz="2200" dirty="0" err="1">
                <a:latin typeface="Arial"/>
                <a:cs typeface="Arial"/>
              </a:rPr>
              <a:t>link_count</a:t>
            </a:r>
            <a:r>
              <a:rPr lang="en-US" sz="2200" dirty="0">
                <a:latin typeface="Arial"/>
                <a:cs typeface="Arial"/>
              </a:rPr>
              <a:t> , </a:t>
            </a:r>
            <a:r>
              <a:rPr lang="en-US" sz="2200" dirty="0" err="1">
                <a:latin typeface="Arial"/>
                <a:cs typeface="Arial"/>
              </a:rPr>
              <a:t>matched_link_from_node_id</a:t>
            </a:r>
            <a:r>
              <a:rPr lang="en-US" sz="2200" dirty="0">
                <a:latin typeface="Arial"/>
                <a:cs typeface="Arial"/>
              </a:rPr>
              <a:t>, </a:t>
            </a:r>
            <a:r>
              <a:rPr lang="en-US" sz="2200" dirty="0" err="1">
                <a:latin typeface="Arial"/>
                <a:cs typeface="Arial"/>
              </a:rPr>
              <a:t>matched_link_to_node_id</a:t>
            </a:r>
            <a:r>
              <a:rPr lang="en-US" sz="2200" dirty="0">
                <a:latin typeface="Arial"/>
                <a:cs typeface="Arial"/>
              </a:rPr>
              <a:t>;</a:t>
            </a:r>
          </a:p>
          <a:p>
            <a:pPr marL="0" lvl="1" indent="0" fontAlgn="auto">
              <a:spcAft>
                <a:spcPts val="0"/>
              </a:spcAft>
              <a:buClr>
                <a:schemeClr val="accent1"/>
              </a:buClr>
              <a:buNone/>
              <a:defRPr/>
            </a:pPr>
            <a:endParaRPr lang="en-US" sz="2400" dirty="0">
              <a:latin typeface="Arial"/>
              <a:cs typeface="Arial"/>
            </a:endParaRP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sensor_speed.csv(7b)</a:t>
            </a:r>
          </a:p>
          <a:p>
            <a:pPr marL="342900" lvl="1" indent="-342900" fontAlgn="auto">
              <a:spcAft>
                <a:spcPts val="0"/>
              </a:spcAft>
              <a:buClr>
                <a:schemeClr val="accent1"/>
              </a:buClr>
              <a:buFont typeface="Arial" pitchFamily="34" charset="0"/>
              <a:buChar char="•"/>
              <a:defRPr/>
            </a:pPr>
            <a:r>
              <a:rPr lang="en-US" altLang="zh-CN" sz="2200" dirty="0" err="1">
                <a:latin typeface="Arial"/>
                <a:cs typeface="Arial"/>
              </a:rPr>
              <a:t>speed_sensor_id</a:t>
            </a:r>
            <a:r>
              <a:rPr lang="en-US" altLang="zh-CN" sz="2200" dirty="0">
                <a:latin typeface="Arial"/>
                <a:cs typeface="Arial"/>
              </a:rPr>
              <a:t> , speed, </a:t>
            </a:r>
            <a:r>
              <a:rPr lang="en-US" altLang="zh-CN" sz="2200" dirty="0" err="1">
                <a:latin typeface="Arial"/>
                <a:cs typeface="Arial"/>
              </a:rPr>
              <a:t>population_count</a:t>
            </a:r>
            <a:r>
              <a:rPr lang="en-US" altLang="zh-CN" sz="2200" dirty="0">
                <a:latin typeface="Arial"/>
                <a:cs typeface="Arial"/>
              </a:rPr>
              <a:t>;</a:t>
            </a:r>
            <a:endParaRPr lang="en-CA" altLang="zh-CN" sz="2200" dirty="0">
              <a:latin typeface="Arial"/>
              <a:cs typeface="Arial"/>
            </a:endParaRPr>
          </a:p>
          <a:p>
            <a:pPr marL="342900" lvl="1" indent="-342900" fontAlgn="auto">
              <a:spcAft>
                <a:spcPts val="0"/>
              </a:spcAft>
              <a:buClr>
                <a:schemeClr val="accent1"/>
              </a:buClr>
              <a:buFont typeface="Arial" pitchFamily="34" charset="0"/>
              <a:buChar char="•"/>
              <a:defRPr/>
            </a:pPr>
            <a:endParaRPr lang="en-US" sz="2000" dirty="0">
              <a:latin typeface="Arial"/>
              <a:cs typeface="Arial"/>
            </a:endParaRP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pic>
        <p:nvPicPr>
          <p:cNvPr id="9" name="Picture 4"/>
          <p:cNvPicPr>
            <a:picLocks noChangeAspect="1"/>
          </p:cNvPicPr>
          <p:nvPr/>
        </p:nvPicPr>
        <p:blipFill>
          <a:blip r:embed="rId2"/>
          <a:stretch>
            <a:fillRect/>
          </a:stretch>
        </p:blipFill>
        <p:spPr>
          <a:xfrm>
            <a:off x="4584519" y="2255521"/>
            <a:ext cx="4494903" cy="1816004"/>
          </a:xfrm>
          <a:prstGeom prst="rect">
            <a:avLst/>
          </a:prstGeom>
        </p:spPr>
      </p:pic>
      <p:sp>
        <p:nvSpPr>
          <p:cNvPr id="11" name="TextBox 7"/>
          <p:cNvSpPr txBox="1"/>
          <p:nvPr/>
        </p:nvSpPr>
        <p:spPr>
          <a:xfrm>
            <a:off x="5666813" y="6329461"/>
            <a:ext cx="2120827" cy="369332"/>
          </a:xfrm>
          <a:prstGeom prst="rect">
            <a:avLst/>
          </a:prstGeom>
          <a:noFill/>
        </p:spPr>
        <p:txBody>
          <a:bodyPr wrap="square" rtlCol="0">
            <a:spAutoFit/>
          </a:bodyPr>
          <a:lstStyle/>
          <a:p>
            <a:r>
              <a:rPr lang="en-CA" dirty="0"/>
              <a:t>sensor_speed.csv</a:t>
            </a:r>
            <a:endParaRPr lang="en-US" dirty="0"/>
          </a:p>
        </p:txBody>
      </p:sp>
      <p:pic>
        <p:nvPicPr>
          <p:cNvPr id="12" name="Picture 1"/>
          <p:cNvPicPr>
            <a:picLocks noChangeAspect="1"/>
          </p:cNvPicPr>
          <p:nvPr/>
        </p:nvPicPr>
        <p:blipFill>
          <a:blip r:embed="rId3"/>
          <a:stretch>
            <a:fillRect/>
          </a:stretch>
        </p:blipFill>
        <p:spPr>
          <a:xfrm>
            <a:off x="4572001" y="4524517"/>
            <a:ext cx="4355022" cy="1827615"/>
          </a:xfrm>
          <a:prstGeom prst="rect">
            <a:avLst/>
          </a:prstGeom>
        </p:spPr>
      </p:pic>
      <p:sp>
        <p:nvSpPr>
          <p:cNvPr id="13" name="TextBox 7"/>
          <p:cNvSpPr txBox="1"/>
          <p:nvPr/>
        </p:nvSpPr>
        <p:spPr>
          <a:xfrm>
            <a:off x="5750168" y="3980013"/>
            <a:ext cx="2037472" cy="369332"/>
          </a:xfrm>
          <a:prstGeom prst="rect">
            <a:avLst/>
          </a:prstGeom>
          <a:noFill/>
        </p:spPr>
        <p:txBody>
          <a:bodyPr wrap="square" rtlCol="0">
            <a:spAutoFit/>
          </a:bodyPr>
          <a:lstStyle/>
          <a:p>
            <a:r>
              <a:rPr lang="en-US" dirty="0"/>
              <a:t>Sensor_count.csv</a:t>
            </a:r>
          </a:p>
        </p:txBody>
      </p:sp>
    </p:spTree>
    <p:extLst>
      <p:ext uri="{BB962C8B-B14F-4D97-AF65-F5344CB8AC3E}">
        <p14:creationId xmlns:p14="http://schemas.microsoft.com/office/powerpoint/2010/main" val="1103185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68</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7: Work zone evaluation</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5" name="Content Placeholder 2"/>
          <p:cNvSpPr>
            <a:spLocks noGrp="1"/>
          </p:cNvSpPr>
          <p:nvPr>
            <p:ph idx="1"/>
          </p:nvPr>
        </p:nvSpPr>
        <p:spPr>
          <a:xfrm>
            <a:off x="369856" y="2378587"/>
            <a:ext cx="8377904" cy="978100"/>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The setting file for work zone simulation is </a:t>
            </a:r>
          </a:p>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Scenario_Work_Zone.csv (8)</a:t>
            </a:r>
          </a:p>
          <a:p>
            <a:pPr marL="342900" lvl="1" indent="-342900" fontAlgn="auto">
              <a:spcAft>
                <a:spcPts val="0"/>
              </a:spcAft>
              <a:buClr>
                <a:schemeClr val="accent1"/>
              </a:buClr>
              <a:buFont typeface="Arial" pitchFamily="34" charset="0"/>
              <a:buChar char="•"/>
              <a:defRPr/>
            </a:pPr>
            <a:endParaRPr lang="en-US" sz="2000" dirty="0">
              <a:latin typeface="Arial"/>
              <a:cs typeface="Arial"/>
            </a:endParaRP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pic>
        <p:nvPicPr>
          <p:cNvPr id="9" name="Picture 3"/>
          <p:cNvPicPr>
            <a:picLocks noChangeAspect="1"/>
          </p:cNvPicPr>
          <p:nvPr/>
        </p:nvPicPr>
        <p:blipFill>
          <a:blip r:embed="rId2"/>
          <a:stretch>
            <a:fillRect/>
          </a:stretch>
        </p:blipFill>
        <p:spPr>
          <a:xfrm>
            <a:off x="346445" y="3598322"/>
            <a:ext cx="8688018" cy="1568037"/>
          </a:xfrm>
          <a:prstGeom prst="rect">
            <a:avLst/>
          </a:prstGeom>
        </p:spPr>
      </p:pic>
      <p:sp>
        <p:nvSpPr>
          <p:cNvPr id="10" name="TextBox 5"/>
          <p:cNvSpPr txBox="1"/>
          <p:nvPr/>
        </p:nvSpPr>
        <p:spPr>
          <a:xfrm>
            <a:off x="3037536" y="5166359"/>
            <a:ext cx="2829863" cy="369332"/>
          </a:xfrm>
          <a:prstGeom prst="rect">
            <a:avLst/>
          </a:prstGeom>
          <a:noFill/>
        </p:spPr>
        <p:txBody>
          <a:bodyPr wrap="square" rtlCol="0">
            <a:spAutoFit/>
          </a:bodyPr>
          <a:lstStyle/>
          <a:p>
            <a:r>
              <a:rPr lang="en-US" dirty="0"/>
              <a:t>Scenario_Work_Zone.csv </a:t>
            </a:r>
          </a:p>
        </p:txBody>
      </p:sp>
    </p:spTree>
    <p:extLst>
      <p:ext uri="{BB962C8B-B14F-4D97-AF65-F5344CB8AC3E}">
        <p14:creationId xmlns:p14="http://schemas.microsoft.com/office/powerpoint/2010/main" val="12723631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69</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8: VMS evaluation</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5" name="Content Placeholder 2"/>
          <p:cNvSpPr>
            <a:spLocks noGrp="1"/>
          </p:cNvSpPr>
          <p:nvPr>
            <p:ph idx="1"/>
          </p:nvPr>
        </p:nvSpPr>
        <p:spPr>
          <a:xfrm>
            <a:off x="369856" y="2378587"/>
            <a:ext cx="8377904" cy="1481014"/>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Scenario_Dynamic_Message_Sign.csv(9) </a:t>
            </a:r>
            <a:r>
              <a:rPr lang="en-US" sz="2400" dirty="0">
                <a:latin typeface="Arial"/>
                <a:cs typeface="Arial"/>
              </a:rPr>
              <a:t>is used to  define the location and characteristics of variable message signs in the simulation</a:t>
            </a:r>
            <a:endParaRPr lang="en-US" sz="2000" dirty="0">
              <a:latin typeface="Arial"/>
              <a:cs typeface="Arial"/>
            </a:endParaRP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sp>
        <p:nvSpPr>
          <p:cNvPr id="10" name="TextBox 5"/>
          <p:cNvSpPr txBox="1"/>
          <p:nvPr/>
        </p:nvSpPr>
        <p:spPr>
          <a:xfrm>
            <a:off x="3037536" y="6119353"/>
            <a:ext cx="3331180" cy="369332"/>
          </a:xfrm>
          <a:prstGeom prst="rect">
            <a:avLst/>
          </a:prstGeom>
          <a:noFill/>
        </p:spPr>
        <p:txBody>
          <a:bodyPr wrap="square" rtlCol="0">
            <a:spAutoFit/>
          </a:bodyPr>
          <a:lstStyle/>
          <a:p>
            <a:r>
              <a:rPr lang="en-US" dirty="0"/>
              <a:t>Scenario_Message_Sign.csv </a:t>
            </a:r>
          </a:p>
        </p:txBody>
      </p:sp>
      <p:pic>
        <p:nvPicPr>
          <p:cNvPr id="2" name="图片 1"/>
          <p:cNvPicPr>
            <a:picLocks noChangeAspect="1"/>
          </p:cNvPicPr>
          <p:nvPr/>
        </p:nvPicPr>
        <p:blipFill>
          <a:blip r:embed="rId2"/>
          <a:stretch>
            <a:fillRect/>
          </a:stretch>
        </p:blipFill>
        <p:spPr>
          <a:xfrm>
            <a:off x="739165" y="3761152"/>
            <a:ext cx="7665669" cy="2385744"/>
          </a:xfrm>
          <a:prstGeom prst="rect">
            <a:avLst/>
          </a:prstGeom>
        </p:spPr>
      </p:pic>
    </p:spTree>
    <p:extLst>
      <p:ext uri="{BB962C8B-B14F-4D97-AF65-F5344CB8AC3E}">
        <p14:creationId xmlns:p14="http://schemas.microsoft.com/office/powerpoint/2010/main" val="404731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t>Computational Efficiency</a:t>
            </a:r>
            <a:br>
              <a:rPr lang="en-US" dirty="0"/>
            </a:br>
            <a:endParaRPr lang="en-US" dirty="0"/>
          </a:p>
        </p:txBody>
      </p:sp>
      <p:sp>
        <p:nvSpPr>
          <p:cNvPr id="14340" name="Slide Number Placeholder 3"/>
          <p:cNvSpPr>
            <a:spLocks noGrp="1"/>
          </p:cNvSpPr>
          <p:nvPr>
            <p:ph type="sldNum" sz="quarter" idx="4294967295"/>
          </p:nvPr>
        </p:nvSpPr>
        <p:spPr bwMode="auto">
          <a:xfrm>
            <a:off x="612648" y="6356350"/>
            <a:ext cx="1981200" cy="365760"/>
          </a:xfrm>
          <a:prstGeom prst="rect">
            <a:avLst/>
          </a:prstGeom>
          <a:noFill/>
          <a:ln>
            <a:round/>
            <a:headEnd/>
            <a:tailEnd/>
          </a:ln>
        </p:spPr>
        <p:txBody>
          <a:bodyPr wrap="square" numCol="1" anchorCtr="0" compatLnSpc="1">
            <a:prstTxWarp prst="textNoShape">
              <a:avLst/>
            </a:prstTxWarp>
          </a:bodyPr>
          <a:lstStyle/>
          <a:p>
            <a:pPr fontAlgn="base">
              <a:spcBef>
                <a:spcPct val="0"/>
              </a:spcBef>
              <a:spcAft>
                <a:spcPct val="0"/>
              </a:spcAft>
            </a:pPr>
            <a:fld id="{239F2647-24B2-4376-B3FC-995AA67ED7B8}" type="slidenum">
              <a:rPr lang="en-US"/>
              <a:pPr fontAlgn="base">
                <a:spcBef>
                  <a:spcPct val="0"/>
                </a:spcBef>
                <a:spcAft>
                  <a:spcPct val="0"/>
                </a:spcAft>
              </a:pPr>
              <a:t>7</a:t>
            </a:fld>
            <a:endParaRPr lang="en-US"/>
          </a:p>
        </p:txBody>
      </p:sp>
      <p:pic>
        <p:nvPicPr>
          <p:cNvPr id="14341" name="Picture 2"/>
          <p:cNvPicPr>
            <a:picLocks noChangeAspect="1" noChangeArrowheads="1"/>
          </p:cNvPicPr>
          <p:nvPr/>
        </p:nvPicPr>
        <p:blipFill>
          <a:blip r:embed="rId3" cstate="print"/>
          <a:srcRect/>
          <a:stretch>
            <a:fillRect/>
          </a:stretch>
        </p:blipFill>
        <p:spPr bwMode="auto">
          <a:xfrm>
            <a:off x="2209800" y="2438400"/>
            <a:ext cx="6280150" cy="4419600"/>
          </a:xfrm>
          <a:prstGeom prst="rect">
            <a:avLst/>
          </a:prstGeom>
          <a:noFill/>
          <a:ln w="9525">
            <a:noFill/>
            <a:miter lim="800000"/>
            <a:headEnd/>
            <a:tailEnd/>
          </a:ln>
        </p:spPr>
      </p:pic>
    </p:spTree>
    <p:extLst>
      <p:ext uri="{BB962C8B-B14F-4D97-AF65-F5344CB8AC3E}">
        <p14:creationId xmlns:p14="http://schemas.microsoft.com/office/powerpoint/2010/main" val="3970166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70</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9: Tolling evaluation</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5" name="Content Placeholder 2"/>
          <p:cNvSpPr>
            <a:spLocks noGrp="1"/>
          </p:cNvSpPr>
          <p:nvPr>
            <p:ph idx="1"/>
          </p:nvPr>
        </p:nvSpPr>
        <p:spPr>
          <a:xfrm>
            <a:off x="369856" y="2485267"/>
            <a:ext cx="8557167" cy="1812413"/>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Scenario_Link_Based_Toll.csv (10)</a:t>
            </a:r>
          </a:p>
          <a:p>
            <a:pPr marL="342900" lvl="1" indent="-342900" fontAlgn="auto">
              <a:spcAft>
                <a:spcPts val="0"/>
              </a:spcAft>
              <a:buClr>
                <a:schemeClr val="accent1"/>
              </a:buClr>
              <a:buFont typeface="Arial" pitchFamily="34" charset="0"/>
              <a:buChar char="•"/>
              <a:defRPr/>
            </a:pPr>
            <a:r>
              <a:rPr lang="en-US" sz="2400" dirty="0">
                <a:latin typeface="Arial"/>
                <a:cs typeface="Arial"/>
              </a:rPr>
              <a:t>Since the toll for different demand types is represented by money, the data Value of Time in input_demand_type.csv is important.</a:t>
            </a:r>
          </a:p>
          <a:p>
            <a:pPr marL="342900" lvl="1" indent="-342900" fontAlgn="auto">
              <a:spcAft>
                <a:spcPts val="0"/>
              </a:spcAft>
              <a:buClr>
                <a:schemeClr val="accent1"/>
              </a:buClr>
              <a:buFont typeface="Arial" pitchFamily="34" charset="0"/>
              <a:buChar char="•"/>
              <a:defRPr/>
            </a:pPr>
            <a:endParaRPr lang="en-US" sz="2000" dirty="0">
              <a:latin typeface="Arial"/>
              <a:cs typeface="Arial"/>
            </a:endParaRPr>
          </a:p>
          <a:p>
            <a:pPr marL="342900" lvl="1" indent="-342900" fontAlgn="auto">
              <a:spcAft>
                <a:spcPts val="0"/>
              </a:spcAft>
              <a:buClr>
                <a:schemeClr val="accent1"/>
              </a:buClr>
              <a:buFont typeface="Arial" pitchFamily="34" charset="0"/>
              <a:buChar char="•"/>
              <a:defRPr/>
            </a:pPr>
            <a:endParaRPr lang="en-US" sz="2400" dirty="0">
              <a:latin typeface="Arial"/>
              <a:cs typeface="Arial"/>
            </a:endParaRPr>
          </a:p>
        </p:txBody>
      </p:sp>
      <p:pic>
        <p:nvPicPr>
          <p:cNvPr id="10" name="Picture 6"/>
          <p:cNvPicPr>
            <a:picLocks noChangeAspect="1"/>
          </p:cNvPicPr>
          <p:nvPr/>
        </p:nvPicPr>
        <p:blipFill>
          <a:blip r:embed="rId2"/>
          <a:stretch>
            <a:fillRect/>
          </a:stretch>
        </p:blipFill>
        <p:spPr>
          <a:xfrm>
            <a:off x="289560" y="4400958"/>
            <a:ext cx="8742208" cy="1085442"/>
          </a:xfrm>
          <a:prstGeom prst="rect">
            <a:avLst/>
          </a:prstGeom>
        </p:spPr>
      </p:pic>
      <p:sp>
        <p:nvSpPr>
          <p:cNvPr id="11" name="TextBox 8"/>
          <p:cNvSpPr txBox="1"/>
          <p:nvPr/>
        </p:nvSpPr>
        <p:spPr>
          <a:xfrm>
            <a:off x="2859302" y="5589678"/>
            <a:ext cx="3425395" cy="369332"/>
          </a:xfrm>
          <a:prstGeom prst="rect">
            <a:avLst/>
          </a:prstGeom>
          <a:noFill/>
        </p:spPr>
        <p:txBody>
          <a:bodyPr wrap="square" rtlCol="0">
            <a:spAutoFit/>
          </a:bodyPr>
          <a:lstStyle/>
          <a:p>
            <a:r>
              <a:rPr lang="en-US" dirty="0"/>
              <a:t>Scenario_Link_Based_Toll.csv </a:t>
            </a:r>
          </a:p>
        </p:txBody>
      </p:sp>
    </p:spTree>
    <p:extLst>
      <p:ext uri="{BB962C8B-B14F-4D97-AF65-F5344CB8AC3E}">
        <p14:creationId xmlns:p14="http://schemas.microsoft.com/office/powerpoint/2010/main" val="17102244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71</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10: Emission evaluation(9a)</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5" name="Content Placeholder 2"/>
          <p:cNvSpPr>
            <a:spLocks noGrp="1"/>
          </p:cNvSpPr>
          <p:nvPr>
            <p:ph idx="1"/>
          </p:nvPr>
        </p:nvSpPr>
        <p:spPr>
          <a:xfrm>
            <a:off x="369856" y="2485267"/>
            <a:ext cx="7387303" cy="608453"/>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optional_vehicle_emission_rate.csv (3d)</a:t>
            </a:r>
            <a:endParaRPr lang="en-US" sz="2000" dirty="0">
              <a:solidFill>
                <a:srgbClr val="FF0000"/>
              </a:solidFill>
              <a:latin typeface="Arial"/>
              <a:cs typeface="Arial"/>
            </a:endParaRPr>
          </a:p>
          <a:p>
            <a:pPr marL="342900" lvl="1" indent="-342900" fontAlgn="auto">
              <a:spcAft>
                <a:spcPts val="0"/>
              </a:spcAft>
              <a:buClr>
                <a:schemeClr val="accent1"/>
              </a:buClr>
              <a:buFont typeface="Arial" pitchFamily="34" charset="0"/>
              <a:buChar char="•"/>
              <a:defRPr/>
            </a:pPr>
            <a:endParaRPr lang="en-US" sz="2400" dirty="0">
              <a:solidFill>
                <a:srgbClr val="FF0000"/>
              </a:solidFill>
              <a:latin typeface="Arial"/>
              <a:cs typeface="Arial"/>
            </a:endParaRPr>
          </a:p>
        </p:txBody>
      </p:sp>
      <p:pic>
        <p:nvPicPr>
          <p:cNvPr id="9" name="Picture 4"/>
          <p:cNvPicPr>
            <a:picLocks noChangeAspect="1"/>
          </p:cNvPicPr>
          <p:nvPr/>
        </p:nvPicPr>
        <p:blipFill>
          <a:blip r:embed="rId2"/>
          <a:stretch>
            <a:fillRect/>
          </a:stretch>
        </p:blipFill>
        <p:spPr>
          <a:xfrm>
            <a:off x="979360" y="3164741"/>
            <a:ext cx="6930253" cy="2620502"/>
          </a:xfrm>
          <a:prstGeom prst="rect">
            <a:avLst/>
          </a:prstGeom>
        </p:spPr>
      </p:pic>
      <p:sp>
        <p:nvSpPr>
          <p:cNvPr id="10" name="TextBox 14"/>
          <p:cNvSpPr txBox="1"/>
          <p:nvPr/>
        </p:nvSpPr>
        <p:spPr>
          <a:xfrm>
            <a:off x="2743072" y="5856265"/>
            <a:ext cx="3932048" cy="369332"/>
          </a:xfrm>
          <a:prstGeom prst="rect">
            <a:avLst/>
          </a:prstGeom>
          <a:noFill/>
        </p:spPr>
        <p:txBody>
          <a:bodyPr wrap="square" rtlCol="0">
            <a:spAutoFit/>
          </a:bodyPr>
          <a:lstStyle/>
          <a:p>
            <a:r>
              <a:rPr lang="en-US" dirty="0"/>
              <a:t>optional_vehicle_emission_rate.csv</a:t>
            </a:r>
            <a:r>
              <a:rPr lang="en-US" sz="1050" dirty="0"/>
              <a:t> </a:t>
            </a:r>
          </a:p>
        </p:txBody>
      </p:sp>
    </p:spTree>
    <p:extLst>
      <p:ext uri="{BB962C8B-B14F-4D97-AF65-F5344CB8AC3E}">
        <p14:creationId xmlns:p14="http://schemas.microsoft.com/office/powerpoint/2010/main" val="2759513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72</a:t>
            </a:fld>
            <a:endParaRPr lang="en-US" altLang="en-US" sz="1400" dirty="0">
              <a:cs typeface="Arial" pitchFamily="34" charset="0"/>
            </a:endParaRPr>
          </a:p>
        </p:txBody>
      </p:sp>
      <p:sp>
        <p:nvSpPr>
          <p:cNvPr id="7" name="Title 1"/>
          <p:cNvSpPr txBox="1">
            <a:spLocks/>
          </p:cNvSpPr>
          <p:nvPr/>
        </p:nvSpPr>
        <p:spPr bwMode="auto">
          <a:xfrm>
            <a:off x="229037" y="1328266"/>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11: Run Simulation</a:t>
            </a:r>
          </a:p>
        </p:txBody>
      </p:sp>
      <p:sp>
        <p:nvSpPr>
          <p:cNvPr id="8" name="Title 1"/>
          <p:cNvSpPr txBox="1">
            <a:spLocks/>
          </p:cNvSpPr>
          <p:nvPr/>
        </p:nvSpPr>
        <p:spPr bwMode="auto">
          <a:xfrm>
            <a:off x="-1" y="39968"/>
            <a:ext cx="9144001" cy="14614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4.1 Data Preparation for Building A Regional Traffic Network </a:t>
            </a:r>
          </a:p>
        </p:txBody>
      </p:sp>
      <p:sp>
        <p:nvSpPr>
          <p:cNvPr id="5" name="Content Placeholder 2"/>
          <p:cNvSpPr>
            <a:spLocks noGrp="1"/>
          </p:cNvSpPr>
          <p:nvPr>
            <p:ph idx="1"/>
          </p:nvPr>
        </p:nvSpPr>
        <p:spPr>
          <a:xfrm>
            <a:off x="369856" y="2485267"/>
            <a:ext cx="7387303" cy="608453"/>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solidFill>
                  <a:srgbClr val="FF0000"/>
                </a:solidFill>
                <a:latin typeface="Arial"/>
                <a:cs typeface="Arial"/>
              </a:rPr>
              <a:t>Input_scenario_setting.csv (6)</a:t>
            </a:r>
            <a:endParaRPr lang="en-US" sz="2000" dirty="0">
              <a:solidFill>
                <a:srgbClr val="FF0000"/>
              </a:solidFill>
              <a:latin typeface="Arial"/>
              <a:cs typeface="Arial"/>
            </a:endParaRPr>
          </a:p>
          <a:p>
            <a:pPr marL="342900" lvl="1" indent="-342900" fontAlgn="auto">
              <a:spcAft>
                <a:spcPts val="0"/>
              </a:spcAft>
              <a:buClr>
                <a:schemeClr val="accent1"/>
              </a:buClr>
              <a:buFont typeface="Arial" pitchFamily="34" charset="0"/>
              <a:buChar char="•"/>
              <a:defRPr/>
            </a:pPr>
            <a:endParaRPr lang="en-US" sz="2400" dirty="0">
              <a:solidFill>
                <a:srgbClr val="FF0000"/>
              </a:solidFill>
              <a:latin typeface="Arial"/>
              <a:cs typeface="Arial"/>
            </a:endParaRPr>
          </a:p>
        </p:txBody>
      </p:sp>
      <p:sp>
        <p:nvSpPr>
          <p:cNvPr id="10" name="TextBox 14"/>
          <p:cNvSpPr txBox="1"/>
          <p:nvPr/>
        </p:nvSpPr>
        <p:spPr>
          <a:xfrm>
            <a:off x="3063176" y="5519914"/>
            <a:ext cx="3017648" cy="369332"/>
          </a:xfrm>
          <a:prstGeom prst="rect">
            <a:avLst/>
          </a:prstGeom>
          <a:noFill/>
        </p:spPr>
        <p:txBody>
          <a:bodyPr wrap="square" rtlCol="0">
            <a:spAutoFit/>
          </a:bodyPr>
          <a:lstStyle/>
          <a:p>
            <a:r>
              <a:rPr lang="en-US" dirty="0"/>
              <a:t>Input_scenario_setting.csv</a:t>
            </a:r>
            <a:endParaRPr lang="en-US" sz="1050" dirty="0"/>
          </a:p>
        </p:txBody>
      </p:sp>
      <p:pic>
        <p:nvPicPr>
          <p:cNvPr id="2" name="图片 1"/>
          <p:cNvPicPr>
            <a:picLocks noChangeAspect="1"/>
          </p:cNvPicPr>
          <p:nvPr/>
        </p:nvPicPr>
        <p:blipFill>
          <a:blip r:embed="rId2"/>
          <a:stretch>
            <a:fillRect/>
          </a:stretch>
        </p:blipFill>
        <p:spPr>
          <a:xfrm>
            <a:off x="305133" y="3319645"/>
            <a:ext cx="8449930" cy="2143763"/>
          </a:xfrm>
          <a:prstGeom prst="rect">
            <a:avLst/>
          </a:prstGeom>
        </p:spPr>
      </p:pic>
    </p:spTree>
    <p:extLst>
      <p:ext uri="{BB962C8B-B14F-4D97-AF65-F5344CB8AC3E}">
        <p14:creationId xmlns:p14="http://schemas.microsoft.com/office/powerpoint/2010/main" val="3778672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1295400"/>
          </a:xfrm>
        </p:spPr>
        <p:txBody>
          <a:bodyPr/>
          <a:lstStyle/>
          <a:p>
            <a:r>
              <a:rPr lang="en-US" sz="2400" dirty="0">
                <a:latin typeface="Arial"/>
                <a:cs typeface="Arial"/>
              </a:rPr>
              <a:t>Directly import important network attributes: Capacity, speed, number of lanes, etc.</a:t>
            </a:r>
          </a:p>
          <a:p>
            <a:r>
              <a:rPr lang="en-US" sz="2400" dirty="0">
                <a:latin typeface="Arial"/>
                <a:cs typeface="Arial"/>
              </a:rPr>
              <a:t>First Simulation Run:</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509" t="25529" r="7274" b="13179"/>
          <a:stretch/>
        </p:blipFill>
        <p:spPr bwMode="auto">
          <a:xfrm>
            <a:off x="545691" y="2993085"/>
            <a:ext cx="8052619" cy="3746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625780" y="3050052"/>
            <a:ext cx="3330844" cy="400110"/>
          </a:xfrm>
          <a:prstGeom prst="rect">
            <a:avLst/>
          </a:prstGeom>
          <a:solidFill>
            <a:schemeClr val="bg1"/>
          </a:solidFill>
        </p:spPr>
        <p:txBody>
          <a:bodyPr wrap="square" rtlCol="0">
            <a:spAutoFit/>
          </a:bodyPr>
          <a:lstStyle/>
          <a:p>
            <a:r>
              <a:rPr lang="en-US" sz="2000" dirty="0"/>
              <a:t>Wide-scale Gridlock (Red)</a:t>
            </a:r>
          </a:p>
        </p:txBody>
      </p:sp>
      <p:sp>
        <p:nvSpPr>
          <p:cNvPr id="5" name="Rectangle 4"/>
          <p:cNvSpPr/>
          <p:nvPr/>
        </p:nvSpPr>
        <p:spPr>
          <a:xfrm rot="360000">
            <a:off x="3050738" y="3065814"/>
            <a:ext cx="493251" cy="3657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bwMode="auto">
          <a:xfrm>
            <a:off x="196645" y="749761"/>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Converting from </a:t>
            </a:r>
            <a:r>
              <a:rPr lang="en-US" sz="2400" b="1" dirty="0" err="1">
                <a:latin typeface="Arial"/>
                <a:cs typeface="Arial"/>
              </a:rPr>
              <a:t>Macroscopioc</a:t>
            </a:r>
            <a:r>
              <a:rPr lang="en-US" sz="2400" b="1" dirty="0">
                <a:latin typeface="Arial"/>
                <a:cs typeface="Arial"/>
              </a:rPr>
              <a:t> Model to Mesoscopic Model</a:t>
            </a:r>
          </a:p>
        </p:txBody>
      </p:sp>
      <p:sp>
        <p:nvSpPr>
          <p:cNvPr id="6" name="灯片编号占位符 5"/>
          <p:cNvSpPr>
            <a:spLocks noGrp="1"/>
          </p:cNvSpPr>
          <p:nvPr>
            <p:ph type="sldNum" sz="quarter" idx="4"/>
          </p:nvPr>
        </p:nvSpPr>
        <p:spPr/>
        <p:txBody>
          <a:bodyPr/>
          <a:lstStyle/>
          <a:p>
            <a:fld id="{5ED9B224-F6ED-4B00-A163-C617FF633513}" type="slidenum">
              <a:rPr lang="en-US" altLang="en-US" sz="1400" smtClean="0"/>
              <a:pPr/>
              <a:t>73</a:t>
            </a:fld>
            <a:endParaRPr lang="en-US" altLang="en-US" sz="1400" dirty="0"/>
          </a:p>
        </p:txBody>
      </p:sp>
      <p:sp>
        <p:nvSpPr>
          <p:cNvPr id="9"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Tree>
    <p:extLst>
      <p:ext uri="{BB962C8B-B14F-4D97-AF65-F5344CB8AC3E}">
        <p14:creationId xmlns:p14="http://schemas.microsoft.com/office/powerpoint/2010/main" val="101096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529" y="1618274"/>
            <a:ext cx="8229600" cy="926024"/>
          </a:xfrm>
        </p:spPr>
        <p:txBody>
          <a:bodyPr/>
          <a:lstStyle/>
          <a:p>
            <a:r>
              <a:rPr lang="en-US" sz="2400" dirty="0">
                <a:latin typeface="Arial"/>
                <a:cs typeface="Arial"/>
              </a:rPr>
              <a:t>Increased ramp outflow capacity</a:t>
            </a:r>
          </a:p>
          <a:p>
            <a:pPr marL="0" indent="0">
              <a:buNone/>
            </a:pPr>
            <a:r>
              <a:rPr lang="en-US" sz="2400" dirty="0">
                <a:latin typeface="Arial"/>
                <a:cs typeface="Arial"/>
              </a:rPr>
              <a:t>    - Still experiencing significant queuing</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529" t="26583" r="6909" b="9995"/>
          <a:stretch/>
        </p:blipFill>
        <p:spPr bwMode="auto">
          <a:xfrm>
            <a:off x="507525" y="2674676"/>
            <a:ext cx="8130918" cy="384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txBox="1">
            <a:spLocks/>
          </p:cNvSpPr>
          <p:nvPr/>
        </p:nvSpPr>
        <p:spPr bwMode="auto">
          <a:xfrm>
            <a:off x="273332" y="780757"/>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Second Attempt</a:t>
            </a:r>
          </a:p>
        </p:txBody>
      </p:sp>
      <p:sp>
        <p:nvSpPr>
          <p:cNvPr id="11" name="灯片编号占位符 10"/>
          <p:cNvSpPr>
            <a:spLocks noGrp="1"/>
          </p:cNvSpPr>
          <p:nvPr>
            <p:ph type="sldNum" sz="quarter" idx="4"/>
          </p:nvPr>
        </p:nvSpPr>
        <p:spPr/>
        <p:txBody>
          <a:bodyPr/>
          <a:lstStyle/>
          <a:p>
            <a:fld id="{5ED9B224-F6ED-4B00-A163-C617FF633513}" type="slidenum">
              <a:rPr lang="en-US" altLang="en-US" sz="1400"/>
              <a:pPr/>
              <a:t>74</a:t>
            </a:fld>
            <a:endParaRPr lang="en-US" altLang="en-US" sz="1400" dirty="0"/>
          </a:p>
        </p:txBody>
      </p:sp>
      <p:sp>
        <p:nvSpPr>
          <p:cNvPr id="7"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Tree>
    <p:extLst>
      <p:ext uri="{BB962C8B-B14F-4D97-AF65-F5344CB8AC3E}">
        <p14:creationId xmlns:p14="http://schemas.microsoft.com/office/powerpoint/2010/main" val="2823668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529" t="26583" r="6909" b="9995"/>
          <a:stretch/>
        </p:blipFill>
        <p:spPr bwMode="auto">
          <a:xfrm>
            <a:off x="273332" y="2082466"/>
            <a:ext cx="8256675" cy="3899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bwMode="auto">
          <a:xfrm>
            <a:off x="273332" y="780757"/>
            <a:ext cx="8697986"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Inflow/Storage Capacity?</a:t>
            </a:r>
          </a:p>
        </p:txBody>
      </p:sp>
      <p:sp>
        <p:nvSpPr>
          <p:cNvPr id="10" name="灯片编号占位符 9"/>
          <p:cNvSpPr>
            <a:spLocks noGrp="1"/>
          </p:cNvSpPr>
          <p:nvPr>
            <p:ph type="sldNum" sz="quarter" idx="4"/>
          </p:nvPr>
        </p:nvSpPr>
        <p:spPr/>
        <p:txBody>
          <a:bodyPr/>
          <a:lstStyle/>
          <a:p>
            <a:fld id="{5ED9B224-F6ED-4B00-A163-C617FF633513}" type="slidenum">
              <a:rPr lang="en-US" altLang="en-US" sz="1400"/>
              <a:pPr/>
              <a:t>75</a:t>
            </a:fld>
            <a:endParaRPr lang="en-US" altLang="en-US" sz="1400" dirty="0"/>
          </a:p>
        </p:txBody>
      </p:sp>
      <p:sp>
        <p:nvSpPr>
          <p:cNvPr id="12"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Tree>
    <p:extLst>
      <p:ext uri="{BB962C8B-B14F-4D97-AF65-F5344CB8AC3E}">
        <p14:creationId xmlns:p14="http://schemas.microsoft.com/office/powerpoint/2010/main" val="34760545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461074" y="1621748"/>
            <a:ext cx="8221851" cy="2247900"/>
          </a:xfrm>
        </p:spPr>
        <p:txBody>
          <a:bodyPr/>
          <a:lstStyle/>
          <a:p>
            <a:r>
              <a:rPr lang="en-US" sz="2400" dirty="0">
                <a:latin typeface="Arial"/>
                <a:cs typeface="Arial"/>
              </a:rPr>
              <a:t>Two-lane ramp, coded with one lane</a:t>
            </a:r>
          </a:p>
          <a:p>
            <a:pPr marL="0" lvl="1" indent="0">
              <a:buNone/>
            </a:pPr>
            <a:r>
              <a:rPr lang="en-US" sz="2400" dirty="0">
                <a:latin typeface="Arial"/>
                <a:cs typeface="Arial"/>
              </a:rPr>
              <a:t>    - Reasonable outflow capacity</a:t>
            </a:r>
          </a:p>
          <a:p>
            <a:pPr marL="0" indent="0">
              <a:buNone/>
            </a:pPr>
            <a:r>
              <a:rPr lang="en-US" altLang="zh-CN" sz="2400" dirty="0">
                <a:latin typeface="Arial"/>
                <a:cs typeface="Arial"/>
              </a:rPr>
              <a:t>    - Potential issues</a:t>
            </a:r>
          </a:p>
          <a:p>
            <a:pPr marL="342900" lvl="1" indent="-342900">
              <a:buFont typeface="Arial" pitchFamily="34" charset="0"/>
              <a:buChar char="•"/>
            </a:pPr>
            <a:r>
              <a:rPr lang="en-US" altLang="zh-CN" sz="2400" dirty="0">
                <a:latin typeface="Arial"/>
                <a:cs typeface="Arial"/>
              </a:rPr>
              <a:t>Underestimated inflow capacity</a:t>
            </a:r>
          </a:p>
          <a:p>
            <a:pPr marL="0" lvl="1" indent="0">
              <a:buNone/>
            </a:pPr>
            <a:r>
              <a:rPr lang="en-US" altLang="zh-CN" sz="2400" dirty="0">
                <a:latin typeface="Arial"/>
                <a:cs typeface="Arial"/>
              </a:rPr>
              <a:t>    - Underestimated storage capacity</a:t>
            </a:r>
          </a:p>
          <a:p>
            <a:pPr lvl="1"/>
            <a:endParaRPr lang="en-US" sz="2400" dirty="0"/>
          </a:p>
        </p:txBody>
      </p:sp>
      <p:pic>
        <p:nvPicPr>
          <p:cNvPr id="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942" t="19947" r="31584" b="6416"/>
          <a:stretch/>
        </p:blipFill>
        <p:spPr>
          <a:xfrm rot="5400000">
            <a:off x="3301785" y="1599799"/>
            <a:ext cx="2540430" cy="7265633"/>
          </a:xfrm>
          <a:prstGeom prst="rect">
            <a:avLst/>
          </a:prstGeom>
        </p:spPr>
      </p:pic>
      <p:sp>
        <p:nvSpPr>
          <p:cNvPr id="10" name="Title 1"/>
          <p:cNvSpPr txBox="1">
            <a:spLocks/>
          </p:cNvSpPr>
          <p:nvPr/>
        </p:nvSpPr>
        <p:spPr bwMode="auto">
          <a:xfrm>
            <a:off x="273332" y="780757"/>
            <a:ext cx="5833000"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Geometry Details</a:t>
            </a:r>
          </a:p>
        </p:txBody>
      </p:sp>
      <p:sp>
        <p:nvSpPr>
          <p:cNvPr id="4" name="灯片编号占位符 3"/>
          <p:cNvSpPr>
            <a:spLocks noGrp="1"/>
          </p:cNvSpPr>
          <p:nvPr>
            <p:ph type="sldNum" sz="quarter" idx="12"/>
          </p:nvPr>
        </p:nvSpPr>
        <p:spPr/>
        <p:txBody>
          <a:bodyPr/>
          <a:lstStyle/>
          <a:p>
            <a:fld id="{7B018F59-5E9B-4438-A708-5911B454C624}" type="slidenum">
              <a:rPr lang="en-US" sz="1400"/>
              <a:pPr/>
              <a:t>76</a:t>
            </a:fld>
            <a:endParaRPr lang="en-US" sz="1400" dirty="0"/>
          </a:p>
        </p:txBody>
      </p:sp>
      <p:sp>
        <p:nvSpPr>
          <p:cNvPr id="11"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Tree>
    <p:extLst>
      <p:ext uri="{BB962C8B-B14F-4D97-AF65-F5344CB8AC3E}">
        <p14:creationId xmlns:p14="http://schemas.microsoft.com/office/powerpoint/2010/main" val="3637158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extLst>
              <p:ext uri="{D42A27DB-BD31-4B8C-83A1-F6EECF244321}">
                <p14:modId xmlns:p14="http://schemas.microsoft.com/office/powerpoint/2010/main" val="1114899176"/>
              </p:ext>
            </p:extLst>
          </p:nvPr>
        </p:nvGraphicFramePr>
        <p:xfrm>
          <a:off x="457200" y="1646929"/>
          <a:ext cx="8229600"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p:cNvSpPr txBox="1">
            <a:spLocks/>
          </p:cNvSpPr>
          <p:nvPr/>
        </p:nvSpPr>
        <p:spPr bwMode="auto">
          <a:xfrm>
            <a:off x="273332" y="780757"/>
            <a:ext cx="5833000"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Traffic Flow Model Sensitivity</a:t>
            </a:r>
          </a:p>
        </p:txBody>
      </p:sp>
      <p:sp>
        <p:nvSpPr>
          <p:cNvPr id="6" name="灯片编号占位符 5"/>
          <p:cNvSpPr>
            <a:spLocks noGrp="1"/>
          </p:cNvSpPr>
          <p:nvPr>
            <p:ph type="sldNum" sz="quarter" idx="4"/>
          </p:nvPr>
        </p:nvSpPr>
        <p:spPr/>
        <p:txBody>
          <a:bodyPr/>
          <a:lstStyle/>
          <a:p>
            <a:fld id="{5ED9B224-F6ED-4B00-A163-C617FF633513}" type="slidenum">
              <a:rPr lang="en-US" altLang="en-US" sz="1400"/>
              <a:pPr/>
              <a:t>77</a:t>
            </a:fld>
            <a:endParaRPr lang="en-US" altLang="en-US" sz="1400" dirty="0"/>
          </a:p>
        </p:txBody>
      </p:sp>
      <p:sp>
        <p:nvSpPr>
          <p:cNvPr id="7"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Tree>
    <p:extLst>
      <p:ext uri="{BB962C8B-B14F-4D97-AF65-F5344CB8AC3E}">
        <p14:creationId xmlns:p14="http://schemas.microsoft.com/office/powerpoint/2010/main" val="2887925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20511"/>
            <a:ext cx="8469824" cy="747838"/>
          </a:xfrm>
        </p:spPr>
        <p:txBody>
          <a:bodyPr/>
          <a:lstStyle/>
          <a:p>
            <a:r>
              <a:rPr lang="en-US" sz="2400" dirty="0">
                <a:latin typeface="Arial"/>
                <a:cs typeface="Arial"/>
              </a:rPr>
              <a:t>Reset outflow capacity, adjusted inflow &amp; storage capacity</a:t>
            </a:r>
          </a:p>
        </p:txBody>
      </p:sp>
      <p:pic>
        <p:nvPicPr>
          <p:cNvPr id="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666" t="26294" r="7498" b="10702"/>
          <a:stretch/>
        </p:blipFill>
        <p:spPr bwMode="auto">
          <a:xfrm>
            <a:off x="457200" y="2368349"/>
            <a:ext cx="8229600" cy="3900961"/>
          </a:xfrm>
          <a:prstGeom prst="rect">
            <a:avLst/>
          </a:prstGeom>
          <a:solidFill>
            <a:schemeClr val="bg1"/>
          </a:solidFill>
          <a:ln>
            <a:noFill/>
          </a:ln>
        </p:spPr>
      </p:pic>
      <p:sp>
        <p:nvSpPr>
          <p:cNvPr id="6" name="Title 1"/>
          <p:cNvSpPr txBox="1">
            <a:spLocks/>
          </p:cNvSpPr>
          <p:nvPr/>
        </p:nvSpPr>
        <p:spPr bwMode="auto">
          <a:xfrm>
            <a:off x="273332" y="780757"/>
            <a:ext cx="5833000"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Third Attempt</a:t>
            </a:r>
          </a:p>
        </p:txBody>
      </p:sp>
      <p:sp>
        <p:nvSpPr>
          <p:cNvPr id="7" name="灯片编号占位符 6"/>
          <p:cNvSpPr>
            <a:spLocks noGrp="1"/>
          </p:cNvSpPr>
          <p:nvPr>
            <p:ph type="sldNum" sz="quarter" idx="4"/>
          </p:nvPr>
        </p:nvSpPr>
        <p:spPr/>
        <p:txBody>
          <a:bodyPr/>
          <a:lstStyle/>
          <a:p>
            <a:fld id="{5ED9B224-F6ED-4B00-A163-C617FF633513}" type="slidenum">
              <a:rPr lang="en-US" altLang="en-US" sz="1400"/>
              <a:pPr/>
              <a:t>78</a:t>
            </a:fld>
            <a:endParaRPr lang="en-US" altLang="en-US" sz="1400" dirty="0"/>
          </a:p>
        </p:txBody>
      </p:sp>
      <p:sp>
        <p:nvSpPr>
          <p:cNvPr id="8"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Tree>
    <p:extLst>
      <p:ext uri="{BB962C8B-B14F-4D97-AF65-F5344CB8AC3E}">
        <p14:creationId xmlns:p14="http://schemas.microsoft.com/office/powerpoint/2010/main" val="2098922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30150"/>
            <a:ext cx="8229600" cy="926024"/>
          </a:xfrm>
        </p:spPr>
        <p:txBody>
          <a:bodyPr/>
          <a:lstStyle/>
          <a:p>
            <a:r>
              <a:rPr lang="en-US" sz="2400" dirty="0">
                <a:latin typeface="Arial"/>
                <a:cs typeface="Arial"/>
              </a:rPr>
              <a:t>Combination of adjusting outflow and storage capacity appears more reasonable</a:t>
            </a:r>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577" t="27839" r="8416" b="10832"/>
          <a:stretch/>
        </p:blipFill>
        <p:spPr bwMode="auto">
          <a:xfrm>
            <a:off x="457200" y="2710917"/>
            <a:ext cx="8229600" cy="384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bwMode="auto">
          <a:xfrm>
            <a:off x="-1"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altLang="zh-CN" sz="3200" b="1" dirty="0">
                <a:latin typeface="Arial"/>
                <a:cs typeface="Arial"/>
              </a:rPr>
              <a:t>4.2 Clackamas Network Modeling(Calibration)</a:t>
            </a:r>
          </a:p>
        </p:txBody>
      </p:sp>
      <p:sp>
        <p:nvSpPr>
          <p:cNvPr id="6" name="Title 1"/>
          <p:cNvSpPr txBox="1">
            <a:spLocks/>
          </p:cNvSpPr>
          <p:nvPr/>
        </p:nvSpPr>
        <p:spPr bwMode="auto">
          <a:xfrm>
            <a:off x="273332" y="780757"/>
            <a:ext cx="5833000"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Combined Modifications</a:t>
            </a:r>
          </a:p>
        </p:txBody>
      </p:sp>
      <p:sp>
        <p:nvSpPr>
          <p:cNvPr id="7" name="灯片编号占位符 6"/>
          <p:cNvSpPr>
            <a:spLocks noGrp="1"/>
          </p:cNvSpPr>
          <p:nvPr>
            <p:ph type="sldNum" sz="quarter" idx="4"/>
          </p:nvPr>
        </p:nvSpPr>
        <p:spPr/>
        <p:txBody>
          <a:bodyPr/>
          <a:lstStyle/>
          <a:p>
            <a:fld id="{5ED9B224-F6ED-4B00-A163-C617FF633513}" type="slidenum">
              <a:rPr lang="en-US" altLang="en-US" sz="1400"/>
              <a:pPr/>
              <a:t>79</a:t>
            </a:fld>
            <a:endParaRPr lang="en-US" altLang="en-US" sz="1400" dirty="0"/>
          </a:p>
        </p:txBody>
      </p:sp>
    </p:spTree>
    <p:extLst>
      <p:ext uri="{BB962C8B-B14F-4D97-AF65-F5344CB8AC3E}">
        <p14:creationId xmlns:p14="http://schemas.microsoft.com/office/powerpoint/2010/main" val="4140174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b="1" dirty="0"/>
              <a:t>1.0 Traffic Flow Theoretical Foundation: LWR Equations</a:t>
            </a:r>
          </a:p>
        </p:txBody>
      </p:sp>
      <p:sp>
        <p:nvSpPr>
          <p:cNvPr id="2052" name="Rectangle 3"/>
          <p:cNvSpPr>
            <a:spLocks noGrp="1" noChangeArrowheads="1"/>
          </p:cNvSpPr>
          <p:nvPr>
            <p:ph type="body" idx="1"/>
          </p:nvPr>
        </p:nvSpPr>
        <p:spPr/>
        <p:txBody>
          <a:bodyPr>
            <a:normAutofit lnSpcReduction="10000"/>
          </a:bodyPr>
          <a:lstStyle/>
          <a:p>
            <a:pPr eaLnBrk="1" hangingPunct="1"/>
            <a:r>
              <a:rPr lang="en-US"/>
              <a:t>Hyperbolic system of conservation laws</a:t>
            </a:r>
          </a:p>
          <a:p>
            <a:pPr eaLnBrk="1" hangingPunct="1">
              <a:buFont typeface="Wingdings" pitchFamily="2" charset="2"/>
              <a:buNone/>
            </a:pPr>
            <a:r>
              <a:rPr lang="en-US"/>
              <a:t>		</a:t>
            </a:r>
          </a:p>
          <a:p>
            <a:pPr lvl="1" eaLnBrk="1" hangingPunct="1">
              <a:buFont typeface="Wingdings" pitchFamily="2" charset="2"/>
              <a:buNone/>
            </a:pPr>
            <a:r>
              <a:rPr lang="en-US"/>
              <a:t>	</a:t>
            </a:r>
          </a:p>
          <a:p>
            <a:pPr lvl="1" eaLnBrk="1" hangingPunct="1">
              <a:buFont typeface="Wingdings" pitchFamily="2" charset="2"/>
              <a:buNone/>
            </a:pPr>
            <a:r>
              <a:rPr lang="en-US"/>
              <a:t>	where q, k are flow and density, respectively, and g(·)  is the net vehicle generation rate.</a:t>
            </a:r>
          </a:p>
          <a:p>
            <a:pPr eaLnBrk="1" hangingPunct="1"/>
            <a:r>
              <a:rPr lang="en-US"/>
              <a:t>Traffic flow model </a:t>
            </a:r>
          </a:p>
          <a:p>
            <a:pPr lvl="1" eaLnBrk="1" hangingPunct="1"/>
            <a:r>
              <a:rPr lang="en-US"/>
              <a:t>Speed (or flow) of traffic is a function of density only</a:t>
            </a:r>
          </a:p>
          <a:p>
            <a:pPr lvl="1" eaLnBrk="1" hangingPunct="1"/>
            <a:r>
              <a:rPr lang="en-US"/>
              <a:t>E.g. Greenshields model: V = V</a:t>
            </a:r>
            <a:r>
              <a:rPr lang="en-US" baseline="-25000"/>
              <a:t>free</a:t>
            </a:r>
            <a:r>
              <a:rPr lang="en-US"/>
              <a:t> (1 – k/K</a:t>
            </a:r>
            <a:r>
              <a:rPr lang="en-US" baseline="-25000"/>
              <a:t>jam</a:t>
            </a:r>
            <a:r>
              <a:rPr lang="en-US"/>
              <a:t>)</a:t>
            </a:r>
          </a:p>
          <a:p>
            <a:pPr lvl="1" eaLnBrk="1" hangingPunct="1"/>
            <a:endParaRPr lang="en-US"/>
          </a:p>
        </p:txBody>
      </p:sp>
      <p:sp>
        <p:nvSpPr>
          <p:cNvPr id="2053" name="Rectangle 5"/>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0" name="Object 4"/>
          <p:cNvGraphicFramePr>
            <a:graphicFrameLocks noChangeAspect="1"/>
          </p:cNvGraphicFramePr>
          <p:nvPr>
            <p:extLst>
              <p:ext uri="{D42A27DB-BD31-4B8C-83A1-F6EECF244321}">
                <p14:modId xmlns:p14="http://schemas.microsoft.com/office/powerpoint/2010/main" val="3290542665"/>
              </p:ext>
            </p:extLst>
          </p:nvPr>
        </p:nvGraphicFramePr>
        <p:xfrm>
          <a:off x="1295400" y="1967708"/>
          <a:ext cx="2514600" cy="920750"/>
        </p:xfrm>
        <a:graphic>
          <a:graphicData uri="http://schemas.openxmlformats.org/presentationml/2006/ole">
            <mc:AlternateContent xmlns:mc="http://schemas.openxmlformats.org/markup-compatibility/2006">
              <mc:Choice xmlns:v="urn:schemas-microsoft-com:vml" Requires="v">
                <p:oleObj name="Equation" r:id="rId3" imgW="1066337" imgH="393529" progId="Equation.3">
                  <p:embed/>
                </p:oleObj>
              </mc:Choice>
              <mc:Fallback>
                <p:oleObj name="Equation" r:id="rId3" imgW="1066337" imgH="39352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67708"/>
                        <a:ext cx="251460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8</a:t>
            </a:fld>
            <a:endParaRPr lang="en-US"/>
          </a:p>
        </p:txBody>
      </p:sp>
    </p:spTree>
    <p:extLst>
      <p:ext uri="{BB962C8B-B14F-4D97-AF65-F5344CB8AC3E}">
        <p14:creationId xmlns:p14="http://schemas.microsoft.com/office/powerpoint/2010/main" val="1975981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631436"/>
            <a:ext cx="8229600" cy="3762214"/>
          </a:xfrm>
        </p:spPr>
        <p:txBody>
          <a:bodyPr>
            <a:normAutofit/>
          </a:bodyPr>
          <a:lstStyle/>
          <a:p>
            <a:r>
              <a:rPr lang="en-US" sz="2400" dirty="0">
                <a:latin typeface="Arial"/>
                <a:cs typeface="Arial"/>
              </a:rPr>
              <a:t>Macroscopic capacity may not be appropriate for mesoscopic capacity constraints</a:t>
            </a:r>
          </a:p>
          <a:p>
            <a:r>
              <a:rPr lang="en-US" sz="2400" dirty="0">
                <a:latin typeface="Arial"/>
                <a:cs typeface="Arial"/>
              </a:rPr>
              <a:t>Understand the traffic flow model</a:t>
            </a:r>
          </a:p>
          <a:p>
            <a:pPr lvl="1"/>
            <a:r>
              <a:rPr lang="en-US" sz="2400" dirty="0">
                <a:latin typeface="Arial" panose="020B0604020202020204" pitchFamily="34" charset="0"/>
                <a:cs typeface="Arial" panose="020B0604020202020204" pitchFamily="34" charset="0"/>
              </a:rPr>
              <a:t>Understand limitations, special cases</a:t>
            </a:r>
          </a:p>
          <a:p>
            <a:r>
              <a:rPr lang="en-US" sz="2400" dirty="0">
                <a:latin typeface="Arial"/>
                <a:cs typeface="Arial"/>
              </a:rPr>
              <a:t>Adjust capacity before OD demand, path flow</a:t>
            </a:r>
          </a:p>
          <a:p>
            <a:r>
              <a:rPr lang="en-US" sz="2400" dirty="0">
                <a:latin typeface="Arial"/>
                <a:cs typeface="Arial"/>
              </a:rPr>
              <a:t>Start with fewer capacity constraints to remove possible unrealistic bottlenecks</a:t>
            </a:r>
          </a:p>
          <a:p>
            <a:pPr lvl="1"/>
            <a:r>
              <a:rPr lang="en-US" sz="2400" dirty="0">
                <a:latin typeface="Arial" panose="020B0604020202020204" pitchFamily="34" charset="0"/>
                <a:cs typeface="Arial" panose="020B0604020202020204" pitchFamily="34" charset="0"/>
              </a:rPr>
              <a:t>Point queue → Spatial queue → Shock wave → Speed-density relationships</a:t>
            </a: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p:txBody>
      </p:sp>
      <p:sp>
        <p:nvSpPr>
          <p:cNvPr id="4" name="Title 1"/>
          <p:cNvSpPr txBox="1">
            <a:spLocks/>
          </p:cNvSpPr>
          <p:nvPr/>
        </p:nvSpPr>
        <p:spPr bwMode="auto">
          <a:xfrm>
            <a:off x="0" y="39968"/>
            <a:ext cx="9136063" cy="9519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4.2 Clackamas Network Modeling(Calibration)</a:t>
            </a:r>
          </a:p>
        </p:txBody>
      </p:sp>
      <p:sp>
        <p:nvSpPr>
          <p:cNvPr id="6" name="Title 1"/>
          <p:cNvSpPr txBox="1">
            <a:spLocks/>
          </p:cNvSpPr>
          <p:nvPr/>
        </p:nvSpPr>
        <p:spPr bwMode="auto">
          <a:xfrm>
            <a:off x="273332" y="780757"/>
            <a:ext cx="5833000" cy="846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Recommended Diagnostic Procedures</a:t>
            </a:r>
          </a:p>
        </p:txBody>
      </p:sp>
      <p:sp>
        <p:nvSpPr>
          <p:cNvPr id="7" name="灯片编号占位符 6"/>
          <p:cNvSpPr>
            <a:spLocks noGrp="1"/>
          </p:cNvSpPr>
          <p:nvPr>
            <p:ph type="sldNum" sz="quarter" idx="4"/>
          </p:nvPr>
        </p:nvSpPr>
        <p:spPr/>
        <p:txBody>
          <a:bodyPr/>
          <a:lstStyle/>
          <a:p>
            <a:fld id="{5ED9B224-F6ED-4B00-A163-C617FF633513}" type="slidenum">
              <a:rPr lang="en-US" altLang="en-US" sz="1400"/>
              <a:pPr/>
              <a:t>80</a:t>
            </a:fld>
            <a:endParaRPr lang="en-US" altLang="en-US" sz="1400" dirty="0"/>
          </a:p>
        </p:txBody>
      </p:sp>
    </p:spTree>
    <p:extLst>
      <p:ext uri="{BB962C8B-B14F-4D97-AF65-F5344CB8AC3E}">
        <p14:creationId xmlns:p14="http://schemas.microsoft.com/office/powerpoint/2010/main" val="3592031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48" y="30997"/>
            <a:ext cx="4107051" cy="1143000"/>
          </a:xfrm>
        </p:spPr>
        <p:txBody>
          <a:bodyPr>
            <a:normAutofit/>
          </a:bodyPr>
          <a:lstStyle/>
          <a:p>
            <a:pPr algn="l"/>
            <a:r>
              <a:rPr lang="en-US" sz="3600" b="1" dirty="0">
                <a:latin typeface="Arial"/>
                <a:cs typeface="Arial"/>
              </a:rPr>
              <a:t>Outline</a:t>
            </a:r>
          </a:p>
        </p:txBody>
      </p:sp>
      <p:sp>
        <p:nvSpPr>
          <p:cNvPr id="4" name="Content Placeholder 3"/>
          <p:cNvSpPr>
            <a:spLocks noGrp="1"/>
          </p:cNvSpPr>
          <p:nvPr>
            <p:ph sz="quarter" idx="1"/>
          </p:nvPr>
        </p:nvSpPr>
        <p:spPr>
          <a:xfrm>
            <a:off x="449450" y="1600199"/>
            <a:ext cx="8547307" cy="3838575"/>
          </a:xfrm>
        </p:spPr>
        <p:txBody>
          <a:bodyPr/>
          <a:lstStyle/>
          <a:p>
            <a:pPr marL="0" indent="0">
              <a:lnSpc>
                <a:spcPct val="150000"/>
              </a:lnSpc>
              <a:buNone/>
            </a:pPr>
            <a:endParaRPr lang="en-US" sz="2800" dirty="0">
              <a:latin typeface="Arial"/>
              <a:cs typeface="Arial"/>
            </a:endParaRPr>
          </a:p>
          <a:p>
            <a:pPr marL="0" indent="0">
              <a:lnSpc>
                <a:spcPct val="150000"/>
              </a:lnSpc>
              <a:buNone/>
            </a:pPr>
            <a:r>
              <a:rPr lang="en-US" sz="2800" dirty="0">
                <a:latin typeface="Arial"/>
                <a:cs typeface="Arial"/>
              </a:rPr>
              <a:t>Module 5: Traffic Flow Theory</a:t>
            </a:r>
            <a:endParaRPr lang="en-US" altLang="zh-CN" sz="2800" dirty="0">
              <a:latin typeface="Arial"/>
              <a:cs typeface="Arial"/>
            </a:endParaRPr>
          </a:p>
          <a:p>
            <a:pPr marL="0" indent="0">
              <a:lnSpc>
                <a:spcPct val="150000"/>
              </a:lnSpc>
              <a:buNone/>
            </a:pPr>
            <a:r>
              <a:rPr lang="en-US" altLang="zh-CN" sz="2800" dirty="0">
                <a:latin typeface="Arial"/>
                <a:cs typeface="Arial"/>
              </a:rPr>
              <a:t>Module 6: </a:t>
            </a:r>
            <a:r>
              <a:rPr lang="en-US" sz="2800" dirty="0">
                <a:latin typeface="Arial"/>
                <a:cs typeface="Arial"/>
              </a:rPr>
              <a:t>OD Matrix Estimation</a:t>
            </a:r>
          </a:p>
          <a:p>
            <a:pPr marL="0" indent="0">
              <a:lnSpc>
                <a:spcPct val="150000"/>
              </a:lnSpc>
              <a:buNone/>
            </a:pPr>
            <a:r>
              <a:rPr lang="en-US" altLang="zh-CN" sz="2800" dirty="0">
                <a:latin typeface="Arial"/>
                <a:cs typeface="Arial"/>
              </a:rPr>
              <a:t>Module 7: Signalized Intersections Modeling</a:t>
            </a:r>
          </a:p>
          <a:p>
            <a:pPr marL="0" indent="0">
              <a:lnSpc>
                <a:spcPct val="150000"/>
              </a:lnSpc>
              <a:buNone/>
            </a:pPr>
            <a:r>
              <a:rPr lang="en-US" altLang="zh-CN" sz="2800" dirty="0">
                <a:latin typeface="Arial"/>
                <a:cs typeface="Arial"/>
              </a:rPr>
              <a:t>Module 8: VRP code</a:t>
            </a:r>
          </a:p>
        </p:txBody>
      </p:sp>
      <p:sp>
        <p:nvSpPr>
          <p:cNvPr id="5"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81</a:t>
            </a:fld>
            <a:endParaRPr lang="en-US" altLang="en-US" sz="1400" dirty="0">
              <a:cs typeface="Arial" pitchFamily="34" charset="0"/>
            </a:endParaRPr>
          </a:p>
        </p:txBody>
      </p:sp>
    </p:spTree>
    <p:extLst>
      <p:ext uri="{BB962C8B-B14F-4D97-AF65-F5344CB8AC3E}">
        <p14:creationId xmlns:p14="http://schemas.microsoft.com/office/powerpoint/2010/main" val="30172082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25"/>
            <a:ext cx="8157930" cy="1143000"/>
          </a:xfrm>
        </p:spPr>
        <p:txBody>
          <a:bodyPr/>
          <a:lstStyle/>
          <a:p>
            <a:pPr algn="l"/>
            <a:endParaRPr lang="en-US" sz="4200" b="1" dirty="0">
              <a:latin typeface="Arial"/>
              <a:cs typeface="Arial"/>
            </a:endParaRPr>
          </a:p>
        </p:txBody>
      </p:sp>
      <p:sp>
        <p:nvSpPr>
          <p:cNvPr id="4" name="Content Placeholder 3"/>
          <p:cNvSpPr>
            <a:spLocks noGrp="1"/>
          </p:cNvSpPr>
          <p:nvPr>
            <p:ph sz="quarter" idx="1"/>
          </p:nvPr>
        </p:nvSpPr>
        <p:spPr>
          <a:xfrm>
            <a:off x="457200" y="1148225"/>
            <a:ext cx="8229600" cy="4525963"/>
          </a:xfrm>
        </p:spPr>
        <p:txBody>
          <a:bodyPr/>
          <a:lstStyle/>
          <a:p>
            <a:r>
              <a:rPr lang="en-US" dirty="0">
                <a:latin typeface="Arial"/>
                <a:cs typeface="Arial"/>
              </a:rPr>
              <a:t>Synchronized display in </a:t>
            </a:r>
            <a:r>
              <a:rPr lang="en-US" dirty="0" err="1">
                <a:latin typeface="Arial"/>
                <a:cs typeface="Arial"/>
              </a:rPr>
              <a:t>NeXTA</a:t>
            </a:r>
            <a:endParaRPr lang="en-US" dirty="0">
              <a:latin typeface="Arial"/>
              <a:cs typeface="Arial"/>
            </a:endParaRPr>
          </a:p>
        </p:txBody>
      </p:sp>
      <p:pic>
        <p:nvPicPr>
          <p:cNvPr id="119810" name="Picture 2" descr="https://lh5.googleusercontent.com/a6jxbFZreFGPdR--3stYJsY0pC8JMiLa27xglUquEtYVTgAJdyz0dyVUJgMLrhgEnIwqOdJ6IWpL3dG1GWKfCcg0DnljHpaosw5HP8dzH_2_UzjGkD-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40255"/>
            <a:ext cx="8229600" cy="438590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82</a:t>
            </a:fld>
            <a:endParaRPr lang="en-US" altLang="en-US" sz="1400" dirty="0">
              <a:cs typeface="Arial" pitchFamily="34" charset="0"/>
            </a:endParaRPr>
          </a:p>
        </p:txBody>
      </p:sp>
    </p:spTree>
    <p:extLst>
      <p:ext uri="{BB962C8B-B14F-4D97-AF65-F5344CB8AC3E}">
        <p14:creationId xmlns:p14="http://schemas.microsoft.com/office/powerpoint/2010/main" val="767736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Vehicle Analysis Dialog</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83</a:t>
            </a:fld>
            <a:endParaRPr lang="en-US" altLang="en-US" dirty="0"/>
          </a:p>
        </p:txBody>
      </p:sp>
      <p:sp>
        <p:nvSpPr>
          <p:cNvPr id="5" name="Rectangle 2"/>
          <p:cNvSpPr>
            <a:spLocks noChangeArrowheads="1"/>
          </p:cNvSpPr>
          <p:nvPr/>
        </p:nvSpPr>
        <p:spPr bwMode="auto">
          <a:xfrm>
            <a:off x="626534" y="1291696"/>
            <a:ext cx="124033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nvGraphicFramePr>
        <p:xfrm>
          <a:off x="626534" y="1291696"/>
          <a:ext cx="7890826" cy="4834467"/>
        </p:xfrm>
        <a:graphic>
          <a:graphicData uri="http://schemas.openxmlformats.org/presentationml/2006/ole">
            <mc:AlternateContent xmlns:mc="http://schemas.openxmlformats.org/markup-compatibility/2006">
              <mc:Choice xmlns:v="urn:schemas-microsoft-com:vml" Requires="v">
                <p:oleObj name="Visio" r:id="rId2" imgW="14506571" imgH="8892936" progId="Visio.Drawing.11">
                  <p:embed/>
                </p:oleObj>
              </mc:Choice>
              <mc:Fallback>
                <p:oleObj name="Visio" r:id="rId2" imgW="14506571" imgH="8892936" progId="Visio.Drawing.11">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4" y="1291696"/>
                        <a:ext cx="7890826" cy="4834467"/>
                      </a:xfrm>
                      <a:prstGeom prst="rect">
                        <a:avLst/>
                      </a:prstGeom>
                      <a:noFill/>
                    </p:spPr>
                  </p:pic>
                </p:oleObj>
              </mc:Fallback>
            </mc:AlternateContent>
          </a:graphicData>
        </a:graphic>
      </p:graphicFrame>
    </p:spTree>
    <p:extLst>
      <p:ext uri="{BB962C8B-B14F-4D97-AF65-F5344CB8AC3E}">
        <p14:creationId xmlns:p14="http://schemas.microsoft.com/office/powerpoint/2010/main" val="3170532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024" y="2130425"/>
            <a:ext cx="8337176" cy="1470025"/>
          </a:xfrm>
        </p:spPr>
        <p:txBody>
          <a:bodyPr/>
          <a:lstStyle/>
          <a:p>
            <a:r>
              <a:rPr lang="en-US" b="1" dirty="0">
                <a:latin typeface="Arial"/>
                <a:cs typeface="Arial"/>
              </a:rPr>
              <a:t>Module 3: Modeling Approach</a:t>
            </a:r>
          </a:p>
        </p:txBody>
      </p:sp>
      <p:sp>
        <p:nvSpPr>
          <p:cNvPr id="4" name="Slide Number Placeholder 7"/>
          <p:cNvSpPr txBox="1">
            <a:spLocks/>
          </p:cNvSpPr>
          <p:nvPr/>
        </p:nvSpPr>
        <p:spPr bwMode="auto">
          <a:xfrm>
            <a:off x="8475663" y="6483350"/>
            <a:ext cx="558800" cy="365125"/>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84</a:t>
            </a:fld>
            <a:endParaRPr lang="en-US" altLang="en-US" sz="1400" dirty="0">
              <a:cs typeface="Arial" pitchFamily="34" charset="0"/>
            </a:endParaRPr>
          </a:p>
        </p:txBody>
      </p:sp>
    </p:spTree>
    <p:extLst>
      <p:ext uri="{BB962C8B-B14F-4D97-AF65-F5344CB8AC3E}">
        <p14:creationId xmlns:p14="http://schemas.microsoft.com/office/powerpoint/2010/main" val="1731084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6862" y="999049"/>
            <a:ext cx="8458201" cy="1470025"/>
          </a:xfrm>
        </p:spPr>
        <p:txBody>
          <a:bodyPr>
            <a:normAutofit/>
          </a:bodyPr>
          <a:lstStyle/>
          <a:p>
            <a:r>
              <a:rPr lang="en-US" sz="3600" b="1" dirty="0">
                <a:latin typeface="Arial"/>
                <a:cs typeface="Arial"/>
              </a:rPr>
              <a:t>Module 5</a:t>
            </a:r>
            <a:br>
              <a:rPr lang="en-US" sz="3600" b="1" dirty="0">
                <a:latin typeface="Arial"/>
                <a:cs typeface="Arial"/>
              </a:rPr>
            </a:br>
            <a:r>
              <a:rPr lang="en-US" altLang="zh-CN" sz="3600" b="1" dirty="0">
                <a:latin typeface="Arial"/>
                <a:cs typeface="Arial"/>
              </a:rPr>
              <a:t> </a:t>
            </a:r>
            <a:r>
              <a:rPr lang="en-US" sz="3600" b="1" dirty="0">
                <a:latin typeface="Arial"/>
                <a:cs typeface="Arial"/>
              </a:rPr>
              <a:t>Traffic Flow Theory</a:t>
            </a:r>
          </a:p>
        </p:txBody>
      </p:sp>
      <p:sp>
        <p:nvSpPr>
          <p:cNvPr id="3" name="Subtitle 2"/>
          <p:cNvSpPr>
            <a:spLocks noGrp="1"/>
          </p:cNvSpPr>
          <p:nvPr>
            <p:ph type="subTitle" idx="1"/>
          </p:nvPr>
        </p:nvSpPr>
        <p:spPr>
          <a:xfrm>
            <a:off x="296862" y="3094244"/>
            <a:ext cx="7382387" cy="2651236"/>
          </a:xfrm>
        </p:spPr>
        <p:txBody>
          <a:bodyPr>
            <a:normAutofit fontScale="85000" lnSpcReduction="10000"/>
          </a:bodyPr>
          <a:lstStyle/>
          <a:p>
            <a:pPr algn="l"/>
            <a:r>
              <a:rPr lang="en-US" sz="2400" dirty="0">
                <a:solidFill>
                  <a:schemeClr val="tx1"/>
                </a:solidFill>
                <a:latin typeface="Arial"/>
                <a:cs typeface="Arial"/>
              </a:rPr>
              <a:t>5.1 Traffic Congestion Propagation: Understanding Theoretical Basics of Dynamic Traffic Network Assignment and Simulation</a:t>
            </a:r>
          </a:p>
          <a:p>
            <a:pPr algn="l"/>
            <a:r>
              <a:rPr lang="en-US" sz="2400" dirty="0">
                <a:solidFill>
                  <a:schemeClr val="tx1"/>
                </a:solidFill>
                <a:latin typeface="Arial"/>
                <a:cs typeface="Arial"/>
              </a:rPr>
              <a:t>Contributing Author: </a:t>
            </a:r>
            <a:r>
              <a:rPr lang="en-US" sz="2400" dirty="0" err="1">
                <a:solidFill>
                  <a:schemeClr val="tx1"/>
                </a:solidFill>
                <a:latin typeface="Arial"/>
                <a:cs typeface="Arial"/>
              </a:rPr>
              <a:t>Jiangtao</a:t>
            </a:r>
            <a:r>
              <a:rPr lang="en-US" sz="2400" dirty="0">
                <a:solidFill>
                  <a:schemeClr val="tx1"/>
                </a:solidFill>
                <a:latin typeface="Arial"/>
                <a:cs typeface="Arial"/>
              </a:rPr>
              <a:t> Liu </a:t>
            </a:r>
          </a:p>
          <a:p>
            <a:pPr algn="l"/>
            <a:r>
              <a:rPr lang="en-US" sz="2400" dirty="0">
                <a:solidFill>
                  <a:schemeClr val="tx1"/>
                </a:solidFill>
                <a:latin typeface="Arial"/>
                <a:cs typeface="Arial"/>
              </a:rPr>
              <a:t>https://scholar.google.com/citations?user=VLP4r4MAAAAJ&amp;hl=en</a:t>
            </a:r>
          </a:p>
          <a:p>
            <a:pPr algn="l"/>
            <a:endParaRPr lang="en-US" sz="2400" dirty="0">
              <a:solidFill>
                <a:schemeClr val="tx1"/>
              </a:solidFill>
              <a:latin typeface="Arial"/>
              <a:cs typeface="Arial"/>
            </a:endParaRPr>
          </a:p>
          <a:p>
            <a:pPr algn="l"/>
            <a:r>
              <a:rPr lang="en-US" altLang="zh-CN" sz="2400" dirty="0">
                <a:solidFill>
                  <a:schemeClr val="tx1"/>
                </a:solidFill>
                <a:latin typeface="Arial"/>
                <a:cs typeface="Arial"/>
              </a:rPr>
              <a:t>5.2 Understand Network Equilibrium Model: </a:t>
            </a:r>
            <a:r>
              <a:rPr lang="en-US" altLang="zh-CN" sz="2400" dirty="0" err="1">
                <a:solidFill>
                  <a:schemeClr val="tx1"/>
                </a:solidFill>
                <a:latin typeface="Arial"/>
                <a:cs typeface="Arial"/>
              </a:rPr>
              <a:t>Braess</a:t>
            </a:r>
            <a:r>
              <a:rPr lang="en-US" altLang="zh-CN" sz="2400" dirty="0">
                <a:solidFill>
                  <a:schemeClr val="tx1"/>
                </a:solidFill>
                <a:latin typeface="Arial"/>
                <a:cs typeface="Arial"/>
              </a:rPr>
              <a:t>’ Paradox</a:t>
            </a:r>
          </a:p>
          <a:p>
            <a:pPr algn="l"/>
            <a:r>
              <a:rPr lang="en-US" sz="2400" dirty="0">
                <a:solidFill>
                  <a:schemeClr val="tx1"/>
                </a:solidFill>
                <a:latin typeface="Arial"/>
                <a:cs typeface="Arial"/>
              </a:rPr>
              <a:t>Contributing Author: Tie Shi </a:t>
            </a:r>
          </a:p>
          <a:p>
            <a:pPr algn="l"/>
            <a:endParaRPr lang="en-US" altLang="zh-CN" sz="2400" dirty="0">
              <a:solidFill>
                <a:schemeClr val="tx1"/>
              </a:solidFill>
              <a:latin typeface="Arial"/>
              <a:cs typeface="Arial"/>
            </a:endParaRPr>
          </a:p>
          <a:p>
            <a:pPr algn="l"/>
            <a:endParaRPr lang="en-US" altLang="zh-CN" sz="2400" dirty="0">
              <a:solidFill>
                <a:schemeClr val="tx1"/>
              </a:solidFill>
              <a:latin typeface="Arial"/>
              <a:cs typeface="Arial"/>
            </a:endParaRPr>
          </a:p>
        </p:txBody>
      </p:sp>
      <p:sp>
        <p:nvSpPr>
          <p:cNvPr id="5" name="Slide Number Placeholder 7"/>
          <p:cNvSpPr>
            <a:spLocks noGrp="1"/>
          </p:cNvSpPr>
          <p:nvPr>
            <p:ph type="sldNum" sz="quarter" idx="10"/>
          </p:nvPr>
        </p:nvSpPr>
        <p:spPr bwMode="auto">
          <a:xfrm>
            <a:off x="8475663" y="6483350"/>
            <a:ext cx="5588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itchFamily="34" charset="0"/>
                <a:ea typeface="MS PGothic" pitchFamily="34" charset="-128"/>
              </a:defRPr>
            </a:lvl1pPr>
            <a:lvl2pPr marL="742950" indent="-285750">
              <a:defRPr sz="2400">
                <a:solidFill>
                  <a:schemeClr val="tx1"/>
                </a:solidFill>
                <a:latin typeface="Arial" pitchFamily="34" charset="0"/>
                <a:ea typeface="MS PGothic" pitchFamily="34" charset="-128"/>
              </a:defRPr>
            </a:lvl2pPr>
            <a:lvl3pPr marL="1143000" indent="-228600">
              <a:defRPr sz="2400">
                <a:solidFill>
                  <a:schemeClr val="tx1"/>
                </a:solidFill>
                <a:latin typeface="Arial" pitchFamily="34" charset="0"/>
                <a:ea typeface="MS PGothic" pitchFamily="34" charset="-128"/>
              </a:defRPr>
            </a:lvl3pPr>
            <a:lvl4pPr marL="1600200" indent="-228600">
              <a:defRPr sz="2400">
                <a:solidFill>
                  <a:schemeClr val="tx1"/>
                </a:solidFill>
                <a:latin typeface="Arial" pitchFamily="34" charset="0"/>
                <a:ea typeface="MS PGothic" pitchFamily="34" charset="-128"/>
              </a:defRPr>
            </a:lvl4pPr>
            <a:lvl5pPr marL="2057400" indent="-228600">
              <a:defRPr sz="2400">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MS PGothic" pitchFamily="34" charset="-128"/>
              </a:defRPr>
            </a:lvl9pPr>
          </a:lstStyle>
          <a:p>
            <a:fld id="{ED3327CF-B97F-469F-BDA3-85302B4C1D6F}" type="slidenum">
              <a:rPr lang="en-US" altLang="en-US" sz="1400">
                <a:cs typeface="Arial" pitchFamily="34" charset="0"/>
              </a:rPr>
              <a:pPr/>
              <a:t>85</a:t>
            </a:fld>
            <a:endParaRPr lang="en-US" altLang="en-US" sz="1400" dirty="0">
              <a:cs typeface="Arial" pitchFamily="34" charset="0"/>
            </a:endParaRPr>
          </a:p>
        </p:txBody>
      </p:sp>
      <p:pic>
        <p:nvPicPr>
          <p:cNvPr id="4" name="Picture 3"/>
          <p:cNvPicPr>
            <a:picLocks noChangeAspect="1"/>
          </p:cNvPicPr>
          <p:nvPr/>
        </p:nvPicPr>
        <p:blipFill>
          <a:blip r:embed="rId3"/>
          <a:stretch>
            <a:fillRect/>
          </a:stretch>
        </p:blipFill>
        <p:spPr>
          <a:xfrm>
            <a:off x="7851246" y="3246427"/>
            <a:ext cx="1581150" cy="1571625"/>
          </a:xfrm>
          <a:prstGeom prst="rect">
            <a:avLst/>
          </a:prstGeom>
        </p:spPr>
      </p:pic>
    </p:spTree>
    <p:extLst>
      <p:ext uri="{BB962C8B-B14F-4D97-AF65-F5344CB8AC3E}">
        <p14:creationId xmlns:p14="http://schemas.microsoft.com/office/powerpoint/2010/main" val="1457034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7" y="1220784"/>
            <a:ext cx="8262124" cy="846803"/>
          </a:xfrm>
        </p:spPr>
        <p:txBody>
          <a:bodyPr/>
          <a:lstStyle/>
          <a:p>
            <a:pPr algn="l" fontAlgn="auto">
              <a:spcAft>
                <a:spcPts val="0"/>
              </a:spcAft>
              <a:defRPr/>
            </a:pPr>
            <a:r>
              <a:rPr lang="en-US" sz="2400" b="1" dirty="0">
                <a:latin typeface="Arial"/>
                <a:cs typeface="Arial"/>
              </a:rPr>
              <a:t>Learning Objectives</a:t>
            </a:r>
          </a:p>
        </p:txBody>
      </p:sp>
      <p:sp>
        <p:nvSpPr>
          <p:cNvPr id="3" name="Content Placeholder 2"/>
          <p:cNvSpPr>
            <a:spLocks noGrp="1"/>
          </p:cNvSpPr>
          <p:nvPr>
            <p:ph idx="1"/>
          </p:nvPr>
        </p:nvSpPr>
        <p:spPr>
          <a:xfrm>
            <a:off x="105697" y="2018441"/>
            <a:ext cx="8664606" cy="2846002"/>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 (1) Understand major input and </a:t>
            </a:r>
          </a:p>
          <a:p>
            <a:pPr marL="0" lvl="1" indent="0" fontAlgn="auto">
              <a:spcAft>
                <a:spcPts val="0"/>
              </a:spcAft>
              <a:buClr>
                <a:schemeClr val="accent1"/>
              </a:buClr>
              <a:buNone/>
              <a:defRPr/>
            </a:pPr>
            <a:r>
              <a:rPr lang="en-US" sz="2400" dirty="0">
                <a:latin typeface="Arial"/>
                <a:cs typeface="Arial"/>
              </a:rPr>
              <a:t>     output data for a dynamic network </a:t>
            </a:r>
          </a:p>
          <a:p>
            <a:pPr marL="0" lvl="1" indent="0" fontAlgn="auto">
              <a:spcAft>
                <a:spcPts val="0"/>
              </a:spcAft>
              <a:buClr>
                <a:schemeClr val="accent1"/>
              </a:buClr>
              <a:buNone/>
              <a:defRPr/>
            </a:pPr>
            <a:r>
              <a:rPr lang="en-US" sz="2400" dirty="0">
                <a:latin typeface="Arial"/>
                <a:cs typeface="Arial"/>
              </a:rPr>
              <a:t>     loading program;</a:t>
            </a:r>
          </a:p>
          <a:p>
            <a:pPr marL="342900" lvl="1" indent="-342900" fontAlgn="auto">
              <a:spcAft>
                <a:spcPts val="0"/>
              </a:spcAft>
              <a:buClr>
                <a:schemeClr val="accent1"/>
              </a:buClr>
              <a:buFont typeface="Arial" pitchFamily="34" charset="0"/>
              <a:buChar char="•"/>
              <a:defRPr/>
            </a:pPr>
            <a:r>
              <a:rPr lang="en-US" sz="2400" dirty="0">
                <a:latin typeface="Arial"/>
                <a:cs typeface="Arial"/>
              </a:rPr>
              <a:t> (2) Identify bottlenecks and model congestion propagation;</a:t>
            </a:r>
          </a:p>
          <a:p>
            <a:pPr marL="342900" lvl="1" indent="-342900" fontAlgn="auto">
              <a:spcAft>
                <a:spcPts val="0"/>
              </a:spcAft>
              <a:buClr>
                <a:schemeClr val="accent1"/>
              </a:buClr>
              <a:buFont typeface="Arial" pitchFamily="34" charset="0"/>
              <a:buChar char="•"/>
              <a:defRPr/>
            </a:pPr>
            <a:r>
              <a:rPr lang="en-US" sz="2400" dirty="0">
                <a:latin typeface="Arial"/>
                <a:cs typeface="Arial"/>
              </a:rPr>
              <a:t> (3) Calculate traffic states through different computational approaches.</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86</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8" name="Content Placeholder 2"/>
          <p:cNvSpPr txBox="1">
            <a:spLocks/>
          </p:cNvSpPr>
          <p:nvPr/>
        </p:nvSpPr>
        <p:spPr bwMode="auto">
          <a:xfrm>
            <a:off x="201459" y="5470725"/>
            <a:ext cx="8664606" cy="9274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fontAlgn="auto">
              <a:spcAft>
                <a:spcPts val="0"/>
              </a:spcAft>
              <a:buClr>
                <a:schemeClr val="accent1"/>
              </a:buClr>
              <a:buNone/>
              <a:defRPr/>
            </a:pPr>
            <a:r>
              <a:rPr lang="en-US" sz="2400" dirty="0">
                <a:latin typeface="Arial"/>
                <a:cs typeface="Arial"/>
                <a:hlinkClick r:id="rId2"/>
              </a:rPr>
              <a:t>https://github.com/xzhou99/learning-transportation/tree/master/Lessons/Lesson%202/Data%20Set</a:t>
            </a:r>
            <a:endParaRPr lang="en-US" sz="2400" dirty="0">
              <a:latin typeface="Arial"/>
              <a:cs typeface="Arial"/>
            </a:endParaRPr>
          </a:p>
          <a:p>
            <a:pPr marL="0" lvl="1" indent="0" fontAlgn="auto">
              <a:spcAft>
                <a:spcPts val="0"/>
              </a:spcAft>
              <a:buClr>
                <a:schemeClr val="accent1"/>
              </a:buClr>
              <a:buNone/>
              <a:defRPr/>
            </a:pPr>
            <a:endParaRPr lang="en-US" sz="2400" dirty="0">
              <a:latin typeface="Arial"/>
              <a:cs typeface="Arial"/>
            </a:endParaRPr>
          </a:p>
        </p:txBody>
      </p:sp>
      <p:sp>
        <p:nvSpPr>
          <p:cNvPr id="9" name="Title 1"/>
          <p:cNvSpPr txBox="1">
            <a:spLocks/>
          </p:cNvSpPr>
          <p:nvPr/>
        </p:nvSpPr>
        <p:spPr bwMode="auto">
          <a:xfrm>
            <a:off x="201459" y="4712043"/>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Data Set</a:t>
            </a:r>
          </a:p>
        </p:txBody>
      </p:sp>
      <p:pic>
        <p:nvPicPr>
          <p:cNvPr id="6" name="image59.jpg"/>
          <p:cNvPicPr/>
          <p:nvPr/>
        </p:nvPicPr>
        <p:blipFill>
          <a:blip r:embed="rId3"/>
          <a:srcRect/>
          <a:stretch>
            <a:fillRect/>
          </a:stretch>
        </p:blipFill>
        <p:spPr>
          <a:xfrm>
            <a:off x="5421042" y="896111"/>
            <a:ext cx="3619082" cy="2334769"/>
          </a:xfrm>
          <a:prstGeom prst="rect">
            <a:avLst/>
          </a:prstGeom>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5910263" y="4406427"/>
            <a:ext cx="2742670" cy="1152419"/>
          </a:xfrm>
          <a:prstGeom prst="rect">
            <a:avLst/>
          </a:prstGeom>
          <a:noFill/>
          <a:ln>
            <a:noFill/>
          </a:ln>
        </p:spPr>
      </p:pic>
    </p:spTree>
    <p:extLst>
      <p:ext uri="{BB962C8B-B14F-4D97-AF65-F5344CB8AC3E}">
        <p14:creationId xmlns:p14="http://schemas.microsoft.com/office/powerpoint/2010/main" val="23178933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377" y="1220784"/>
            <a:ext cx="8262124" cy="846803"/>
          </a:xfrm>
        </p:spPr>
        <p:txBody>
          <a:bodyPr/>
          <a:lstStyle/>
          <a:p>
            <a:pPr algn="l" fontAlgn="auto">
              <a:spcAft>
                <a:spcPts val="0"/>
              </a:spcAft>
              <a:defRPr/>
            </a:pPr>
            <a:r>
              <a:rPr lang="en-US" sz="2400" b="1" dirty="0">
                <a:latin typeface="Arial"/>
                <a:cs typeface="Arial"/>
              </a:rPr>
              <a:t>Sample Case: 3-corridor Network</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87</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pic>
        <p:nvPicPr>
          <p:cNvPr id="5" name="图片 4"/>
          <p:cNvPicPr>
            <a:picLocks noChangeAspect="1"/>
          </p:cNvPicPr>
          <p:nvPr/>
        </p:nvPicPr>
        <p:blipFill>
          <a:blip r:embed="rId2"/>
          <a:stretch>
            <a:fillRect/>
          </a:stretch>
        </p:blipFill>
        <p:spPr>
          <a:xfrm>
            <a:off x="455738" y="2067587"/>
            <a:ext cx="8232524" cy="3952659"/>
          </a:xfrm>
          <a:prstGeom prst="rect">
            <a:avLst/>
          </a:prstGeom>
        </p:spPr>
      </p:pic>
    </p:spTree>
    <p:extLst>
      <p:ext uri="{BB962C8B-B14F-4D97-AF65-F5344CB8AC3E}">
        <p14:creationId xmlns:p14="http://schemas.microsoft.com/office/powerpoint/2010/main" val="33357568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88</a:t>
            </a:fld>
            <a:endParaRPr lang="en-US" altLang="en-US" dirty="0"/>
          </a:p>
        </p:txBody>
      </p:sp>
      <p:pic>
        <p:nvPicPr>
          <p:cNvPr id="5" name="Picture 4"/>
          <p:cNvPicPr>
            <a:picLocks noChangeAspect="1"/>
          </p:cNvPicPr>
          <p:nvPr/>
        </p:nvPicPr>
        <p:blipFill>
          <a:blip r:embed="rId2"/>
          <a:stretch>
            <a:fillRect/>
          </a:stretch>
        </p:blipFill>
        <p:spPr>
          <a:xfrm>
            <a:off x="0" y="274638"/>
            <a:ext cx="9358352" cy="5621867"/>
          </a:xfrm>
          <a:prstGeom prst="rect">
            <a:avLst/>
          </a:prstGeom>
        </p:spPr>
      </p:pic>
    </p:spTree>
    <p:extLst>
      <p:ext uri="{BB962C8B-B14F-4D97-AF65-F5344CB8AC3E}">
        <p14:creationId xmlns:p14="http://schemas.microsoft.com/office/powerpoint/2010/main" val="28135887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89</a:t>
            </a:fld>
            <a:endParaRPr lang="en-US" altLang="en-US" dirty="0"/>
          </a:p>
        </p:txBody>
      </p:sp>
      <p:pic>
        <p:nvPicPr>
          <p:cNvPr id="5" name="Picture 4"/>
          <p:cNvPicPr>
            <a:picLocks noChangeAspect="1"/>
          </p:cNvPicPr>
          <p:nvPr/>
        </p:nvPicPr>
        <p:blipFill>
          <a:blip r:embed="rId2"/>
          <a:stretch>
            <a:fillRect/>
          </a:stretch>
        </p:blipFill>
        <p:spPr>
          <a:xfrm>
            <a:off x="-36914" y="169333"/>
            <a:ext cx="9172977" cy="5688542"/>
          </a:xfrm>
          <a:prstGeom prst="rect">
            <a:avLst/>
          </a:prstGeom>
        </p:spPr>
      </p:pic>
    </p:spTree>
    <p:extLst>
      <p:ext uri="{BB962C8B-B14F-4D97-AF65-F5344CB8AC3E}">
        <p14:creationId xmlns:p14="http://schemas.microsoft.com/office/powerpoint/2010/main" val="118178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228600"/>
            <a:ext cx="8229600" cy="1143000"/>
          </a:xfrm>
        </p:spPr>
        <p:txBody>
          <a:bodyPr>
            <a:normAutofit fontScale="90000"/>
          </a:bodyPr>
          <a:lstStyle/>
          <a:p>
            <a:r>
              <a:rPr lang="en-US" dirty="0"/>
              <a:t>Numerical Calculation Scheme Based on Link Flow/Density (Used in CTM)</a:t>
            </a:r>
          </a:p>
        </p:txBody>
      </p:sp>
      <p:sp>
        <p:nvSpPr>
          <p:cNvPr id="14339" name="Rectangle 3"/>
          <p:cNvSpPr>
            <a:spLocks noGrp="1" noChangeArrowheads="1"/>
          </p:cNvSpPr>
          <p:nvPr>
            <p:ph type="body" idx="1"/>
          </p:nvPr>
        </p:nvSpPr>
        <p:spPr>
          <a:xfrm>
            <a:off x="457200" y="1600200"/>
            <a:ext cx="8534400" cy="5257800"/>
          </a:xfrm>
        </p:spPr>
        <p:txBody>
          <a:bodyPr/>
          <a:lstStyle/>
          <a:p>
            <a:pPr eaLnBrk="1" hangingPunct="1">
              <a:lnSpc>
                <a:spcPct val="80000"/>
              </a:lnSpc>
            </a:pPr>
            <a:r>
              <a:rPr lang="en-US" sz="2000"/>
              <a:t>Notation</a:t>
            </a:r>
          </a:p>
          <a:p>
            <a:pPr lvl="1" eaLnBrk="1" hangingPunct="1">
              <a:lnSpc>
                <a:spcPct val="80000"/>
              </a:lnSpc>
            </a:pPr>
            <a:r>
              <a:rPr lang="en-US" sz="1800"/>
              <a:t>Δt = length of simulation interval (e.g. 1 sec, 6 sec)</a:t>
            </a:r>
          </a:p>
          <a:p>
            <a:pPr lvl="1" eaLnBrk="1" hangingPunct="1">
              <a:lnSpc>
                <a:spcPct val="80000"/>
              </a:lnSpc>
            </a:pPr>
            <a:r>
              <a:rPr lang="en-US" sz="1800"/>
              <a:t>Δx = cell length (e.g. 0.5 mile)</a:t>
            </a:r>
          </a:p>
          <a:p>
            <a:pPr lvl="1" eaLnBrk="1" hangingPunct="1">
              <a:lnSpc>
                <a:spcPct val="80000"/>
              </a:lnSpc>
            </a:pPr>
            <a:r>
              <a:rPr lang="en-US" sz="1800"/>
              <a:t>k</a:t>
            </a:r>
            <a:r>
              <a:rPr lang="en-US" sz="1800" baseline="-25000"/>
              <a:t>i,t</a:t>
            </a:r>
            <a:r>
              <a:rPr lang="en-US" sz="1800"/>
              <a:t> , v</a:t>
            </a:r>
            <a:r>
              <a:rPr lang="en-US" sz="1800" baseline="-25000"/>
              <a:t>i,t</a:t>
            </a:r>
            <a:r>
              <a:rPr lang="en-US" sz="1800"/>
              <a:t> =the prevailing density and mean speed in cell i during the t</a:t>
            </a:r>
            <a:r>
              <a:rPr lang="en-US" sz="1800" baseline="30000"/>
              <a:t>th</a:t>
            </a:r>
            <a:r>
              <a:rPr lang="en-US" sz="1800"/>
              <a:t> time step</a:t>
            </a:r>
          </a:p>
          <a:p>
            <a:pPr lvl="1" eaLnBrk="1" hangingPunct="1">
              <a:lnSpc>
                <a:spcPct val="80000"/>
              </a:lnSpc>
            </a:pPr>
            <a:r>
              <a:rPr lang="en-US" sz="1800"/>
              <a:t>q</a:t>
            </a:r>
            <a:r>
              <a:rPr lang="en-US" sz="1800" baseline="-25000"/>
              <a:t>i,t</a:t>
            </a:r>
            <a:r>
              <a:rPr lang="en-US" sz="1800"/>
              <a:t> = transfer flow rate from section i to cell i+1 during the t</a:t>
            </a:r>
            <a:r>
              <a:rPr lang="en-US" sz="1800" baseline="30000"/>
              <a:t>th</a:t>
            </a:r>
            <a:r>
              <a:rPr lang="en-US" sz="1800"/>
              <a:t> time interval [t, t+Δt]. </a:t>
            </a:r>
          </a:p>
          <a:p>
            <a:pPr eaLnBrk="1" hangingPunct="1">
              <a:lnSpc>
                <a:spcPct val="80000"/>
              </a:lnSpc>
            </a:pPr>
            <a:r>
              <a:rPr lang="en-US" sz="2000"/>
              <a:t>Computation Procedure</a:t>
            </a:r>
          </a:p>
          <a:p>
            <a:pPr lvl="1" eaLnBrk="1" hangingPunct="1">
              <a:lnSpc>
                <a:spcPct val="80000"/>
              </a:lnSpc>
            </a:pPr>
            <a:r>
              <a:rPr lang="en-US" sz="1800"/>
              <a:t>Step 1: Calculate </a:t>
            </a:r>
            <a:r>
              <a:rPr lang="en-US" sz="1800">
                <a:solidFill>
                  <a:srgbClr val="FF0000"/>
                </a:solidFill>
              </a:rPr>
              <a:t>prevailing speed</a:t>
            </a:r>
            <a:r>
              <a:rPr lang="en-US" sz="1800"/>
              <a:t> v</a:t>
            </a:r>
            <a:r>
              <a:rPr lang="en-US" sz="1800" baseline="-25000"/>
              <a:t>i,t</a:t>
            </a:r>
            <a:r>
              <a:rPr lang="en-US" sz="1800"/>
              <a:t> according to a traffic flow model</a:t>
            </a:r>
          </a:p>
          <a:p>
            <a:pPr lvl="1" eaLnBrk="1" hangingPunct="1">
              <a:lnSpc>
                <a:spcPct val="80000"/>
              </a:lnSpc>
            </a:pPr>
            <a:r>
              <a:rPr lang="en-US" sz="1800"/>
              <a:t>Step 2: Calculate </a:t>
            </a:r>
            <a:r>
              <a:rPr lang="en-US" sz="1800">
                <a:solidFill>
                  <a:srgbClr val="FF0000"/>
                </a:solidFill>
              </a:rPr>
              <a:t>flow ready to move</a:t>
            </a:r>
            <a:r>
              <a:rPr lang="en-US" sz="1800"/>
              <a:t> from cell i-1 to section i: v</a:t>
            </a:r>
            <a:r>
              <a:rPr lang="en-US" sz="1800" baseline="-25000"/>
              <a:t>i,t</a:t>
            </a:r>
            <a:r>
              <a:rPr lang="en-US" sz="1800">
                <a:sym typeface="Symbol" pitchFamily="18" charset="2"/>
              </a:rPr>
              <a:t></a:t>
            </a:r>
            <a:r>
              <a:rPr lang="en-US" sz="1800"/>
              <a:t>k</a:t>
            </a:r>
            <a:r>
              <a:rPr lang="en-US" sz="1800" baseline="-25000"/>
              <a:t>i,t</a:t>
            </a:r>
            <a:r>
              <a:rPr lang="en-US" sz="1800"/>
              <a:t>	                                                                                                                               </a:t>
            </a:r>
          </a:p>
          <a:p>
            <a:pPr lvl="1" eaLnBrk="1" hangingPunct="1">
              <a:lnSpc>
                <a:spcPct val="80000"/>
              </a:lnSpc>
            </a:pPr>
            <a:r>
              <a:rPr lang="en-US" sz="1800"/>
              <a:t>Step 3: Calculate </a:t>
            </a:r>
            <a:r>
              <a:rPr lang="en-US" sz="1800">
                <a:solidFill>
                  <a:srgbClr val="FF0000"/>
                </a:solidFill>
              </a:rPr>
              <a:t>transfer flow</a:t>
            </a:r>
            <a:r>
              <a:rPr lang="en-US" sz="1800"/>
              <a:t> from section i to cell i+1</a:t>
            </a:r>
          </a:p>
          <a:p>
            <a:pPr eaLnBrk="1" hangingPunct="1">
              <a:lnSpc>
                <a:spcPct val="80000"/>
              </a:lnSpc>
              <a:buFont typeface="Wingdings" pitchFamily="2" charset="2"/>
              <a:buNone/>
            </a:pPr>
            <a:r>
              <a:rPr lang="en-US" sz="2000"/>
              <a:t>		q</a:t>
            </a:r>
            <a:r>
              <a:rPr lang="en-US" sz="2000" baseline="-25000"/>
              <a:t>i,t</a:t>
            </a:r>
            <a:r>
              <a:rPr lang="en-US" sz="2000"/>
              <a:t> = Min { v</a:t>
            </a:r>
            <a:r>
              <a:rPr lang="en-US" sz="2000" baseline="-25000"/>
              <a:t>i,t</a:t>
            </a:r>
            <a:r>
              <a:rPr lang="en-US" sz="2000"/>
              <a:t> </a:t>
            </a:r>
            <a:r>
              <a:rPr lang="en-US" sz="2000">
                <a:sym typeface="Symbol" pitchFamily="18" charset="2"/>
              </a:rPr>
              <a:t></a:t>
            </a:r>
            <a:r>
              <a:rPr lang="en-US" sz="2000"/>
              <a:t> k</a:t>
            </a:r>
            <a:r>
              <a:rPr lang="en-US" sz="2000" baseline="-25000"/>
              <a:t>i,t</a:t>
            </a:r>
            <a:r>
              <a:rPr lang="en-US" sz="2000"/>
              <a:t> , q</a:t>
            </a:r>
            <a:r>
              <a:rPr lang="en-US" sz="2000" baseline="-25000"/>
              <a:t>max i+1,t</a:t>
            </a:r>
            <a:r>
              <a:rPr lang="en-US" sz="2000"/>
              <a:t> }                                                                                                                                      </a:t>
            </a:r>
          </a:p>
          <a:p>
            <a:pPr lvl="1" eaLnBrk="1" hangingPunct="1">
              <a:lnSpc>
                <a:spcPct val="80000"/>
              </a:lnSpc>
            </a:pPr>
            <a:r>
              <a:rPr lang="en-US" sz="1800"/>
              <a:t>Step 4: Update </a:t>
            </a:r>
            <a:r>
              <a:rPr lang="en-US" sz="1800">
                <a:solidFill>
                  <a:srgbClr val="FF0000"/>
                </a:solidFill>
              </a:rPr>
              <a:t>prevailing density</a:t>
            </a:r>
            <a:r>
              <a:rPr lang="en-US" sz="1800"/>
              <a:t> at cell i  </a:t>
            </a:r>
          </a:p>
          <a:p>
            <a:pPr eaLnBrk="1" hangingPunct="1">
              <a:lnSpc>
                <a:spcPct val="80000"/>
              </a:lnSpc>
              <a:buFont typeface="Wingdings" pitchFamily="2" charset="2"/>
              <a:buNone/>
            </a:pPr>
            <a:r>
              <a:rPr lang="en-US" sz="2000"/>
              <a:t>		k</a:t>
            </a:r>
            <a:r>
              <a:rPr lang="en-US" sz="2000" baseline="-25000"/>
              <a:t>i,t+1</a:t>
            </a:r>
            <a:r>
              <a:rPr lang="en-US" sz="2000"/>
              <a:t> = k</a:t>
            </a:r>
            <a:r>
              <a:rPr lang="en-US" sz="2000" baseline="-25000"/>
              <a:t>i,t</a:t>
            </a:r>
            <a:r>
              <a:rPr lang="en-US" sz="2000"/>
              <a:t>   + (q</a:t>
            </a:r>
            <a:r>
              <a:rPr lang="en-US" sz="2000" baseline="-25000"/>
              <a:t>i-1,t</a:t>
            </a:r>
            <a:r>
              <a:rPr lang="en-US" sz="2000"/>
              <a:t> – q</a:t>
            </a:r>
            <a:r>
              <a:rPr lang="en-US" sz="2000" baseline="-25000"/>
              <a:t>i,t</a:t>
            </a:r>
            <a:r>
              <a:rPr lang="en-US" sz="2000"/>
              <a:t>) </a:t>
            </a:r>
            <a:r>
              <a:rPr lang="en-US" sz="2000">
                <a:sym typeface="Symbol" pitchFamily="18" charset="2"/>
              </a:rPr>
              <a:t></a:t>
            </a:r>
            <a:r>
              <a:rPr lang="en-US" sz="2000"/>
              <a:t> Δt /Δ x </a:t>
            </a:r>
          </a:p>
          <a:p>
            <a:pPr eaLnBrk="1" hangingPunct="1">
              <a:lnSpc>
                <a:spcPct val="80000"/>
              </a:lnSpc>
            </a:pPr>
            <a:r>
              <a:rPr lang="en-US" sz="2000"/>
              <a:t>Issue: transfer flow q</a:t>
            </a:r>
            <a:r>
              <a:rPr lang="en-US" sz="2000" baseline="-25000"/>
              <a:t>i,t</a:t>
            </a:r>
            <a:r>
              <a:rPr lang="en-US" sz="2000"/>
              <a:t> is an explicit function of the occupancy at the current cell, other than the downstream capacity</a:t>
            </a:r>
          </a:p>
          <a:p>
            <a:pPr lvl="2" eaLnBrk="1" hangingPunct="1">
              <a:lnSpc>
                <a:spcPct val="80000"/>
              </a:lnSpc>
            </a:pPr>
            <a:r>
              <a:rPr lang="en-US" sz="1600"/>
              <a:t>Transferred flow exceeds the spatial storage capacity  at the next cell</a:t>
            </a:r>
          </a:p>
          <a:p>
            <a:pPr eaLnBrk="1" hangingPunct="1">
              <a:lnSpc>
                <a:spcPct val="80000"/>
              </a:lnSpc>
              <a:buFont typeface="Wingdings" pitchFamily="2" charset="2"/>
              <a:buNone/>
            </a:pPr>
            <a:endParaRPr lang="en-US" sz="2000"/>
          </a:p>
        </p:txBody>
      </p:sp>
      <p:sp>
        <p:nvSpPr>
          <p:cNvPr id="4" name="Slide Number Placeholder 3"/>
          <p:cNvSpPr>
            <a:spLocks noGrp="1"/>
          </p:cNvSpPr>
          <p:nvPr>
            <p:ph type="sldNum" sz="quarter" idx="4294967295"/>
          </p:nvPr>
        </p:nvSpPr>
        <p:spPr>
          <a:xfrm>
            <a:off x="612648" y="6356350"/>
            <a:ext cx="1981200" cy="365760"/>
          </a:xfrm>
          <a:prstGeom prst="rect">
            <a:avLst/>
          </a:prstGeom>
        </p:spPr>
        <p:txBody>
          <a:bodyPr/>
          <a:lstStyle/>
          <a:p>
            <a:fld id="{FCB87AD2-5AAF-4056-A4F1-F697BC41789D}" type="slidenum">
              <a:rPr lang="en-US" smtClean="0"/>
              <a:pPr/>
              <a:t>9</a:t>
            </a:fld>
            <a:endParaRPr lang="en-US"/>
          </a:p>
        </p:txBody>
      </p:sp>
    </p:spTree>
    <p:extLst>
      <p:ext uri="{BB962C8B-B14F-4D97-AF65-F5344CB8AC3E}">
        <p14:creationId xmlns:p14="http://schemas.microsoft.com/office/powerpoint/2010/main" val="2366988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90</a:t>
            </a:fld>
            <a:endParaRPr lang="en-US" altLang="en-US" dirty="0"/>
          </a:p>
        </p:txBody>
      </p:sp>
      <p:pic>
        <p:nvPicPr>
          <p:cNvPr id="5" name="Picture 4"/>
          <p:cNvPicPr>
            <a:picLocks noChangeAspect="1"/>
          </p:cNvPicPr>
          <p:nvPr/>
        </p:nvPicPr>
        <p:blipFill>
          <a:blip r:embed="rId2"/>
          <a:stretch>
            <a:fillRect/>
          </a:stretch>
        </p:blipFill>
        <p:spPr>
          <a:xfrm>
            <a:off x="844020" y="2819400"/>
            <a:ext cx="8810625" cy="3857625"/>
          </a:xfrm>
          <a:prstGeom prst="rect">
            <a:avLst/>
          </a:prstGeom>
        </p:spPr>
      </p:pic>
      <p:pic>
        <p:nvPicPr>
          <p:cNvPr id="6" name="图片 4"/>
          <p:cNvPicPr>
            <a:picLocks noChangeAspect="1"/>
          </p:cNvPicPr>
          <p:nvPr/>
        </p:nvPicPr>
        <p:blipFill rotWithShape="1">
          <a:blip r:embed="rId3"/>
          <a:srcRect l="16782" t="20668"/>
          <a:stretch/>
        </p:blipFill>
        <p:spPr>
          <a:xfrm>
            <a:off x="457200" y="75309"/>
            <a:ext cx="5596467" cy="2561528"/>
          </a:xfrm>
          <a:prstGeom prst="rect">
            <a:avLst/>
          </a:prstGeom>
        </p:spPr>
      </p:pic>
    </p:spTree>
    <p:extLst>
      <p:ext uri="{BB962C8B-B14F-4D97-AF65-F5344CB8AC3E}">
        <p14:creationId xmlns:p14="http://schemas.microsoft.com/office/powerpoint/2010/main" val="2404375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91</a:t>
            </a:fld>
            <a:endParaRPr lang="en-US" altLang="en-US" dirty="0"/>
          </a:p>
        </p:txBody>
      </p:sp>
      <p:pic>
        <p:nvPicPr>
          <p:cNvPr id="5" name="Picture 4"/>
          <p:cNvPicPr>
            <a:picLocks noChangeAspect="1"/>
          </p:cNvPicPr>
          <p:nvPr/>
        </p:nvPicPr>
        <p:blipFill>
          <a:blip r:embed="rId2"/>
          <a:stretch>
            <a:fillRect/>
          </a:stretch>
        </p:blipFill>
        <p:spPr>
          <a:xfrm>
            <a:off x="0" y="3194050"/>
            <a:ext cx="9248775" cy="3114675"/>
          </a:xfrm>
          <a:prstGeom prst="rect">
            <a:avLst/>
          </a:prstGeom>
        </p:spPr>
      </p:pic>
      <p:sp>
        <p:nvSpPr>
          <p:cNvPr id="7" name="Rectangle 2"/>
          <p:cNvSpPr>
            <a:spLocks noChangeArrowheads="1"/>
          </p:cNvSpPr>
          <p:nvPr/>
        </p:nvSpPr>
        <p:spPr bwMode="auto">
          <a:xfrm>
            <a:off x="711200" y="10075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nvGraphicFramePr>
        <p:xfrm>
          <a:off x="711200" y="1007533"/>
          <a:ext cx="4648200" cy="1806575"/>
        </p:xfrm>
        <a:graphic>
          <a:graphicData uri="http://schemas.openxmlformats.org/presentationml/2006/ole">
            <mc:AlternateContent xmlns:mc="http://schemas.openxmlformats.org/markup-compatibility/2006">
              <mc:Choice xmlns:v="urn:schemas-microsoft-com:vml" Requires="v">
                <p:oleObj name="Visio" r:id="rId3" imgW="13925461" imgH="5443632" progId="Visio.Drawing.11">
                  <p:embed/>
                </p:oleObj>
              </mc:Choice>
              <mc:Fallback>
                <p:oleObj name="Visio" r:id="rId3" imgW="13925461" imgH="5443632" progId="Visio.Drawing.11">
                  <p:embed/>
                  <p:pic>
                    <p:nvPicPr>
                      <p:cNvPr id="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1007533"/>
                        <a:ext cx="4648200" cy="180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39740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92</a:t>
            </a:fld>
            <a:endParaRPr lang="en-US" altLang="en-US" dirty="0"/>
          </a:p>
        </p:txBody>
      </p:sp>
      <p:pic>
        <p:nvPicPr>
          <p:cNvPr id="5" name="Picture 4"/>
          <p:cNvPicPr>
            <a:picLocks noChangeAspect="1"/>
          </p:cNvPicPr>
          <p:nvPr/>
        </p:nvPicPr>
        <p:blipFill>
          <a:blip r:embed="rId2"/>
          <a:stretch>
            <a:fillRect/>
          </a:stretch>
        </p:blipFill>
        <p:spPr>
          <a:xfrm>
            <a:off x="0" y="546629"/>
            <a:ext cx="8972310" cy="4838171"/>
          </a:xfrm>
          <a:prstGeom prst="rect">
            <a:avLst/>
          </a:prstGeom>
        </p:spPr>
      </p:pic>
    </p:spTree>
    <p:extLst>
      <p:ext uri="{BB962C8B-B14F-4D97-AF65-F5344CB8AC3E}">
        <p14:creationId xmlns:p14="http://schemas.microsoft.com/office/powerpoint/2010/main" val="241539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93</a:t>
            </a:fld>
            <a:endParaRPr lang="en-US" altLang="en-US" dirty="0"/>
          </a:p>
        </p:txBody>
      </p:sp>
      <p:pic>
        <p:nvPicPr>
          <p:cNvPr id="5" name="image74.jpg"/>
          <p:cNvPicPr/>
          <p:nvPr/>
        </p:nvPicPr>
        <p:blipFill>
          <a:blip r:embed="rId2"/>
          <a:srcRect/>
          <a:stretch>
            <a:fillRect/>
          </a:stretch>
        </p:blipFill>
        <p:spPr>
          <a:xfrm>
            <a:off x="268605" y="274638"/>
            <a:ext cx="7723928" cy="5558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102732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94</a:t>
            </a:fld>
            <a:endParaRPr lang="en-US" altLang="en-US" sz="1400" dirty="0">
              <a:cs typeface="Arial" pitchFamily="34" charset="0"/>
            </a:endParaRPr>
          </a:p>
        </p:txBody>
      </p:sp>
      <p:sp>
        <p:nvSpPr>
          <p:cNvPr id="10" name="Title 1"/>
          <p:cNvSpPr txBox="1">
            <a:spLocks/>
          </p:cNvSpPr>
          <p:nvPr/>
        </p:nvSpPr>
        <p:spPr bwMode="auto">
          <a:xfrm>
            <a:off x="213539" y="1283321"/>
            <a:ext cx="8679792" cy="7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latin typeface="Arial"/>
                <a:cs typeface="Arial"/>
              </a:rPr>
              <a:t>Graphical Method</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altLang="zh-CN" sz="2400" b="1" dirty="0">
                <a:solidFill>
                  <a:srgbClr val="FF0000"/>
                </a:solidFill>
                <a:latin typeface="Arial"/>
                <a:cs typeface="Arial"/>
              </a:rPr>
              <a:t>Case 1: demand = supply (multiplier = 1.0)</a:t>
            </a:r>
          </a:p>
        </p:txBody>
      </p:sp>
      <p:sp>
        <p:nvSpPr>
          <p:cNvPr id="12" name="Content Placeholder 2"/>
          <p:cNvSpPr>
            <a:spLocks noGrp="1"/>
          </p:cNvSpPr>
          <p:nvPr>
            <p:ph idx="1"/>
          </p:nvPr>
        </p:nvSpPr>
        <p:spPr>
          <a:xfrm>
            <a:off x="4562716" y="4057758"/>
            <a:ext cx="4531801" cy="1384125"/>
          </a:xfrm>
        </p:spPr>
        <p:txBody>
          <a:bodyPr rtlCol="0">
            <a:noAutofit/>
          </a:bodyPr>
          <a:lstStyle/>
          <a:p>
            <a:pPr marL="342900" lvl="1" indent="-342900" fontAlgn="auto">
              <a:spcAft>
                <a:spcPts val="0"/>
              </a:spcAft>
              <a:buClr>
                <a:schemeClr val="accent1"/>
              </a:buClr>
              <a:buFont typeface="Arial" pitchFamily="34" charset="0"/>
              <a:buChar char="•"/>
              <a:defRPr/>
            </a:pPr>
            <a:r>
              <a:rPr lang="en-US" sz="1400" dirty="0">
                <a:latin typeface="Arial"/>
                <a:cs typeface="Arial"/>
              </a:rPr>
              <a:t>U: interface between two different traffic states.</a:t>
            </a:r>
          </a:p>
          <a:p>
            <a:pPr marL="342900" lvl="1" indent="-342900" fontAlgn="auto">
              <a:spcAft>
                <a:spcPts val="0"/>
              </a:spcAft>
              <a:buClr>
                <a:schemeClr val="accent1"/>
              </a:buClr>
              <a:buFont typeface="Arial" pitchFamily="34" charset="0"/>
              <a:buChar char="•"/>
              <a:defRPr/>
            </a:pPr>
            <a:r>
              <a:rPr lang="en-US" sz="1400" dirty="0">
                <a:latin typeface="Arial"/>
                <a:cs typeface="Arial"/>
              </a:rPr>
              <a:t>State O: there is no traffic flow</a:t>
            </a:r>
          </a:p>
          <a:p>
            <a:pPr marL="342900" lvl="1" indent="-342900" fontAlgn="auto">
              <a:spcAft>
                <a:spcPts val="0"/>
              </a:spcAft>
              <a:buClr>
                <a:schemeClr val="accent1"/>
              </a:buClr>
              <a:buFont typeface="Arial" pitchFamily="34" charset="0"/>
              <a:buChar char="•"/>
              <a:defRPr/>
            </a:pPr>
            <a:r>
              <a:rPr lang="en-US" sz="1400" dirty="0">
                <a:latin typeface="Arial"/>
                <a:cs typeface="Arial"/>
              </a:rPr>
              <a:t>State A: the demand traffic enter the link 8-&gt;9</a:t>
            </a:r>
          </a:p>
          <a:p>
            <a:pPr marL="342900" lvl="1" indent="-342900" fontAlgn="auto">
              <a:spcAft>
                <a:spcPts val="0"/>
              </a:spcAft>
              <a:buClr>
                <a:schemeClr val="accent1"/>
              </a:buClr>
              <a:buFont typeface="Arial" pitchFamily="34" charset="0"/>
              <a:buChar char="•"/>
              <a:defRPr/>
            </a:pPr>
            <a:r>
              <a:rPr lang="en-US" sz="1400" dirty="0">
                <a:latin typeface="Arial"/>
                <a:cs typeface="Arial"/>
              </a:rPr>
              <a:t>State C: the steady traffic state of link 9-&gt;10</a:t>
            </a:r>
          </a:p>
        </p:txBody>
      </p:sp>
      <p:pic>
        <p:nvPicPr>
          <p:cNvPr id="9" name="image02.jpg"/>
          <p:cNvPicPr/>
          <p:nvPr/>
        </p:nvPicPr>
        <p:blipFill>
          <a:blip r:embed="rId3"/>
          <a:srcRect/>
          <a:stretch>
            <a:fillRect/>
          </a:stretch>
        </p:blipFill>
        <p:spPr>
          <a:xfrm>
            <a:off x="183059" y="2196197"/>
            <a:ext cx="4000048" cy="2792380"/>
          </a:xfrm>
          <a:prstGeom prst="rect">
            <a:avLst/>
          </a:prstGeom>
          <a:ln/>
        </p:spPr>
      </p:pic>
      <p:sp>
        <p:nvSpPr>
          <p:cNvPr id="2" name="矩形 1"/>
          <p:cNvSpPr/>
          <p:nvPr/>
        </p:nvSpPr>
        <p:spPr>
          <a:xfrm>
            <a:off x="236219" y="5157853"/>
            <a:ext cx="4297680" cy="307777"/>
          </a:xfrm>
          <a:prstGeom prst="rect">
            <a:avLst/>
          </a:prstGeom>
        </p:spPr>
        <p:txBody>
          <a:bodyPr wrap="square">
            <a:spAutoFit/>
          </a:bodyPr>
          <a:lstStyle/>
          <a:p>
            <a:r>
              <a:rPr lang="en-US" altLang="zh-CN" sz="1400" dirty="0">
                <a:latin typeface="Times New Roman" panose="02020603050405020304" pitchFamily="18" charset="0"/>
                <a:ea typeface="宋体" panose="02010600030101010101" pitchFamily="2" charset="-122"/>
              </a:rPr>
              <a:t>The flow-density relationship for different states of links</a:t>
            </a:r>
            <a:endParaRPr lang="zh-CN" altLang="en-US" sz="1400" dirty="0"/>
          </a:p>
        </p:txBody>
      </p:sp>
      <p:pic>
        <p:nvPicPr>
          <p:cNvPr id="11" name="image08.png"/>
          <p:cNvPicPr/>
          <p:nvPr/>
        </p:nvPicPr>
        <p:blipFill>
          <a:blip r:embed="rId4"/>
          <a:srcRect/>
          <a:stretch>
            <a:fillRect/>
          </a:stretch>
        </p:blipFill>
        <p:spPr>
          <a:xfrm>
            <a:off x="4581280" y="2768262"/>
            <a:ext cx="4513237" cy="1221281"/>
          </a:xfrm>
          <a:prstGeom prst="rect">
            <a:avLst/>
          </a:prstGeom>
          <a:ln/>
        </p:spPr>
      </p:pic>
    </p:spTree>
    <p:extLst>
      <p:ext uri="{BB962C8B-B14F-4D97-AF65-F5344CB8AC3E}">
        <p14:creationId xmlns:p14="http://schemas.microsoft.com/office/powerpoint/2010/main" val="6126496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pPr/>
              <a:t>95</a:t>
            </a:fld>
            <a:endParaRPr lang="en-US" altLang="en-US" dirty="0"/>
          </a:p>
        </p:txBody>
      </p:sp>
      <p:pic>
        <p:nvPicPr>
          <p:cNvPr id="5" name="Picture 4"/>
          <p:cNvPicPr>
            <a:picLocks noChangeAspect="1"/>
          </p:cNvPicPr>
          <p:nvPr/>
        </p:nvPicPr>
        <p:blipFill>
          <a:blip r:embed="rId2"/>
          <a:stretch>
            <a:fillRect/>
          </a:stretch>
        </p:blipFill>
        <p:spPr>
          <a:xfrm>
            <a:off x="0" y="274638"/>
            <a:ext cx="9217339" cy="6036204"/>
          </a:xfrm>
          <a:prstGeom prst="rect">
            <a:avLst/>
          </a:prstGeom>
        </p:spPr>
      </p:pic>
    </p:spTree>
    <p:extLst>
      <p:ext uri="{BB962C8B-B14F-4D97-AF65-F5344CB8AC3E}">
        <p14:creationId xmlns:p14="http://schemas.microsoft.com/office/powerpoint/2010/main" val="2153826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39" y="1237600"/>
            <a:ext cx="8262124" cy="846803"/>
          </a:xfrm>
        </p:spPr>
        <p:txBody>
          <a:bodyPr/>
          <a:lstStyle/>
          <a:p>
            <a:pPr algn="l" fontAlgn="auto">
              <a:spcAft>
                <a:spcPts val="0"/>
              </a:spcAft>
              <a:defRPr/>
            </a:pPr>
            <a:r>
              <a:rPr lang="en-US" sz="2400" b="1" dirty="0">
                <a:latin typeface="Arial"/>
                <a:cs typeface="Arial"/>
              </a:rPr>
              <a:t>Step 1: Check the value of traffic demand</a:t>
            </a:r>
          </a:p>
        </p:txBody>
      </p:sp>
      <p:sp>
        <p:nvSpPr>
          <p:cNvPr id="3" name="Content Placeholder 2"/>
          <p:cNvSpPr>
            <a:spLocks noGrp="1"/>
          </p:cNvSpPr>
          <p:nvPr>
            <p:ph idx="1"/>
          </p:nvPr>
        </p:nvSpPr>
        <p:spPr>
          <a:xfrm>
            <a:off x="369857" y="2112523"/>
            <a:ext cx="8105806" cy="1865117"/>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When Demand multiplier is 1.0, the hourly OD demand is 0.5*7200*1 = 3600 vehicles.</a:t>
            </a:r>
          </a:p>
          <a:p>
            <a:pPr marL="342900" lvl="1" indent="-342900" fontAlgn="auto">
              <a:spcAft>
                <a:spcPts val="0"/>
              </a:spcAft>
              <a:buClr>
                <a:schemeClr val="accent1"/>
              </a:buClr>
              <a:buFont typeface="Arial" pitchFamily="34" charset="0"/>
              <a:buChar char="•"/>
              <a:defRPr/>
            </a:pPr>
            <a:r>
              <a:rPr lang="en-US" sz="2400" dirty="0">
                <a:latin typeface="Arial"/>
                <a:cs typeface="Arial"/>
              </a:rPr>
              <a:t>The limit capacity of the path 1 is 3600, </a:t>
            </a:r>
            <a:r>
              <a:rPr lang="en-US" sz="2400" dirty="0">
                <a:solidFill>
                  <a:srgbClr val="FF0000"/>
                </a:solidFill>
                <a:latin typeface="Arial"/>
                <a:cs typeface="Arial"/>
              </a:rPr>
              <a:t>so now the demand is equal to the path capacity. </a:t>
            </a:r>
          </a:p>
        </p:txBody>
      </p:sp>
      <p:sp>
        <p:nvSpPr>
          <p:cNvPr id="13"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96</a:t>
            </a:fld>
            <a:endParaRPr lang="en-US" altLang="en-US" sz="1400" dirty="0">
              <a:cs typeface="Arial" pitchFamily="34" charset="0"/>
            </a:endParaRPr>
          </a:p>
        </p:txBody>
      </p:sp>
      <p:sp>
        <p:nvSpPr>
          <p:cNvPr id="16"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sp>
        <p:nvSpPr>
          <p:cNvPr id="7" name="Content Placeholder 2"/>
          <p:cNvSpPr txBox="1">
            <a:spLocks/>
          </p:cNvSpPr>
          <p:nvPr/>
        </p:nvSpPr>
        <p:spPr bwMode="auto">
          <a:xfrm>
            <a:off x="369857" y="3962400"/>
            <a:ext cx="8105806" cy="186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S PGothic" panose="020B0600070205080204" pitchFamily="34" charset="-128"/>
                <a:cs typeface="MS PGothic" charset="0"/>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S PGothic" panose="020B0600070205080204" pitchFamily="34" charset="-128"/>
                <a:cs typeface="MS PGothic" charset="0"/>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S PGothic" panose="020B0600070205080204"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fontAlgn="auto">
              <a:spcAft>
                <a:spcPts val="0"/>
              </a:spcAft>
              <a:buClr>
                <a:schemeClr val="accent1"/>
              </a:buClr>
              <a:buFont typeface="Arial" pitchFamily="34" charset="0"/>
              <a:buChar char="•"/>
              <a:defRPr/>
            </a:pPr>
            <a:r>
              <a:rPr lang="en-US" sz="2400" dirty="0">
                <a:latin typeface="Arial"/>
                <a:cs typeface="Arial"/>
              </a:rPr>
              <a:t>The traffic demand from origin zone 1 to destination zone 2 is 7200 vehicles in two hours. You can check value of traffic demand from “input_demand.csv” in the project folder.</a:t>
            </a:r>
          </a:p>
        </p:txBody>
      </p:sp>
    </p:spTree>
    <p:extLst>
      <p:ext uri="{BB962C8B-B14F-4D97-AF65-F5344CB8AC3E}">
        <p14:creationId xmlns:p14="http://schemas.microsoft.com/office/powerpoint/2010/main" val="3340447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97</a:t>
            </a:fld>
            <a:endParaRPr lang="en-US" altLang="en-US" sz="1400" dirty="0">
              <a:cs typeface="Arial" pitchFamily="34" charset="0"/>
            </a:endParaRPr>
          </a:p>
        </p:txBody>
      </p:sp>
      <p:sp>
        <p:nvSpPr>
          <p:cNvPr id="7" name="Title 1"/>
          <p:cNvSpPr txBox="1">
            <a:spLocks/>
          </p:cNvSpPr>
          <p:nvPr/>
        </p:nvSpPr>
        <p:spPr bwMode="auto">
          <a:xfrm>
            <a:off x="213538" y="1237600"/>
            <a:ext cx="8679793" cy="758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2: Setup simulation settings</a:t>
            </a:r>
          </a:p>
        </p:txBody>
      </p:sp>
      <p:sp>
        <p:nvSpPr>
          <p:cNvPr id="9" name="Content Placeholder 2"/>
          <p:cNvSpPr>
            <a:spLocks noGrp="1"/>
          </p:cNvSpPr>
          <p:nvPr>
            <p:ph idx="1"/>
          </p:nvPr>
        </p:nvSpPr>
        <p:spPr>
          <a:xfrm>
            <a:off x="339376" y="2112011"/>
            <a:ext cx="8553955" cy="1863725"/>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Please use the following simulation settings shown in the flowing figure, and run simulation</a:t>
            </a:r>
          </a:p>
          <a:p>
            <a:pPr marL="342900" lvl="1" indent="-342900" fontAlgn="auto">
              <a:spcAft>
                <a:spcPts val="0"/>
              </a:spcAft>
              <a:buClr>
                <a:schemeClr val="accent1"/>
              </a:buClr>
              <a:buFont typeface="Arial" pitchFamily="34" charset="0"/>
              <a:buChar char="•"/>
              <a:defRPr/>
            </a:pPr>
            <a:r>
              <a:rPr lang="en-US" sz="2400" dirty="0">
                <a:latin typeface="Arial"/>
                <a:cs typeface="Arial"/>
              </a:rPr>
              <a:t>Link Traffic Flow Model: “Newell’s Kinematic Wave Model”</a:t>
            </a:r>
          </a:p>
          <a:p>
            <a:pPr marL="342900" lvl="1" indent="-342900" fontAlgn="auto">
              <a:spcAft>
                <a:spcPts val="0"/>
              </a:spcAft>
              <a:buClr>
                <a:schemeClr val="accent1"/>
              </a:buClr>
              <a:buFont typeface="Arial" pitchFamily="34" charset="0"/>
              <a:buChar char="•"/>
              <a:defRPr/>
            </a:pPr>
            <a:r>
              <a:rPr lang="en-US" sz="2400" dirty="0">
                <a:latin typeface="Arial"/>
                <a:cs typeface="Arial"/>
              </a:rPr>
              <a:t># of Iterations/Days: 1</a:t>
            </a:r>
          </a:p>
        </p:txBody>
      </p:sp>
      <p:sp>
        <p:nvSpPr>
          <p:cNvPr id="11"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3"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pic>
        <p:nvPicPr>
          <p:cNvPr id="14" name="Picture 277"/>
          <p:cNvPicPr/>
          <p:nvPr/>
        </p:nvPicPr>
        <p:blipFill>
          <a:blip r:embed="rId2"/>
          <a:stretch>
            <a:fillRect/>
          </a:stretch>
        </p:blipFill>
        <p:spPr>
          <a:xfrm>
            <a:off x="949020" y="3914776"/>
            <a:ext cx="6974041" cy="2827019"/>
          </a:xfrm>
          <a:prstGeom prst="rect">
            <a:avLst/>
          </a:prstGeom>
          <a:ln w="3175">
            <a:solidFill>
              <a:schemeClr val="tx1"/>
            </a:solidFill>
          </a:ln>
        </p:spPr>
      </p:pic>
    </p:spTree>
    <p:extLst>
      <p:ext uri="{BB962C8B-B14F-4D97-AF65-F5344CB8AC3E}">
        <p14:creationId xmlns:p14="http://schemas.microsoft.com/office/powerpoint/2010/main" val="1957055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98</a:t>
            </a:fld>
            <a:endParaRPr lang="en-US" altLang="en-US" sz="1400" dirty="0">
              <a:cs typeface="Arial" pitchFamily="34" charset="0"/>
            </a:endParaRPr>
          </a:p>
        </p:txBody>
      </p:sp>
      <p:sp>
        <p:nvSpPr>
          <p:cNvPr id="10" name="Title 1"/>
          <p:cNvSpPr txBox="1">
            <a:spLocks/>
          </p:cNvSpPr>
          <p:nvPr/>
        </p:nvSpPr>
        <p:spPr bwMode="auto">
          <a:xfrm>
            <a:off x="213539" y="1237600"/>
            <a:ext cx="8679792" cy="1231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View the result of simulation and analyze traffic states</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sp>
        <p:nvSpPr>
          <p:cNvPr id="17" name="Content Placeholder 2"/>
          <p:cNvSpPr>
            <a:spLocks noGrp="1"/>
          </p:cNvSpPr>
          <p:nvPr>
            <p:ph idx="1"/>
          </p:nvPr>
        </p:nvSpPr>
        <p:spPr>
          <a:xfrm>
            <a:off x="339376" y="2279651"/>
            <a:ext cx="8553955" cy="93598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View the simulation result: “Total Volume over Capacity Ratio” in the file output_summary.csv </a:t>
            </a:r>
          </a:p>
        </p:txBody>
      </p:sp>
      <p:graphicFrame>
        <p:nvGraphicFramePr>
          <p:cNvPr id="3" name="表格 2"/>
          <p:cNvGraphicFramePr>
            <a:graphicFrameLocks noGrp="1"/>
          </p:cNvGraphicFramePr>
          <p:nvPr/>
        </p:nvGraphicFramePr>
        <p:xfrm>
          <a:off x="400336" y="3215640"/>
          <a:ext cx="8092261" cy="3470148"/>
        </p:xfrm>
        <a:graphic>
          <a:graphicData uri="http://schemas.openxmlformats.org/drawingml/2006/table">
            <a:tbl>
              <a:tblPr firstRow="1" firstCol="1" bandRow="1">
                <a:tableStyleId>{5C22544A-7EE6-4342-B048-85BDC9FD1C3A}</a:tableStyleId>
              </a:tblPr>
              <a:tblGrid>
                <a:gridCol w="496931">
                  <a:extLst>
                    <a:ext uri="{9D8B030D-6E8A-4147-A177-3AD203B41FA5}">
                      <a16:colId xmlns:a16="http://schemas.microsoft.com/office/drawing/2014/main" val="20000"/>
                    </a:ext>
                  </a:extLst>
                </a:gridCol>
                <a:gridCol w="595082">
                  <a:extLst>
                    <a:ext uri="{9D8B030D-6E8A-4147-A177-3AD203B41FA5}">
                      <a16:colId xmlns:a16="http://schemas.microsoft.com/office/drawing/2014/main" val="20001"/>
                    </a:ext>
                  </a:extLst>
                </a:gridCol>
                <a:gridCol w="611133">
                  <a:extLst>
                    <a:ext uri="{9D8B030D-6E8A-4147-A177-3AD203B41FA5}">
                      <a16:colId xmlns:a16="http://schemas.microsoft.com/office/drawing/2014/main" val="20002"/>
                    </a:ext>
                  </a:extLst>
                </a:gridCol>
                <a:gridCol w="627182">
                  <a:extLst>
                    <a:ext uri="{9D8B030D-6E8A-4147-A177-3AD203B41FA5}">
                      <a16:colId xmlns:a16="http://schemas.microsoft.com/office/drawing/2014/main" val="20003"/>
                    </a:ext>
                  </a:extLst>
                </a:gridCol>
                <a:gridCol w="539524">
                  <a:extLst>
                    <a:ext uri="{9D8B030D-6E8A-4147-A177-3AD203B41FA5}">
                      <a16:colId xmlns:a16="http://schemas.microsoft.com/office/drawing/2014/main" val="20004"/>
                    </a:ext>
                  </a:extLst>
                </a:gridCol>
                <a:gridCol w="555576">
                  <a:extLst>
                    <a:ext uri="{9D8B030D-6E8A-4147-A177-3AD203B41FA5}">
                      <a16:colId xmlns:a16="http://schemas.microsoft.com/office/drawing/2014/main" val="20005"/>
                    </a:ext>
                  </a:extLst>
                </a:gridCol>
                <a:gridCol w="611133">
                  <a:extLst>
                    <a:ext uri="{9D8B030D-6E8A-4147-A177-3AD203B41FA5}">
                      <a16:colId xmlns:a16="http://schemas.microsoft.com/office/drawing/2014/main" val="20006"/>
                    </a:ext>
                  </a:extLst>
                </a:gridCol>
                <a:gridCol w="555576">
                  <a:extLst>
                    <a:ext uri="{9D8B030D-6E8A-4147-A177-3AD203B41FA5}">
                      <a16:colId xmlns:a16="http://schemas.microsoft.com/office/drawing/2014/main" val="20007"/>
                    </a:ext>
                  </a:extLst>
                </a:gridCol>
                <a:gridCol w="722249">
                  <a:extLst>
                    <a:ext uri="{9D8B030D-6E8A-4147-A177-3AD203B41FA5}">
                      <a16:colId xmlns:a16="http://schemas.microsoft.com/office/drawing/2014/main" val="20008"/>
                    </a:ext>
                  </a:extLst>
                </a:gridCol>
                <a:gridCol w="960527">
                  <a:extLst>
                    <a:ext uri="{9D8B030D-6E8A-4147-A177-3AD203B41FA5}">
                      <a16:colId xmlns:a16="http://schemas.microsoft.com/office/drawing/2014/main" val="20009"/>
                    </a:ext>
                  </a:extLst>
                </a:gridCol>
                <a:gridCol w="1817348">
                  <a:extLst>
                    <a:ext uri="{9D8B030D-6E8A-4147-A177-3AD203B41FA5}">
                      <a16:colId xmlns:a16="http://schemas.microsoft.com/office/drawing/2014/main" val="20010"/>
                    </a:ext>
                  </a:extLst>
                </a:gridCol>
              </a:tblGrid>
              <a:tr h="762321">
                <a:tc>
                  <a:txBody>
                    <a:bodyPr/>
                    <a:lstStyle/>
                    <a:p>
                      <a:pPr algn="ctr">
                        <a:lnSpc>
                          <a:spcPct val="115000"/>
                        </a:lnSpc>
                        <a:spcAft>
                          <a:spcPts val="0"/>
                        </a:spcAft>
                      </a:pPr>
                      <a:r>
                        <a:rPr lang="en-US" sz="1100" dirty="0" err="1">
                          <a:solidFill>
                            <a:schemeClr val="tx1"/>
                          </a:solidFill>
                          <a:effectLst/>
                        </a:rPr>
                        <a:t>from_node_id</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to_node_id</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type_code</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link_type</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link_length</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start_time_in_min</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end_time_in_min</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total_link_volume</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lane_capacity_in_vhc_per_hour</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link_capacity_in_vhc_per_hour</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err="1">
                          <a:solidFill>
                            <a:schemeClr val="tx1"/>
                          </a:solidFill>
                          <a:effectLst/>
                          <a:highlight>
                            <a:srgbClr val="FFFF00"/>
                          </a:highlight>
                        </a:rPr>
                        <a:t>volume_over_capacity_ratio</a:t>
                      </a:r>
                      <a:endParaRPr lang="zh-CN" sz="14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90580">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3</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f</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Freeway</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1900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5700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0.6316</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90580">
                <a:tc>
                  <a:txBody>
                    <a:bodyPr/>
                    <a:lstStyle/>
                    <a:p>
                      <a:pPr algn="ctr">
                        <a:lnSpc>
                          <a:spcPct val="115000"/>
                        </a:lnSpc>
                        <a:spcAft>
                          <a:spcPts val="0"/>
                        </a:spcAft>
                      </a:pPr>
                      <a:r>
                        <a:rPr lang="en-US" sz="1100">
                          <a:solidFill>
                            <a:schemeClr val="tx1"/>
                          </a:solidFill>
                          <a:effectLst/>
                        </a:rPr>
                        <a:t>3</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Freeway</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420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90580">
                <a:tc>
                  <a:txBody>
                    <a:bodyPr/>
                    <a:lstStyle/>
                    <a:p>
                      <a:pPr algn="ctr">
                        <a:lnSpc>
                          <a:spcPct val="115000"/>
                        </a:lnSpc>
                        <a:spcAft>
                          <a:spcPts val="0"/>
                        </a:spcAft>
                      </a:pPr>
                      <a:r>
                        <a:rPr lang="en-US" sz="1100">
                          <a:solidFill>
                            <a:schemeClr val="tx1"/>
                          </a:solidFill>
                          <a:effectLst/>
                        </a:rPr>
                        <a:t>4</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420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90580">
                <a:tc>
                  <a:txBody>
                    <a:bodyPr/>
                    <a:lstStyle/>
                    <a:p>
                      <a:pPr algn="ctr">
                        <a:lnSpc>
                          <a:spcPct val="115000"/>
                        </a:lnSpc>
                        <a:spcAft>
                          <a:spcPts val="0"/>
                        </a:spcAft>
                      </a:pPr>
                      <a:r>
                        <a:rPr lang="en-US" sz="1100">
                          <a:solidFill>
                            <a:schemeClr val="tx1"/>
                          </a:solidFill>
                          <a:effectLst/>
                        </a:rPr>
                        <a:t>5</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6</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420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1800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90580">
                <a:tc>
                  <a:txBody>
                    <a:bodyPr/>
                    <a:lstStyle/>
                    <a:p>
                      <a:pPr algn="ctr">
                        <a:lnSpc>
                          <a:spcPct val="115000"/>
                        </a:lnSpc>
                        <a:spcAft>
                          <a:spcPts val="0"/>
                        </a:spcAft>
                      </a:pPr>
                      <a:r>
                        <a:rPr lang="en-US" sz="1100">
                          <a:solidFill>
                            <a:schemeClr val="tx1"/>
                          </a:solidFill>
                          <a:effectLst/>
                        </a:rPr>
                        <a:t>6</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7200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1800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90580">
                <a:tc>
                  <a:txBody>
                    <a:bodyPr/>
                    <a:lstStyle/>
                    <a:p>
                      <a:pPr algn="ctr">
                        <a:lnSpc>
                          <a:spcPct val="115000"/>
                        </a:lnSpc>
                        <a:spcAft>
                          <a:spcPts val="0"/>
                        </a:spcAft>
                      </a:pPr>
                      <a:r>
                        <a:rPr lang="en-US" sz="1100">
                          <a:solidFill>
                            <a:schemeClr val="tx1"/>
                          </a:solidFill>
                          <a:effectLst/>
                        </a:rPr>
                        <a:t>7</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8</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1800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190580">
                <a:tc>
                  <a:txBody>
                    <a:bodyPr/>
                    <a:lstStyle/>
                    <a:p>
                      <a:pPr algn="ctr">
                        <a:lnSpc>
                          <a:spcPct val="115000"/>
                        </a:lnSpc>
                        <a:spcAft>
                          <a:spcPts val="0"/>
                        </a:spcAft>
                      </a:pPr>
                      <a:r>
                        <a:rPr lang="en-US" sz="1100">
                          <a:solidFill>
                            <a:schemeClr val="tx1"/>
                          </a:solidFill>
                          <a:effectLst/>
                        </a:rPr>
                        <a:t>8</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9</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5400</a:t>
                      </a:r>
                      <a:endParaRPr lang="zh-CN" sz="1100" dirty="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190580">
                <a:tc>
                  <a:txBody>
                    <a:bodyPr/>
                    <a:lstStyle/>
                    <a:p>
                      <a:pPr algn="ctr">
                        <a:lnSpc>
                          <a:spcPct val="115000"/>
                        </a:lnSpc>
                        <a:spcAft>
                          <a:spcPts val="0"/>
                        </a:spcAft>
                      </a:pPr>
                      <a:r>
                        <a:rPr lang="en-US" sz="1100">
                          <a:solidFill>
                            <a:schemeClr val="tx1"/>
                          </a:solidFill>
                          <a:effectLst/>
                        </a:rPr>
                        <a:t>10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3600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1</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190580">
                <a:tc>
                  <a:txBody>
                    <a:bodyPr/>
                    <a:lstStyle/>
                    <a:p>
                      <a:pPr algn="ctr">
                        <a:lnSpc>
                          <a:spcPct val="115000"/>
                        </a:lnSpc>
                        <a:spcAft>
                          <a:spcPts val="0"/>
                        </a:spcAft>
                      </a:pPr>
                      <a:r>
                        <a:rPr lang="en-US" sz="1100">
                          <a:solidFill>
                            <a:schemeClr val="tx1"/>
                          </a:solidFill>
                          <a:effectLst/>
                        </a:rPr>
                        <a:t>11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12</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190580">
                <a:tc>
                  <a:txBody>
                    <a:bodyPr/>
                    <a:lstStyle/>
                    <a:p>
                      <a:pPr algn="ctr">
                        <a:lnSpc>
                          <a:spcPct val="115000"/>
                        </a:lnSpc>
                        <a:spcAft>
                          <a:spcPts val="0"/>
                        </a:spcAft>
                      </a:pPr>
                      <a:r>
                        <a:rPr lang="en-US" sz="1100">
                          <a:solidFill>
                            <a:schemeClr val="tx1"/>
                          </a:solidFill>
                          <a:effectLst/>
                        </a:rPr>
                        <a:t>9</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3600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1</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190580">
                <a:tc>
                  <a:txBody>
                    <a:bodyPr/>
                    <a:lstStyle/>
                    <a:p>
                      <a:pPr algn="ctr">
                        <a:lnSpc>
                          <a:spcPct val="115000"/>
                        </a:lnSpc>
                        <a:spcAft>
                          <a:spcPts val="0"/>
                        </a:spcAft>
                      </a:pPr>
                      <a:r>
                        <a:rPr lang="en-US" sz="1100">
                          <a:solidFill>
                            <a:schemeClr val="tx1"/>
                          </a:solidFill>
                          <a:effectLst/>
                        </a:rPr>
                        <a:t>12</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2</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0.5</a:t>
                      </a:r>
                      <a:endParaRPr lang="zh-CN" sz="1400" b="1" dirty="0">
                        <a:solidFill>
                          <a:srgbClr val="FF0000"/>
                        </a:solidFill>
                        <a:effectLst/>
                        <a:latin typeface="Arial" panose="020B0604020202020204" pitchFamily="34" charset="0"/>
                        <a:ea typeface="宋体"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8359060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a:spLocks/>
          </p:cNvSpPr>
          <p:nvPr/>
        </p:nvSpPr>
        <p:spPr bwMode="auto">
          <a:xfrm>
            <a:off x="8475663" y="6483350"/>
            <a:ext cx="558800" cy="365125"/>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itchFamily="34" charset="0"/>
                <a:ea typeface="MS PGothic" pitchFamily="34" charset="-128"/>
                <a:cs typeface="+mn-cs"/>
              </a:defRPr>
            </a:lvl9pPr>
          </a:lstStyle>
          <a:p>
            <a:fld id="{ED3327CF-B97F-469F-BDA3-85302B4C1D6F}" type="slidenum">
              <a:rPr lang="en-US" altLang="en-US" sz="1400" smtClean="0">
                <a:cs typeface="Arial" pitchFamily="34" charset="0"/>
              </a:rPr>
              <a:pPr/>
              <a:t>99</a:t>
            </a:fld>
            <a:endParaRPr lang="en-US" altLang="en-US" sz="1400" dirty="0">
              <a:cs typeface="Arial" pitchFamily="34" charset="0"/>
            </a:endParaRPr>
          </a:p>
        </p:txBody>
      </p:sp>
      <p:sp>
        <p:nvSpPr>
          <p:cNvPr id="10" name="Title 1"/>
          <p:cNvSpPr txBox="1">
            <a:spLocks/>
          </p:cNvSpPr>
          <p:nvPr/>
        </p:nvSpPr>
        <p:spPr bwMode="auto">
          <a:xfrm>
            <a:off x="213539" y="1237600"/>
            <a:ext cx="8679792" cy="7467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latin typeface="Arial"/>
                <a:cs typeface="Arial"/>
              </a:rPr>
              <a:t>Step 3: View the traffic states of one path</a:t>
            </a:r>
          </a:p>
        </p:txBody>
      </p:sp>
      <p:sp>
        <p:nvSpPr>
          <p:cNvPr id="14" name="Title 1"/>
          <p:cNvSpPr txBox="1">
            <a:spLocks/>
          </p:cNvSpPr>
          <p:nvPr/>
        </p:nvSpPr>
        <p:spPr bwMode="auto">
          <a:xfrm>
            <a:off x="-1" y="24470"/>
            <a:ext cx="9144001" cy="1021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3200" b="1" dirty="0">
                <a:latin typeface="Arial"/>
                <a:cs typeface="Arial"/>
              </a:rPr>
              <a:t>5.1 Traffic Congestion Propagation</a:t>
            </a:r>
          </a:p>
        </p:txBody>
      </p:sp>
      <p:sp>
        <p:nvSpPr>
          <p:cNvPr id="16" name="Title 1"/>
          <p:cNvSpPr txBox="1">
            <a:spLocks/>
          </p:cNvSpPr>
          <p:nvPr/>
        </p:nvSpPr>
        <p:spPr bwMode="auto">
          <a:xfrm>
            <a:off x="183059" y="687834"/>
            <a:ext cx="8262124" cy="846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fontAlgn="auto">
              <a:spcAft>
                <a:spcPts val="0"/>
              </a:spcAft>
              <a:defRPr/>
            </a:pPr>
            <a:r>
              <a:rPr lang="en-US" sz="2400" b="1" dirty="0">
                <a:solidFill>
                  <a:srgbClr val="FF0000"/>
                </a:solidFill>
                <a:latin typeface="Arial"/>
                <a:cs typeface="Arial"/>
              </a:rPr>
              <a:t>Case 1: demand = supply (multiplier = 1.0)</a:t>
            </a:r>
          </a:p>
        </p:txBody>
      </p:sp>
      <p:sp>
        <p:nvSpPr>
          <p:cNvPr id="17" name="Content Placeholder 2"/>
          <p:cNvSpPr>
            <a:spLocks noGrp="1"/>
          </p:cNvSpPr>
          <p:nvPr>
            <p:ph idx="1"/>
          </p:nvPr>
        </p:nvSpPr>
        <p:spPr>
          <a:xfrm>
            <a:off x="339376" y="1984360"/>
            <a:ext cx="8553955" cy="1444639"/>
          </a:xfrm>
        </p:spPr>
        <p:txBody>
          <a:bodyPr rtlCol="0">
            <a:normAutofit/>
          </a:bodyPr>
          <a:lstStyle/>
          <a:p>
            <a:pPr marL="342900" lvl="1" indent="-342900" fontAlgn="auto">
              <a:spcAft>
                <a:spcPts val="0"/>
              </a:spcAft>
              <a:buClr>
                <a:schemeClr val="accent1"/>
              </a:buClr>
              <a:buFont typeface="Arial" pitchFamily="34" charset="0"/>
              <a:buChar char="•"/>
              <a:defRPr/>
            </a:pPr>
            <a:r>
              <a:rPr lang="en-US" sz="2400" dirty="0">
                <a:latin typeface="Arial"/>
                <a:cs typeface="Arial"/>
              </a:rPr>
              <a:t>Choose a path in the network</a:t>
            </a:r>
          </a:p>
          <a:p>
            <a:pPr marL="342900" lvl="1" indent="-342900" fontAlgn="auto">
              <a:spcAft>
                <a:spcPts val="0"/>
              </a:spcAft>
              <a:buClr>
                <a:schemeClr val="accent1"/>
              </a:buClr>
              <a:buFont typeface="Arial" pitchFamily="34" charset="0"/>
              <a:buChar char="•"/>
              <a:defRPr/>
            </a:pPr>
            <a:r>
              <a:rPr lang="en-US" sz="2400" dirty="0">
                <a:latin typeface="Arial"/>
                <a:cs typeface="Arial"/>
              </a:rPr>
              <a:t>Click on the “Density Contour”, “Speed Contour”, and “V/C Contour” to analyze the details of this traffic assignment. </a:t>
            </a:r>
          </a:p>
        </p:txBody>
      </p:sp>
      <p:pic>
        <p:nvPicPr>
          <p:cNvPr id="9" name="Picture 44"/>
          <p:cNvPicPr/>
          <p:nvPr/>
        </p:nvPicPr>
        <p:blipFill>
          <a:blip r:embed="rId3"/>
          <a:stretch>
            <a:fillRect/>
          </a:stretch>
        </p:blipFill>
        <p:spPr>
          <a:xfrm>
            <a:off x="1486852" y="3509969"/>
            <a:ext cx="5919788" cy="3155943"/>
          </a:xfrm>
          <a:prstGeom prst="rect">
            <a:avLst/>
          </a:prstGeom>
          <a:ln w="3175">
            <a:solidFill>
              <a:schemeClr val="tx1"/>
            </a:solidFill>
          </a:ln>
        </p:spPr>
      </p:pic>
    </p:spTree>
    <p:extLst>
      <p:ext uri="{BB962C8B-B14F-4D97-AF65-F5344CB8AC3E}">
        <p14:creationId xmlns:p14="http://schemas.microsoft.com/office/powerpoint/2010/main" val="1872157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3361</TotalTime>
  <Words>14815</Words>
  <Application>Microsoft Office PowerPoint</Application>
  <PresentationFormat>On-screen Show (4:3)</PresentationFormat>
  <Paragraphs>2339</Paragraphs>
  <Slides>255</Slides>
  <Notes>129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255</vt:i4>
      </vt:variant>
    </vt:vector>
  </HeadingPairs>
  <TitlesOfParts>
    <vt:vector size="267" baseType="lpstr">
      <vt:lpstr>Arial</vt:lpstr>
      <vt:lpstr>Calibri</vt:lpstr>
      <vt:lpstr>Cambria Math</vt:lpstr>
      <vt:lpstr>Courier New</vt:lpstr>
      <vt:lpstr>Tahoma</vt:lpstr>
      <vt:lpstr>Times New Roman</vt:lpstr>
      <vt:lpstr>Wingdings</vt:lpstr>
      <vt:lpstr>Wingdings 2</vt:lpstr>
      <vt:lpstr>Office Theme</vt:lpstr>
      <vt:lpstr>Equation</vt:lpstr>
      <vt:lpstr>Visio</vt:lpstr>
      <vt:lpstr>VISIO</vt:lpstr>
      <vt:lpstr>PowerPoint Presentation</vt:lpstr>
      <vt:lpstr>Workshop Purpose and Objectives</vt:lpstr>
      <vt:lpstr>Outline</vt:lpstr>
      <vt:lpstr>Module 1  Introduction to DTALite/NeXTA</vt:lpstr>
      <vt:lpstr>Mesoscopic Traffic Simulation </vt:lpstr>
      <vt:lpstr>    System Architecture and Data Flow                   </vt:lpstr>
      <vt:lpstr>Computational Efficiency </vt:lpstr>
      <vt:lpstr>1.0 Traffic Flow Theoretical Foundation: LWR Equations</vt:lpstr>
      <vt:lpstr>Numerical Calculation Scheme Based on Link Flow/Density (Used in CTM)</vt:lpstr>
      <vt:lpstr>Newell’s N-Curve Approach (Used in DTALite)</vt:lpstr>
      <vt:lpstr>Illustration of N-Curve Computation For Tracking Queue Spillback</vt:lpstr>
      <vt:lpstr>Summary of Comparison</vt:lpstr>
      <vt:lpstr>Simulation Logic as Simple Queue</vt:lpstr>
      <vt:lpstr>Network Traffic Flow Model</vt:lpstr>
      <vt:lpstr>In-Flow Capacity Distribution Schemes at Merges with two ramps or two freeways</vt:lpstr>
      <vt:lpstr>Traffic Flow Model at Diverge</vt:lpstr>
      <vt:lpstr>Time-Dependent Shortest Path Algorithm  </vt:lpstr>
      <vt:lpstr>What NeXTA/DTALite Can Do</vt:lpstr>
      <vt:lpstr>PowerPoint Presentation</vt:lpstr>
      <vt:lpstr>Connection with Traffic Sensor Data</vt:lpstr>
      <vt:lpstr>1.1 Project Objective and Motivations</vt:lpstr>
      <vt:lpstr>Motivations</vt:lpstr>
      <vt:lpstr>1.2 What NeXTA/DTALite Can Do</vt:lpstr>
      <vt:lpstr>1) Fast Simulation </vt:lpstr>
      <vt:lpstr>PowerPoint Presentation</vt:lpstr>
      <vt:lpstr>PowerPoint Presentation</vt:lpstr>
      <vt:lpstr>1.3 Open-source Free Software Package </vt:lpstr>
      <vt:lpstr>Useful Materials</vt:lpstr>
      <vt:lpstr>Useful Materials</vt:lpstr>
      <vt:lpstr>Module 2 Introduction to DTA modelling principles</vt:lpstr>
      <vt:lpstr>2.1 DTA Modelling Framework</vt:lpstr>
      <vt:lpstr>PowerPoint Presentation</vt:lpstr>
      <vt:lpstr>2.2 Agent-based Routing</vt:lpstr>
      <vt:lpstr>PowerPoint Presentation</vt:lpstr>
      <vt:lpstr>2.3 VOT Distribution</vt:lpstr>
      <vt:lpstr>2.4 Multiple Traffic Simulation Models</vt:lpstr>
      <vt:lpstr>PowerPoint Presentation</vt:lpstr>
      <vt:lpstr>2.4 Multiple Traffic Simulation Models</vt:lpstr>
      <vt:lpstr>2.4 Multiple Traffic Simulation Models</vt:lpstr>
      <vt:lpstr>2.4 Multiple Traffic Simulation Models</vt:lpstr>
      <vt:lpstr>PowerPoint Presentation</vt:lpstr>
      <vt:lpstr>PowerPoint Presentation</vt:lpstr>
      <vt:lpstr>PowerPoint Presentation</vt:lpstr>
      <vt:lpstr>PowerPoint Presentation</vt:lpstr>
      <vt:lpstr>Module 3 Visualization Features in NeXTA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4 Introduction to Workshop Exercises</vt:lpstr>
      <vt:lpstr>PowerPoint Presentation</vt:lpstr>
      <vt:lpstr>Step 1: Prepare Required Shape files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Vehicle Analysis Dialog</vt:lpstr>
      <vt:lpstr>Module 3: Modeling Approach</vt:lpstr>
      <vt:lpstr>Module 5  Traffic Flow Theory</vt:lpstr>
      <vt:lpstr>Learning Objectives</vt:lpstr>
      <vt:lpstr>Sample Case: 3-corridor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1: Check the value of traffic 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5.2 Traffic States as a result of demand-supply interactions</vt:lpstr>
      <vt:lpstr>PowerPoint Presentation</vt:lpstr>
      <vt:lpstr>Learning Objectives</vt:lpstr>
      <vt:lpstr>Step 1: Locate a file called "NeXTA.exe " from the Braess Network Data Set and open the application.</vt:lpstr>
      <vt:lpstr>Step 2: in NeXTA, open the Braess_Network.tnp from the Braess Network Data Set. </vt:lpstr>
      <vt:lpstr>Step 2: in NeXTA, open the Braess_Network.tnp from the Braess Network Data Set. </vt:lpstr>
      <vt:lpstr>Step 2: in NeXTA, open the Braess_Network.tnp from the Braess Network Data Set. </vt:lpstr>
      <vt:lpstr>Step 2: in NeXTA, open the Braess_Network.tnp from the Braess Network Data Set. </vt:lpstr>
      <vt:lpstr>Step 1: run simulation and view this data table by right-clicking and selecting 'View Link Data Table’ in link layer</vt:lpstr>
      <vt:lpstr>TT = FFTT[1 + α〖(v/c)〗^β] </vt:lpstr>
      <vt:lpstr>Step 2: Select a traffic flow model and Traffic Assignment Method. </vt:lpstr>
      <vt:lpstr>Step 3: Review summary statistics</vt:lpstr>
      <vt:lpstr>Step 4: Display the link volume. </vt:lpstr>
      <vt:lpstr>Step 4: Display the link volume. </vt:lpstr>
      <vt:lpstr>Step 5: Prepare statistics for the base case scenario. </vt:lpstr>
      <vt:lpstr>Step 5: Prepare statistics for the base case scenario. </vt:lpstr>
      <vt:lpstr>Step 5: Prepare statistics for the base case scenario. </vt:lpstr>
      <vt:lpstr>Step 6: Use the “summary” button to verify the overall network performance. </vt:lpstr>
      <vt:lpstr>Step 1: Click “Path” on the GIS Layer Panel Menu on the left side of your screen</vt:lpstr>
      <vt:lpstr>Step 1: Click “Path” on the GIS Layer Panel Menu on the left side of your screen</vt:lpstr>
      <vt:lpstr>Step 2: Right click on node 4, click on the “avoid this node” menu</vt:lpstr>
      <vt:lpstr>Step 2: Right click on node 4, click on the “avoid this node” menu</vt:lpstr>
      <vt:lpstr>PowerPoint Presentation</vt:lpstr>
      <vt:lpstr>PowerPoint Presentation</vt:lpstr>
      <vt:lpstr>PowerPoint Presentation</vt:lpstr>
      <vt:lpstr>Step 1: Click “Toll” on the GIS Layer Panel, and then click   to select link e. </vt:lpstr>
      <vt:lpstr>Step 3: Run simulation on the new network and display the volumes on the map.</vt:lpstr>
      <vt:lpstr>Step 1: Analysis of low demand on Braess Network</vt:lpstr>
      <vt:lpstr>Step 1: Analysis of low demand on Braess Network</vt:lpstr>
      <vt:lpstr>Step 1: Analysis of low demand on Braess Network</vt:lpstr>
      <vt:lpstr>Step 1: Analysis of low demand on Braess Network</vt:lpstr>
      <vt:lpstr>Step 1: Analysis of low demand on Braess Network</vt:lpstr>
      <vt:lpstr>Step 2: Analysis of high demand on Braess Network</vt:lpstr>
      <vt:lpstr>Step 2: Analysis of high demand on Braess Network</vt:lpstr>
      <vt:lpstr>Step 2: Analysis of high demand on Braess Network</vt:lpstr>
      <vt:lpstr>Step 2: Analysis of high demand on Braess Network</vt:lpstr>
      <vt:lpstr>Step 2: Analysis of high demand on Braess Network</vt:lpstr>
      <vt:lpstr>Module 6  Origin Demand Matrix Estimation</vt:lpstr>
      <vt:lpstr>Why is OD Demand Estimation Important?</vt:lpstr>
      <vt:lpstr>Why do We Need to Utilize Different Data Sources?</vt:lpstr>
      <vt:lpstr>How has OD Matrix Estimation been Done?</vt:lpstr>
      <vt:lpstr>What is Link-Flow Proportion?</vt:lpstr>
      <vt:lpstr>Two Common Questions…</vt:lpstr>
      <vt:lpstr>What is the Difficulty of Dynamic ODME under Congested Conditions?</vt:lpstr>
      <vt:lpstr>Our Proposed Approaches </vt:lpstr>
      <vt:lpstr>Objective Function: Minimize </vt:lpstr>
      <vt:lpstr>Flow Chart of Algorithm</vt:lpstr>
      <vt:lpstr>Example 1</vt:lpstr>
      <vt:lpstr>Path Flow Volume Convergence Pattern</vt:lpstr>
      <vt:lpstr>Path Travel Time Convergence Pattern</vt:lpstr>
      <vt:lpstr>Algorithm Performance under Different Input Conditions</vt:lpstr>
      <vt:lpstr>Multi-objective Programming Perspective</vt:lpstr>
      <vt:lpstr>Sensitivity-Analysis and Gradient Information </vt:lpstr>
      <vt:lpstr>How to Use Spatial Queue Model to Evaluate Partial Derivatives with respect to Path Flow Perturbation?  Case 1: Free-flow Conditions</vt:lpstr>
      <vt:lpstr>Case 2: Congested Condition</vt:lpstr>
      <vt:lpstr>Case 3: Two Partially Congested Links</vt:lpstr>
      <vt:lpstr>Case 4: Queue Spillback</vt:lpstr>
      <vt:lpstr>Summary</vt:lpstr>
      <vt:lpstr>Mathematical Details:  Gradient Based Formulation</vt:lpstr>
      <vt:lpstr>The process of one simulation for scenario analysis using estimated OD demand</vt:lpstr>
      <vt:lpstr>Step 1:  Build a Basic Network and Prepare Necessary Input Files for Basic Scenario </vt:lpstr>
      <vt:lpstr>Step 1:  Build a Basic Network and Prepare Necessary Input Files for Basic Scenario</vt:lpstr>
      <vt:lpstr>Step 1:  Build a Basic Network and Prepare Necessary Input Files for Basic Scenario</vt:lpstr>
      <vt:lpstr>Step 2:  Prepare Specific Input File for Signal Scenario</vt:lpstr>
      <vt:lpstr>Step 2:  Prepare Specific Input File for Signal Scenario</vt:lpstr>
      <vt:lpstr>PowerPoint Presentation</vt:lpstr>
      <vt:lpstr>PowerPoint Presentation</vt:lpstr>
      <vt:lpstr>PowerPoint Presentation</vt:lpstr>
      <vt:lpstr>Module 7  Signalized Intersections Modeling</vt:lpstr>
      <vt:lpstr>Step 1:  Build a Basic Network and Prepare Necessary Input Files for Basic Scenario</vt:lpstr>
      <vt:lpstr>Step 1:  Build a Basic Network and Prepare Necessary Input Files for Basic Scenario</vt:lpstr>
      <vt:lpstr>Step 1:  Build a Basic Network and Prepare Necessary Input Files for Basic Scenario</vt:lpstr>
      <vt:lpstr>Step 2: Prepare Specific Input File for Signal Scenario</vt:lpstr>
      <vt:lpstr>Step 2: Prepare Specific Input File for Signal Scenario</vt:lpstr>
      <vt:lpstr>Step 2: Prepare Specific Input File for Signal Scenario</vt:lpstr>
      <vt:lpstr>Step 1:  Build a Basic Network and Prepare Necessary Input Files for Basic Scenario</vt:lpstr>
      <vt:lpstr>Step 2:  Parameter settings in key simulation configuration files</vt:lpstr>
      <vt:lpstr>Step 2:  Parameter settings in key simulation configuration files</vt:lpstr>
      <vt:lpstr>Step 2:  Parameter settings in key simulation configuration files</vt:lpstr>
      <vt:lpstr>Step 3: generate the input_timing_status.csv file with timing_generator.exe  (Contributed by Prof. Pengfei Taylor Li, Currently maintained by the University of Maryland Prof. Lei Zhang’s Group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Generate default NEMA phasing for a signalized intersection</vt:lpstr>
      <vt:lpstr>PowerPoint Presentation</vt:lpstr>
      <vt:lpstr>PowerPoint Presentation</vt:lpstr>
      <vt:lpstr>PowerPoint Presentation</vt:lpstr>
      <vt:lpstr>PowerPoint Presentation</vt:lpstr>
      <vt:lpstr>7.4  QEM (Signal Quick Estimation Method) Application</vt:lpstr>
      <vt:lpstr>PowerPoint Presentation</vt:lpstr>
      <vt:lpstr>QEM Application: Overview</vt:lpstr>
      <vt:lpstr>QEM Application: Sections</vt:lpstr>
      <vt:lpstr>QEM Application: Input Sheet 1/2</vt:lpstr>
      <vt:lpstr>QEM Application: Input Sheet 2/2</vt:lpstr>
      <vt:lpstr>PowerPoint Presentation</vt:lpstr>
      <vt:lpstr>PowerPoint Presentation</vt:lpstr>
      <vt:lpstr>PowerPoint Presentation</vt:lpstr>
      <vt:lpstr>QEM Application: Summary Sheet</vt:lpstr>
      <vt:lpstr>Module 8: VRP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Jim Lord</dc:creator>
  <cp:lastModifiedBy>Xuesong Zhou</cp:lastModifiedBy>
  <cp:revision>628</cp:revision>
  <dcterms:created xsi:type="dcterms:W3CDTF">2011-12-16T13:47:12Z</dcterms:created>
  <dcterms:modified xsi:type="dcterms:W3CDTF">2022-07-02T22:30:28Z</dcterms:modified>
</cp:coreProperties>
</file>